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90" r:id="rId19"/>
    <p:sldId id="291" r:id="rId20"/>
    <p:sldId id="292" r:id="rId21"/>
    <p:sldId id="293" r:id="rId22"/>
    <p:sldId id="294" r:id="rId23"/>
    <p:sldId id="295" r:id="rId24"/>
    <p:sldId id="273" r:id="rId25"/>
    <p:sldId id="274" r:id="rId26"/>
    <p:sldId id="276" r:id="rId27"/>
    <p:sldId id="277" r:id="rId28"/>
    <p:sldId id="278" r:id="rId29"/>
    <p:sldId id="279" r:id="rId30"/>
    <p:sldId id="280" r:id="rId31"/>
    <p:sldId id="281" r:id="rId32"/>
    <p:sldId id="288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6691-CD78-4F87-A712-C75BF694535B}" type="datetimeFigureOut">
              <a:rPr lang="en-US" smtClean="0"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50F9-7DEA-415B-8133-B6E2FAAC0BE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6691-CD78-4F87-A712-C75BF694535B}" type="datetimeFigureOut">
              <a:rPr lang="en-US" smtClean="0"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50F9-7DEA-415B-8133-B6E2FAAC0B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6691-CD78-4F87-A712-C75BF694535B}" type="datetimeFigureOut">
              <a:rPr lang="en-US" smtClean="0"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50F9-7DEA-415B-8133-B6E2FAAC0B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6691-CD78-4F87-A712-C75BF694535B}" type="datetimeFigureOut">
              <a:rPr lang="en-US" smtClean="0"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50F9-7DEA-415B-8133-B6E2FAAC0B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6691-CD78-4F87-A712-C75BF694535B}" type="datetimeFigureOut">
              <a:rPr lang="en-US" smtClean="0"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50F9-7DEA-415B-8133-B6E2FAAC0BE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6691-CD78-4F87-A712-C75BF694535B}" type="datetimeFigureOut">
              <a:rPr lang="en-US" smtClean="0"/>
              <a:t>6/1/2014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50F9-7DEA-415B-8133-B6E2FAAC0B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6691-CD78-4F87-A712-C75BF694535B}" type="datetimeFigureOut">
              <a:rPr lang="en-US" smtClean="0"/>
              <a:t>6/1/2014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50F9-7DEA-415B-8133-B6E2FAAC0B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6691-CD78-4F87-A712-C75BF694535B}" type="datetimeFigureOut">
              <a:rPr lang="en-US" smtClean="0"/>
              <a:t>6/1/2014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50F9-7DEA-415B-8133-B6E2FAAC0B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6691-CD78-4F87-A712-C75BF694535B}" type="datetimeFigureOut">
              <a:rPr lang="en-US" smtClean="0"/>
              <a:t>6/1/2014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50F9-7DEA-415B-8133-B6E2FAAC0B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6691-CD78-4F87-A712-C75BF694535B}" type="datetimeFigureOut">
              <a:rPr lang="en-US" smtClean="0"/>
              <a:t>6/1/2014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50F9-7DEA-415B-8133-B6E2FAAC0BE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0506691-CD78-4F87-A712-C75BF694535B}" type="datetimeFigureOut">
              <a:rPr lang="en-US" smtClean="0"/>
              <a:t>6/1/2014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D7150F9-7DEA-415B-8133-B6E2FAAC0BE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0506691-CD78-4F87-A712-C75BF694535B}" type="datetimeFigureOut">
              <a:rPr lang="en-US" smtClean="0"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D7150F9-7DEA-415B-8133-B6E2FAAC0B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9448"/>
            <a:ext cx="8077200" cy="167335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Person Re-Identification Application for Android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105400"/>
            <a:ext cx="8077200" cy="737616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Instructor: </a:t>
            </a:r>
            <a:r>
              <a:rPr lang="en-US" sz="2000" dirty="0" err="1" smtClean="0"/>
              <a:t>Yair</a:t>
            </a:r>
            <a:r>
              <a:rPr lang="en-US" sz="2000" dirty="0" smtClean="0"/>
              <a:t> </a:t>
            </a:r>
            <a:r>
              <a:rPr lang="en-US" sz="2000" dirty="0" err="1" smtClean="0"/>
              <a:t>Atzmon</a:t>
            </a:r>
            <a:endParaRPr lang="en-US" sz="2000" dirty="0" smtClean="0"/>
          </a:p>
          <a:p>
            <a:pPr algn="l"/>
            <a:r>
              <a:rPr lang="en-US" sz="2000" dirty="0" smtClean="0"/>
              <a:t>Student: Dmitry </a:t>
            </a:r>
            <a:r>
              <a:rPr lang="en-US" sz="2000" dirty="0" err="1" smtClean="0"/>
              <a:t>Altshuler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133600" y="228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err="1"/>
              <a:t>Technion</a:t>
            </a:r>
            <a:r>
              <a:rPr lang="en-US" b="1" dirty="0"/>
              <a:t> - Computer Science </a:t>
            </a:r>
            <a:r>
              <a:rPr lang="en-US" b="1" dirty="0" smtClean="0"/>
              <a:t>Department</a:t>
            </a:r>
            <a:endParaRPr lang="en-US" b="1" dirty="0"/>
          </a:p>
          <a:p>
            <a:pPr algn="ctr"/>
            <a:r>
              <a:rPr lang="en-US" b="1" dirty="0"/>
              <a:t>Center for Intelligent Systems</a:t>
            </a:r>
          </a:p>
        </p:txBody>
      </p:sp>
    </p:spTree>
    <p:extLst>
      <p:ext uri="{BB962C8B-B14F-4D97-AF65-F5344CB8AC3E}">
        <p14:creationId xmlns:p14="http://schemas.microsoft.com/office/powerpoint/2010/main" val="385614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</a:t>
            </a:r>
            <a:r>
              <a:rPr lang="en-US" dirty="0"/>
              <a:t>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all </a:t>
            </a:r>
            <a:r>
              <a:rPr lang="en-US" dirty="0" err="1" smtClean="0"/>
              <a:t>colorspace</a:t>
            </a:r>
            <a:r>
              <a:rPr lang="en-US" dirty="0" smtClean="0"/>
              <a:t> coordinates</a:t>
            </a:r>
          </a:p>
          <a:p>
            <a:r>
              <a:rPr lang="en-US" dirty="0" smtClean="0"/>
              <a:t>The x and y values of each coordinate of the </a:t>
            </a:r>
            <a:r>
              <a:rPr lang="en-US" dirty="0" err="1" smtClean="0"/>
              <a:t>colorspace</a:t>
            </a:r>
            <a:r>
              <a:rPr lang="en-US" dirty="0" smtClean="0"/>
              <a:t> is quantified to match the bins</a:t>
            </a:r>
          </a:p>
          <a:p>
            <a:r>
              <a:rPr lang="en-US" dirty="0" smtClean="0"/>
              <a:t>Two histograms, for the upper ROI and for the lower.</a:t>
            </a:r>
          </a:p>
          <a:p>
            <a:r>
              <a:rPr lang="en-US" dirty="0" smtClean="0"/>
              <a:t>For each part it is build separately</a:t>
            </a:r>
          </a:p>
          <a:p>
            <a:r>
              <a:rPr lang="en-US" dirty="0" smtClean="0"/>
              <a:t>Each part is a 2D histogram of </a:t>
            </a:r>
            <a:r>
              <a:rPr lang="en-US" dirty="0" err="1" smtClean="0"/>
              <a:t>NxN</a:t>
            </a:r>
            <a:r>
              <a:rPr lang="en-US" dirty="0" smtClean="0"/>
              <a:t> bins. </a:t>
            </a:r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 smtClean="0"/>
              <a:t>   N = number of bins of x coordinates and the y    </a:t>
            </a:r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 smtClean="0"/>
              <a:t>   coordinates </a:t>
            </a:r>
          </a:p>
        </p:txBody>
      </p:sp>
    </p:spTree>
    <p:extLst>
      <p:ext uri="{BB962C8B-B14F-4D97-AF65-F5344CB8AC3E}">
        <p14:creationId xmlns:p14="http://schemas.microsoft.com/office/powerpoint/2010/main" val="161324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one of the upper and the lower histograms are flattened into a single row vector.</a:t>
            </a:r>
          </a:p>
          <a:p>
            <a:pPr marL="118872" indent="0">
              <a:buNone/>
            </a:pPr>
            <a:endParaRPr lang="en-US" dirty="0"/>
          </a:p>
          <a:p>
            <a:r>
              <a:rPr lang="en-US" dirty="0" smtClean="0"/>
              <a:t>The two vectors form a  2 x M matrix, which is the histogram representation (M=</a:t>
            </a:r>
            <a:r>
              <a:rPr lang="en-US" dirty="0" err="1" smtClean="0"/>
              <a:t>NxN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07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Histograms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Intersection between two histograms is:</a:t>
            </a:r>
          </a:p>
          <a:p>
            <a:endParaRPr lang="en-US" dirty="0"/>
          </a:p>
          <a:p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/>
              <a:t>The bins are normalized thus the not intersected values are sums up to 1 and form the distance between the histograms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pPr marL="118872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440449"/>
              </p:ext>
            </p:extLst>
          </p:nvPr>
        </p:nvGraphicFramePr>
        <p:xfrm>
          <a:off x="746125" y="2252663"/>
          <a:ext cx="6881813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" name="Equation" r:id="rId3" imgW="3898800" imgH="901440" progId="Equation.DSMT4">
                  <p:embed/>
                </p:oleObj>
              </mc:Choice>
              <mc:Fallback>
                <p:oleObj name="Equation" r:id="rId3" imgW="389880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6125" y="2252663"/>
                        <a:ext cx="6881813" cy="159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875841"/>
              </p:ext>
            </p:extLst>
          </p:nvPr>
        </p:nvGraphicFramePr>
        <p:xfrm>
          <a:off x="914400" y="5867400"/>
          <a:ext cx="3810000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" name="Equation" r:id="rId5" imgW="1587240" imgH="228600" progId="Equation.DSMT4">
                  <p:embed/>
                </p:oleObj>
              </mc:Choice>
              <mc:Fallback>
                <p:oleObj name="Equation" r:id="rId5" imgW="1587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5867400"/>
                        <a:ext cx="3810000" cy="54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52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Histograms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total distance between </a:t>
            </a:r>
            <a:r>
              <a:rPr lang="en-US" dirty="0" smtClean="0"/>
              <a:t>images using </a:t>
            </a:r>
            <a:r>
              <a:rPr lang="en-US" dirty="0"/>
              <a:t>the histogram method is the sum of distances between the upper and the lower parts 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627846"/>
              </p:ext>
            </p:extLst>
          </p:nvPr>
        </p:nvGraphicFramePr>
        <p:xfrm>
          <a:off x="914400" y="3505200"/>
          <a:ext cx="2438400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Equation" r:id="rId3" imgW="761760" imgH="228600" progId="Equation.DSMT4">
                  <p:embed/>
                </p:oleObj>
              </mc:Choice>
              <mc:Fallback>
                <p:oleObj name="Equation" r:id="rId3" imgW="761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3505200"/>
                        <a:ext cx="2438400" cy="731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299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Complementary method to </a:t>
            </a:r>
            <a:r>
              <a:rPr lang="en-US" dirty="0"/>
              <a:t>parts SC and the </a:t>
            </a:r>
            <a:r>
              <a:rPr lang="en-US" dirty="0" smtClean="0"/>
              <a:t>Histogram.</a:t>
            </a:r>
          </a:p>
          <a:p>
            <a:r>
              <a:rPr lang="en-US" dirty="0" smtClean="0"/>
              <a:t>Encode the absolute values of the image RGB</a:t>
            </a:r>
          </a:p>
          <a:p>
            <a:pPr marL="118872" indent="0">
              <a:buNone/>
            </a:pPr>
            <a:r>
              <a:rPr lang="en-US" dirty="0" smtClean="0"/>
              <a:t>    Unlike the both previous methods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Helps to overcome the failure </a:t>
            </a:r>
          </a:p>
          <a:p>
            <a:pPr marL="118872" indent="0">
              <a:buNone/>
            </a:pPr>
            <a:r>
              <a:rPr lang="en-US" dirty="0" smtClean="0"/>
              <a:t>    such as at the right example.</a:t>
            </a:r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 smtClean="0"/>
              <a:t>   The shape contexts of both images</a:t>
            </a:r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 smtClean="0"/>
              <a:t>   are similar, but the persons are </a:t>
            </a:r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 smtClean="0"/>
              <a:t>   different.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582" y="3886200"/>
            <a:ext cx="1731818" cy="2613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64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Covariance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image and its silhouette are the input</a:t>
            </a:r>
          </a:p>
          <a:p>
            <a:r>
              <a:rPr lang="en-US" dirty="0" smtClean="0"/>
              <a:t>Data extraction:</a:t>
            </a:r>
          </a:p>
          <a:p>
            <a:pPr lvl="1"/>
            <a:r>
              <a:rPr lang="en-US" dirty="0" smtClean="0"/>
              <a:t>Finding the mask of K most significant colors and the pixels which close to those colors.</a:t>
            </a:r>
          </a:p>
          <a:p>
            <a:pPr lvl="1"/>
            <a:r>
              <a:rPr lang="en-US" dirty="0" smtClean="0"/>
              <a:t>Producing a mask of the most significant color pixels indications.</a:t>
            </a:r>
          </a:p>
          <a:p>
            <a:pPr lvl="1"/>
            <a:r>
              <a:rPr lang="en-US" dirty="0" smtClean="0"/>
              <a:t>For each such pixel producing a row of the form: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   The result is a Nx4 matrix (N=#color-pixels)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921120"/>
              </p:ext>
            </p:extLst>
          </p:nvPr>
        </p:nvGraphicFramePr>
        <p:xfrm>
          <a:off x="1219200" y="5257800"/>
          <a:ext cx="5156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" name="Equation" r:id="rId3" imgW="2209680" imgH="228600" progId="Equation.DSMT4">
                  <p:embed/>
                </p:oleObj>
              </mc:Choice>
              <mc:Fallback>
                <p:oleObj name="Equation" r:id="rId3" imgW="2209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5257800"/>
                        <a:ext cx="51562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392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Covariance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covariance data matrix is the input, built from lower part data concatenated to the upper part data.</a:t>
            </a:r>
          </a:p>
          <a:p>
            <a:endParaRPr lang="en-US" dirty="0" smtClean="0"/>
          </a:p>
          <a:p>
            <a:r>
              <a:rPr lang="en-US" dirty="0" smtClean="0"/>
              <a:t>Computes the covariance representation by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Result in 4x4 covariance representation matrix.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236531"/>
              </p:ext>
            </p:extLst>
          </p:nvPr>
        </p:nvGraphicFramePr>
        <p:xfrm>
          <a:off x="1371600" y="4114800"/>
          <a:ext cx="464371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Equation" r:id="rId3" imgW="1879560" imgH="431640" progId="Equation.DSMT4">
                  <p:embed/>
                </p:oleObj>
              </mc:Choice>
              <mc:Fallback>
                <p:oleObj name="Equation" r:id="rId3" imgW="18795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4114800"/>
                        <a:ext cx="4643718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147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Covariance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distance between two covariance representations is defined as followed: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586129"/>
              </p:ext>
            </p:extLst>
          </p:nvPr>
        </p:nvGraphicFramePr>
        <p:xfrm>
          <a:off x="609599" y="3048000"/>
          <a:ext cx="808264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" name="Equation" r:id="rId3" imgW="4190760" imgH="711000" progId="Equation.DSMT4">
                  <p:embed/>
                </p:oleObj>
              </mc:Choice>
              <mc:Fallback>
                <p:oleObj name="Equation" r:id="rId3" imgW="419076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599" y="3048000"/>
                        <a:ext cx="8082643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088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25609"/>
          </a:xfrm>
        </p:spPr>
        <p:txBody>
          <a:bodyPr/>
          <a:lstStyle/>
          <a:p>
            <a:r>
              <a:rPr lang="en-US" dirty="0" smtClean="0"/>
              <a:t>When a distance between images is calculated it is compared it a threshold value. </a:t>
            </a:r>
          </a:p>
          <a:p>
            <a:endParaRPr lang="en-US" dirty="0" smtClean="0"/>
          </a:p>
          <a:p>
            <a:r>
              <a:rPr lang="en-US" dirty="0" smtClean="0"/>
              <a:t>When d=&lt; </a:t>
            </a:r>
            <a:r>
              <a:rPr lang="en-US" dirty="0" err="1" smtClean="0"/>
              <a:t>th</a:t>
            </a:r>
            <a:r>
              <a:rPr lang="en-US" dirty="0" smtClean="0"/>
              <a:t> means that persons on the images are similar and d&gt; </a:t>
            </a:r>
            <a:r>
              <a:rPr lang="en-US" dirty="0" err="1" smtClean="0"/>
              <a:t>th</a:t>
            </a:r>
            <a:r>
              <a:rPr lang="en-US" dirty="0" smtClean="0"/>
              <a:t> =&gt; they are different.</a:t>
            </a:r>
          </a:p>
          <a:p>
            <a:endParaRPr lang="en-US" dirty="0"/>
          </a:p>
          <a:p>
            <a:r>
              <a:rPr lang="en-US" dirty="0" smtClean="0"/>
              <a:t>In order to define a sensible threshold some statistic was made.</a:t>
            </a:r>
          </a:p>
          <a:p>
            <a:pPr marL="11887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474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VIPeR</a:t>
            </a:r>
            <a:r>
              <a:rPr lang="en-US" dirty="0" smtClean="0"/>
              <a:t> database composed of 1264 images when any image has its matching image in it.</a:t>
            </a:r>
          </a:p>
          <a:p>
            <a:endParaRPr lang="en-US" dirty="0" smtClean="0"/>
          </a:p>
          <a:p>
            <a:r>
              <a:rPr lang="en-US" dirty="0" smtClean="0"/>
              <a:t>The first 632 images match the other 632 images</a:t>
            </a:r>
          </a:p>
        </p:txBody>
      </p:sp>
    </p:spTree>
    <p:extLst>
      <p:ext uri="{BB962C8B-B14F-4D97-AF65-F5344CB8AC3E}">
        <p14:creationId xmlns:p14="http://schemas.microsoft.com/office/powerpoint/2010/main" val="251836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Person Re-Identification </a:t>
            </a:r>
            <a:r>
              <a:rPr lang="en-US" dirty="0" smtClean="0"/>
              <a:t> is one of the security field related problems.</a:t>
            </a:r>
          </a:p>
          <a:p>
            <a:endParaRPr lang="en-US" dirty="0" smtClean="0"/>
          </a:p>
          <a:p>
            <a:r>
              <a:rPr lang="en-US" dirty="0" smtClean="0"/>
              <a:t>Person Re-Identification has few challenges</a:t>
            </a:r>
          </a:p>
          <a:p>
            <a:pPr lvl="1"/>
            <a:r>
              <a:rPr lang="en-US" dirty="0" smtClean="0"/>
              <a:t>Low resolution cameras</a:t>
            </a:r>
          </a:p>
          <a:p>
            <a:pPr lvl="1"/>
            <a:r>
              <a:rPr lang="en-US" dirty="0" smtClean="0"/>
              <a:t>Illumination changes, like Indoor and Outdoor</a:t>
            </a:r>
          </a:p>
          <a:p>
            <a:pPr lvl="1"/>
            <a:r>
              <a:rPr lang="en-US" dirty="0" smtClean="0"/>
              <a:t>Pose changes.</a:t>
            </a:r>
          </a:p>
          <a:p>
            <a:pPr lvl="1"/>
            <a:r>
              <a:rPr lang="en-US" dirty="0" smtClean="0"/>
              <a:t>Geometry changes.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 Re-Identification algorithm based on color Invariant was invented and presented in paper</a:t>
            </a:r>
          </a:p>
          <a:p>
            <a:pPr marL="118872" lvl="0" indent="0">
              <a:buNone/>
            </a:pPr>
            <a:r>
              <a:rPr lang="en-US" dirty="0"/>
              <a:t> </a:t>
            </a:r>
            <a:r>
              <a:rPr lang="en-US" dirty="0" smtClean="0"/>
              <a:t>    “</a:t>
            </a:r>
            <a:r>
              <a:rPr lang="en-US" dirty="0"/>
              <a:t>Color Invariant for Person Re-Identification</a:t>
            </a:r>
            <a:r>
              <a:rPr lang="en-US" dirty="0" smtClean="0"/>
              <a:t>”</a:t>
            </a:r>
          </a:p>
          <a:p>
            <a:pPr marL="118872" indent="0">
              <a:buNone/>
            </a:pPr>
            <a:r>
              <a:rPr lang="en-US" dirty="0" smtClean="0"/>
              <a:t>     By Igor </a:t>
            </a:r>
            <a:r>
              <a:rPr lang="en-US" dirty="0" err="1"/>
              <a:t>Kviatkovsky</a:t>
            </a:r>
            <a:r>
              <a:rPr lang="en-US" dirty="0"/>
              <a:t>, </a:t>
            </a:r>
            <a:r>
              <a:rPr lang="en-US" dirty="0" err="1"/>
              <a:t>Amit</a:t>
            </a:r>
            <a:r>
              <a:rPr lang="en-US" dirty="0"/>
              <a:t> Adam and Ehud </a:t>
            </a:r>
            <a:r>
              <a:rPr lang="en-US" dirty="0" err="1" smtClean="0"/>
              <a:t>Rivlin</a:t>
            </a:r>
            <a:r>
              <a:rPr lang="en-US" dirty="0" smtClean="0"/>
              <a:t>.</a:t>
            </a:r>
            <a:endParaRPr lang="en-US" dirty="0"/>
          </a:p>
          <a:p>
            <a:pPr marL="118872" lv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42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every </a:t>
            </a:r>
            <a:r>
              <a:rPr lang="en-US" dirty="0" smtClean="0"/>
              <a:t>Parts </a:t>
            </a:r>
            <a:r>
              <a:rPr lang="en-US" dirty="0"/>
              <a:t>SC, Histogram, </a:t>
            </a:r>
            <a:r>
              <a:rPr lang="en-US" dirty="0" smtClean="0"/>
              <a:t>and the Covariance method, computed:</a:t>
            </a:r>
          </a:p>
          <a:p>
            <a:pPr lvl="1"/>
            <a:r>
              <a:rPr lang="en-US" dirty="0" smtClean="0"/>
              <a:t>Average distance  </a:t>
            </a:r>
          </a:p>
          <a:p>
            <a:pPr lvl="1"/>
            <a:r>
              <a:rPr lang="en-US" dirty="0" smtClean="0"/>
              <a:t>Minimum distance</a:t>
            </a:r>
          </a:p>
          <a:p>
            <a:pPr lvl="1"/>
            <a:r>
              <a:rPr lang="en-US" dirty="0" smtClean="0"/>
              <a:t>Maximum distance</a:t>
            </a:r>
          </a:p>
          <a:p>
            <a:pPr lvl="1"/>
            <a:r>
              <a:rPr lang="en-US" dirty="0" smtClean="0"/>
              <a:t>Table of cumulative distances 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The distance that were measured were only of the correct matching images.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59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Thresholds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7457"/>
            <a:ext cx="2763893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698991"/>
            <a:ext cx="57150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The most minimal distance that was spotted between two matching images was 0.12</a:t>
            </a:r>
          </a:p>
          <a:p>
            <a:r>
              <a:rPr lang="en-US" dirty="0" smtClean="0"/>
              <a:t>The maximum was 0.96</a:t>
            </a:r>
          </a:p>
          <a:p>
            <a:r>
              <a:rPr lang="en-US" dirty="0" smtClean="0"/>
              <a:t>The Average 0.54</a:t>
            </a:r>
          </a:p>
          <a:p>
            <a:r>
              <a:rPr lang="en-US" dirty="0" smtClean="0"/>
              <a:t>0.4 &gt;= 17.88 % (113), means:</a:t>
            </a:r>
            <a:r>
              <a:rPr lang="en-US" dirty="0"/>
              <a:t> </a:t>
            </a:r>
            <a:r>
              <a:rPr lang="en-US" dirty="0" smtClean="0"/>
              <a:t>17.88% of the distances were under 0.4, absolute number of them were 113</a:t>
            </a:r>
          </a:p>
        </p:txBody>
      </p:sp>
    </p:spTree>
    <p:extLst>
      <p:ext uri="{BB962C8B-B14F-4D97-AF65-F5344CB8AC3E}">
        <p14:creationId xmlns:p14="http://schemas.microsoft.com/office/powerpoint/2010/main" val="111444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Thresholds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200"/>
            <a:ext cx="2514600" cy="37800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2739571"/>
            <a:ext cx="2495221" cy="37836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698991"/>
            <a:ext cx="85344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The other two methods statistics: </a:t>
            </a:r>
          </a:p>
        </p:txBody>
      </p:sp>
    </p:spTree>
    <p:extLst>
      <p:ext uri="{BB962C8B-B14F-4D97-AF65-F5344CB8AC3E}">
        <p14:creationId xmlns:p14="http://schemas.microsoft.com/office/powerpoint/2010/main" val="419802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Thresholds -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chosen thresholds:</a:t>
            </a:r>
            <a:endParaRPr lang="en-US" b="1" dirty="0"/>
          </a:p>
          <a:p>
            <a:pPr lvl="1"/>
            <a:r>
              <a:rPr lang="en-US" dirty="0" err="1"/>
              <a:t>PartsSC-Th</a:t>
            </a:r>
            <a:r>
              <a:rPr lang="en-US" dirty="0"/>
              <a:t> = </a:t>
            </a:r>
            <a:r>
              <a:rPr lang="en-US" dirty="0" smtClean="0"/>
              <a:t>0.6</a:t>
            </a:r>
            <a:endParaRPr lang="en-US" dirty="0"/>
          </a:p>
          <a:p>
            <a:pPr lvl="1"/>
            <a:r>
              <a:rPr lang="en-US" dirty="0"/>
              <a:t>Histogram-</a:t>
            </a:r>
            <a:r>
              <a:rPr lang="en-US" dirty="0" err="1"/>
              <a:t>Th</a:t>
            </a:r>
            <a:r>
              <a:rPr lang="en-US" dirty="0"/>
              <a:t> = </a:t>
            </a:r>
            <a:r>
              <a:rPr lang="en-US" dirty="0" smtClean="0"/>
              <a:t>0.5</a:t>
            </a:r>
            <a:endParaRPr lang="en-US" dirty="0"/>
          </a:p>
          <a:p>
            <a:pPr lvl="1"/>
            <a:r>
              <a:rPr lang="en-US" dirty="0"/>
              <a:t>Covariance-</a:t>
            </a:r>
            <a:r>
              <a:rPr lang="en-US" dirty="0" err="1"/>
              <a:t>Th</a:t>
            </a:r>
            <a:r>
              <a:rPr lang="en-US" dirty="0"/>
              <a:t> = </a:t>
            </a:r>
            <a:r>
              <a:rPr lang="en-US" dirty="0" smtClean="0"/>
              <a:t>0.45</a:t>
            </a:r>
            <a:r>
              <a:rPr lang="en-US" dirty="0"/>
              <a:t> </a:t>
            </a:r>
          </a:p>
          <a:p>
            <a:pPr lvl="1"/>
            <a:r>
              <a:rPr lang="en-US" dirty="0"/>
              <a:t>Average-</a:t>
            </a:r>
            <a:r>
              <a:rPr lang="en-US" dirty="0" err="1"/>
              <a:t>Th</a:t>
            </a:r>
            <a:r>
              <a:rPr lang="en-US" dirty="0"/>
              <a:t> = 0.51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1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Application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user interface is developed on android </a:t>
            </a:r>
          </a:p>
          <a:p>
            <a:r>
              <a:rPr lang="en-US" dirty="0" smtClean="0"/>
              <a:t>The algorithmic part developed with </a:t>
            </a:r>
            <a:r>
              <a:rPr lang="en-US" dirty="0" err="1" smtClean="0"/>
              <a:t>c++</a:t>
            </a: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786" y="1965324"/>
            <a:ext cx="5148128" cy="32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02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main functionality is to capture two images and present the distance between it</a:t>
            </a:r>
          </a:p>
          <a:p>
            <a:pPr marL="118872" indent="0">
              <a:buNone/>
            </a:pPr>
            <a:endParaRPr lang="en-US" sz="1500" dirty="0" smtClean="0"/>
          </a:p>
          <a:p>
            <a:pPr marL="118872" indent="0" algn="ctr">
              <a:buNone/>
            </a:pPr>
            <a:r>
              <a:rPr lang="en-US" sz="1500" dirty="0" smtClean="0"/>
              <a:t>Same person capture - values are: Parts SC = 0.45 Histogram = 0.28 Covariance = 0.192 Average = 0.3</a:t>
            </a:r>
          </a:p>
          <a:p>
            <a:pPr marL="118872" indent="0">
              <a:buNone/>
            </a:pPr>
            <a:endParaRPr lang="en-US" dirty="0" smtClean="0"/>
          </a:p>
        </p:txBody>
      </p:sp>
      <p:pic>
        <p:nvPicPr>
          <p:cNvPr id="11266" name="Picture 2" descr="C:\Users\Dima\Desktop\Reid Project Book\pic22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29000"/>
            <a:ext cx="524256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51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of different person:</a:t>
            </a:r>
          </a:p>
          <a:p>
            <a:endParaRPr lang="en-US" dirty="0"/>
          </a:p>
          <a:p>
            <a:pPr marL="118872" indent="0" algn="ctr">
              <a:buNone/>
            </a:pPr>
            <a:r>
              <a:rPr lang="en-US" sz="1500" dirty="0"/>
              <a:t>Values: Part SC = 0.4 Histogram = 0.77 Covariance = 0.71 Average = 0.63</a:t>
            </a:r>
          </a:p>
          <a:p>
            <a:endParaRPr lang="en-US" dirty="0"/>
          </a:p>
        </p:txBody>
      </p:sp>
      <p:pic>
        <p:nvPicPr>
          <p:cNvPr id="13314" name="Picture 2" descr="Screenshot_2013-12-30-12-14-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4200"/>
            <a:ext cx="5486400" cy="343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21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user can also send the image to a distant device and change the resolution of the camera preview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For sending the data a communication convention was set using the xml standard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57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transfer costs:</a:t>
            </a:r>
          </a:p>
          <a:p>
            <a:pPr lvl="1"/>
            <a:r>
              <a:rPr lang="en-US" dirty="0" smtClean="0"/>
              <a:t>Image =&gt;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128 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x 48 x 3 = 18432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[</a:t>
            </a:r>
            <a:r>
              <a:rPr lang="en-US" dirty="0" smtClean="0"/>
              <a:t>numbers]</a:t>
            </a:r>
          </a:p>
          <a:p>
            <a:pPr lvl="1"/>
            <a:r>
              <a:rPr lang="en-US" dirty="0" smtClean="0"/>
              <a:t>Silhouette =&gt;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128 x 48</a:t>
            </a:r>
            <a:r>
              <a:rPr lang="en-US" sz="2300" dirty="0" smtClean="0"/>
              <a:t> =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6144 </a:t>
            </a:r>
          </a:p>
          <a:p>
            <a:pPr lvl="1"/>
            <a:r>
              <a:rPr lang="en-US" dirty="0" smtClean="0"/>
              <a:t>All </a:t>
            </a:r>
            <a:r>
              <a:rPr lang="en-US" dirty="0" err="1" smtClean="0"/>
              <a:t>colorspace</a:t>
            </a:r>
            <a:r>
              <a:rPr lang="en-US" dirty="0" smtClean="0"/>
              <a:t> =&gt;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2 x (128x48) = 12288</a:t>
            </a:r>
          </a:p>
          <a:p>
            <a:pPr lvl="1"/>
            <a:r>
              <a:rPr lang="en-US" dirty="0" smtClean="0"/>
              <a:t>Samples of </a:t>
            </a:r>
            <a:r>
              <a:rPr lang="en-US" dirty="0" err="1" smtClean="0"/>
              <a:t>colorspace</a:t>
            </a:r>
            <a:r>
              <a:rPr lang="en-US" dirty="0" smtClean="0"/>
              <a:t>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2 x (85 x 2) = 340</a:t>
            </a:r>
          </a:p>
          <a:p>
            <a:pPr lvl="1"/>
            <a:r>
              <a:rPr lang="en-US" smtClean="0"/>
              <a:t>Parts </a:t>
            </a:r>
            <a:r>
              <a:rPr lang="en-US" dirty="0" smtClean="0"/>
              <a:t>SC =&gt;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85 x 120 = 10200</a:t>
            </a:r>
          </a:p>
          <a:p>
            <a:pPr lvl="1"/>
            <a:r>
              <a:rPr lang="en-US" dirty="0" smtClean="0"/>
              <a:t>Histogram =&gt;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2 x 100 = 200</a:t>
            </a:r>
          </a:p>
          <a:p>
            <a:pPr lvl="1"/>
            <a:r>
              <a:rPr lang="en-US" dirty="0" smtClean="0"/>
              <a:t>Covariance Data =&gt;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unknown x 4</a:t>
            </a:r>
          </a:p>
          <a:p>
            <a:pPr lvl="1"/>
            <a:r>
              <a:rPr lang="en-US" dirty="0" smtClean="0"/>
              <a:t>Covariance Representation =&gt;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4 x 4 = 16</a:t>
            </a: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minimum data is sent </a:t>
            </a:r>
            <a:r>
              <a:rPr lang="en-US" dirty="0"/>
              <a:t>In order to allow all </a:t>
            </a:r>
            <a:r>
              <a:rPr lang="en-US" dirty="0" smtClean="0"/>
              <a:t>computations.</a:t>
            </a:r>
          </a:p>
          <a:p>
            <a:endParaRPr lang="en-US" dirty="0"/>
          </a:p>
          <a:p>
            <a:pPr lvl="0"/>
            <a:r>
              <a:rPr lang="en-US" dirty="0" smtClean="0"/>
              <a:t>Parts SC </a:t>
            </a:r>
            <a:r>
              <a:rPr lang="en-US" dirty="0"/>
              <a:t>– the </a:t>
            </a:r>
            <a:r>
              <a:rPr lang="en-US" dirty="0" err="1"/>
              <a:t>colorspace</a:t>
            </a:r>
            <a:r>
              <a:rPr lang="en-US" dirty="0"/>
              <a:t> is sent and the representation is computed at the distant device. </a:t>
            </a:r>
            <a:r>
              <a:rPr lang="en-US" dirty="0" smtClean="0"/>
              <a:t>The cost is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340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Histogram – The representation which has 200 numbers is sent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Covariance – The representation which has 16 numbers is sent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Total data </a:t>
            </a:r>
            <a:r>
              <a:rPr lang="en-US" dirty="0" smtClean="0"/>
              <a:t>transfer =&gt; 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340 + 200 + 16 = 556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dirty="0" smtClean="0"/>
              <a:t>numbers]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03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input of the algorithm is an image and its silhouette.</a:t>
            </a:r>
          </a:p>
          <a:p>
            <a:endParaRPr lang="en-US" dirty="0" smtClean="0"/>
          </a:p>
          <a:p>
            <a:r>
              <a:rPr lang="en-US" dirty="0" err="1" smtClean="0"/>
              <a:t>Colorspace</a:t>
            </a:r>
            <a:r>
              <a:rPr lang="en-US" dirty="0" smtClean="0"/>
              <a:t> and Covariance data is extracted from the input.</a:t>
            </a:r>
          </a:p>
          <a:p>
            <a:endParaRPr lang="en-US" dirty="0" smtClean="0"/>
          </a:p>
          <a:p>
            <a:r>
              <a:rPr lang="en-US" dirty="0" smtClean="0"/>
              <a:t>3 kinds of representations are extracted:</a:t>
            </a:r>
          </a:p>
          <a:p>
            <a:pPr lvl="1"/>
            <a:r>
              <a:rPr lang="en-US" dirty="0" smtClean="0"/>
              <a:t>Parts SC (from </a:t>
            </a:r>
            <a:r>
              <a:rPr lang="en-US" dirty="0" err="1" smtClean="0"/>
              <a:t>colorspace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Histogram (from </a:t>
            </a:r>
            <a:r>
              <a:rPr lang="en-US" dirty="0" err="1" smtClean="0"/>
              <a:t>colorspace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Covariance (from image &amp; silhouette)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Two image’s representations are compared and a similarity is decided (similar or not)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36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the </a:t>
            </a:r>
            <a:r>
              <a:rPr lang="en-US" dirty="0" smtClean="0"/>
              <a:t>calculation </a:t>
            </a:r>
            <a:r>
              <a:rPr lang="en-US" dirty="0"/>
              <a:t>shows, sending the representations (and the </a:t>
            </a:r>
            <a:r>
              <a:rPr lang="en-US" dirty="0" err="1"/>
              <a:t>partsSC</a:t>
            </a:r>
            <a:r>
              <a:rPr lang="en-US" dirty="0"/>
              <a:t> </a:t>
            </a:r>
            <a:r>
              <a:rPr lang="en-US" dirty="0" err="1"/>
              <a:t>colorspace</a:t>
            </a:r>
            <a:r>
              <a:rPr lang="en-US" dirty="0"/>
              <a:t>) is much cheaper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(556 </a:t>
            </a:r>
            <a:r>
              <a:rPr lang="en-US" dirty="0" smtClean="0">
                <a:latin typeface="+mj-lt"/>
                <a:cs typeface="Arial" pitchFamily="34" charset="0"/>
              </a:rPr>
              <a:t>numbers</a:t>
            </a:r>
            <a:r>
              <a:rPr lang="en-US" dirty="0" smtClean="0"/>
              <a:t>) than </a:t>
            </a:r>
            <a:r>
              <a:rPr lang="en-US" dirty="0"/>
              <a:t>sending the original image and its </a:t>
            </a:r>
            <a:r>
              <a:rPr lang="en-US" dirty="0" smtClean="0"/>
              <a:t>silhouette</a:t>
            </a:r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 smtClean="0"/>
              <a:t>  (total sent of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24576 </a:t>
            </a:r>
            <a:r>
              <a:rPr lang="en-US" dirty="0" smtClean="0">
                <a:latin typeface="+mj-lt"/>
                <a:cs typeface="Arial" pitchFamily="34" charset="0"/>
              </a:rPr>
              <a:t>numbers</a:t>
            </a:r>
            <a:r>
              <a:rPr lang="en-US" dirty="0" smtClean="0"/>
              <a:t>). </a:t>
            </a:r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actually 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24576 / 556 =~ 44 </a:t>
            </a:r>
            <a:r>
              <a:rPr lang="en-US" dirty="0"/>
              <a:t>times less </a:t>
            </a:r>
            <a:r>
              <a:rPr lang="en-US" dirty="0" smtClean="0"/>
              <a:t>information </a:t>
            </a:r>
            <a:r>
              <a:rPr lang="en-US" dirty="0"/>
              <a:t>to send.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06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Testing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current project is based on a previous project done with </a:t>
            </a:r>
            <a:r>
              <a:rPr lang="en-US" dirty="0" err="1" smtClean="0"/>
              <a:t>Matlab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every API function it is tested that for the same input the functions produces the same output as in </a:t>
            </a:r>
            <a:r>
              <a:rPr lang="en-US" dirty="0" err="1" smtClean="0"/>
              <a:t>Matlab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389608"/>
            <a:ext cx="4505325" cy="227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68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Covariance representation helps to complete the parts SC and the Histogram representations.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Using the average distance value results in a more precise conclusions.</a:t>
            </a:r>
            <a:endParaRPr lang="en-US" dirty="0"/>
          </a:p>
          <a:p>
            <a:pPr marL="118872" indent="0">
              <a:buNone/>
            </a:pPr>
            <a:r>
              <a:rPr lang="en-US" dirty="0"/>
              <a:t> </a:t>
            </a:r>
          </a:p>
          <a:p>
            <a:r>
              <a:rPr lang="en-US" dirty="0" smtClean="0"/>
              <a:t>Sending the representations is much cheaper rather than sending the original image.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18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2938272"/>
            <a:ext cx="8229600" cy="125272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3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Log-Chromaticity </a:t>
            </a:r>
            <a:r>
              <a:rPr lang="en-US" dirty="0" err="1"/>
              <a:t>Colorspace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Extracted from image’s RGB colors </a:t>
            </a:r>
          </a:p>
          <a:p>
            <a:endParaRPr lang="en-US" dirty="0" smtClean="0"/>
          </a:p>
          <a:p>
            <a:r>
              <a:rPr lang="en-US" dirty="0" smtClean="0"/>
              <a:t>Each pixel converted to:                      coordinate</a:t>
            </a:r>
          </a:p>
          <a:p>
            <a:endParaRPr lang="en-US" dirty="0" smtClean="0"/>
          </a:p>
          <a:p>
            <a:r>
              <a:rPr lang="en-US" dirty="0" smtClean="0"/>
              <a:t>Only the relevant pixels according to the silhouette are taken into account</a:t>
            </a:r>
          </a:p>
          <a:p>
            <a:endParaRPr lang="en-US" dirty="0" smtClean="0"/>
          </a:p>
          <a:p>
            <a:r>
              <a:rPr lang="en-US" dirty="0" smtClean="0"/>
              <a:t>Each coordinate Belongs to an upper or a lower ROI of the image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573967"/>
              </p:ext>
            </p:extLst>
          </p:nvPr>
        </p:nvGraphicFramePr>
        <p:xfrm>
          <a:off x="5105400" y="2755296"/>
          <a:ext cx="1524000" cy="749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Equation" r:id="rId3" imgW="799920" imgH="393480" progId="Equation.DSMT4">
                  <p:embed/>
                </p:oleObj>
              </mc:Choice>
              <mc:Fallback>
                <p:oleObj name="Equation" r:id="rId3" imgW="799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05400" y="2755296"/>
                        <a:ext cx="1524000" cy="749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210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Log-Chromaticity </a:t>
            </a:r>
            <a:r>
              <a:rPr lang="en-US" dirty="0" err="1" smtClean="0"/>
              <a:t>Colorspace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504" y="4454167"/>
            <a:ext cx="3980924" cy="20990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3988377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Red coordinates are from the upper ROI </a:t>
            </a:r>
          </a:p>
          <a:p>
            <a:r>
              <a:rPr lang="en-US" dirty="0" smtClean="0"/>
              <a:t>Blue coordinates are from the lower ROI </a:t>
            </a:r>
          </a:p>
          <a:p>
            <a:r>
              <a:rPr lang="en-US" dirty="0" smtClean="0"/>
              <a:t>Assumption: same person will have approximately the same structure of the </a:t>
            </a:r>
            <a:r>
              <a:rPr lang="en-US" dirty="0" err="1" smtClean="0"/>
              <a:t>colorspace</a:t>
            </a:r>
            <a:r>
              <a:rPr lang="en-US" dirty="0" smtClean="0"/>
              <a:t> across different images.</a:t>
            </a:r>
          </a:p>
        </p:txBody>
      </p:sp>
    </p:spTree>
    <p:extLst>
      <p:ext uri="{BB962C8B-B14F-4D97-AF65-F5344CB8AC3E}">
        <p14:creationId xmlns:p14="http://schemas.microsoft.com/office/powerpoint/2010/main" val="21757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Parts Shape Context (Parts SC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/>
              <a:t>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Extracted from a few sample coordinates of </a:t>
            </a:r>
            <a:r>
              <a:rPr lang="en-US" dirty="0" err="1" smtClean="0"/>
              <a:t>colorspace</a:t>
            </a:r>
            <a:r>
              <a:rPr lang="en-US" dirty="0" smtClean="0"/>
              <a:t>. From the lower and the upper ROIs of the image.</a:t>
            </a:r>
          </a:p>
          <a:p>
            <a:endParaRPr lang="en-US" dirty="0"/>
          </a:p>
          <a:p>
            <a:r>
              <a:rPr lang="en-US" dirty="0" smtClean="0"/>
              <a:t>Coordinates from the lower ROI are called Reference (centers) coordinates</a:t>
            </a:r>
          </a:p>
          <a:p>
            <a:endParaRPr lang="en-US" dirty="0" smtClean="0"/>
          </a:p>
          <a:p>
            <a:r>
              <a:rPr lang="en-US" dirty="0" smtClean="0"/>
              <a:t>Coordinates from the upper ROI are called Data coordinates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Parts Shape Context (Parts SC)</a:t>
            </a:r>
            <a:br>
              <a:rPr lang="en-US" dirty="0" smtClean="0"/>
            </a:br>
            <a:r>
              <a:rPr lang="en-US" dirty="0"/>
              <a:t>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Shape context is a </a:t>
            </a:r>
            <a:r>
              <a:rPr lang="en-US" dirty="0" err="1"/>
              <a:t>logpolar</a:t>
            </a:r>
            <a:r>
              <a:rPr lang="en-US" dirty="0"/>
              <a:t> </a:t>
            </a:r>
            <a:r>
              <a:rPr lang="en-US" dirty="0" smtClean="0"/>
              <a:t>histogram .</a:t>
            </a:r>
            <a:endParaRPr lang="en-US" dirty="0"/>
          </a:p>
          <a:p>
            <a:r>
              <a:rPr lang="en-US" dirty="0"/>
              <a:t>It is built around a single center reference coordinate </a:t>
            </a:r>
            <a:r>
              <a:rPr lang="en-US" dirty="0" smtClean="0"/>
              <a:t>and </a:t>
            </a:r>
            <a:r>
              <a:rPr lang="en-US" dirty="0"/>
              <a:t>a list of data </a:t>
            </a:r>
            <a:r>
              <a:rPr lang="en-US" dirty="0" smtClean="0"/>
              <a:t>coordinates.</a:t>
            </a:r>
          </a:p>
          <a:p>
            <a:r>
              <a:rPr lang="en-US" dirty="0" smtClean="0"/>
              <a:t>Formal: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90108"/>
            <a:ext cx="6559174" cy="24868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644827"/>
              </p:ext>
            </p:extLst>
          </p:nvPr>
        </p:nvGraphicFramePr>
        <p:xfrm>
          <a:off x="2362200" y="3276600"/>
          <a:ext cx="1524000" cy="580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Equation" r:id="rId4" imgW="533160" imgH="203040" progId="Equation.DSMT4">
                  <p:embed/>
                </p:oleObj>
              </mc:Choice>
              <mc:Fallback>
                <p:oleObj name="Equation" r:id="rId4" imgW="533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2200" y="3276600"/>
                        <a:ext cx="1524000" cy="580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792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Parts Shape Context (Parts SC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/>
              <a:t>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Parts SC is a combination of shape context histograms where each reference coordinate from the reference coordinates list is a center and the data coordinates surround it.</a:t>
            </a:r>
          </a:p>
          <a:p>
            <a:endParaRPr lang="en-US" dirty="0" smtClean="0"/>
          </a:p>
          <a:p>
            <a:r>
              <a:rPr lang="en-US" dirty="0" smtClean="0"/>
              <a:t>Formal: </a:t>
            </a:r>
          </a:p>
          <a:p>
            <a:endParaRPr lang="en-US" dirty="0" smtClean="0"/>
          </a:p>
          <a:p>
            <a:r>
              <a:rPr lang="en-US" dirty="0" smtClean="0"/>
              <a:t>It’s dimensions are </a:t>
            </a:r>
            <a:r>
              <a:rPr lang="en-US" dirty="0" err="1" smtClean="0"/>
              <a:t>NxM</a:t>
            </a:r>
            <a:endParaRPr lang="en-US" dirty="0" smtClean="0"/>
          </a:p>
          <a:p>
            <a:pPr lvl="1"/>
            <a:r>
              <a:rPr lang="en-US" dirty="0" smtClean="0"/>
              <a:t>N = number of reference coordinates.</a:t>
            </a:r>
          </a:p>
          <a:p>
            <a:pPr lvl="1"/>
            <a:r>
              <a:rPr lang="en-US" dirty="0" smtClean="0"/>
              <a:t>M = number of bins (radius bins x theta bins)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859275"/>
              </p:ext>
            </p:extLst>
          </p:nvPr>
        </p:nvGraphicFramePr>
        <p:xfrm>
          <a:off x="2362200" y="4038600"/>
          <a:ext cx="445168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Equation" r:id="rId3" imgW="2349360" imgH="241200" progId="Equation.DSMT4">
                  <p:embed/>
                </p:oleObj>
              </mc:Choice>
              <mc:Fallback>
                <p:oleObj name="Equation" r:id="rId3" imgW="2349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2200" y="4038600"/>
                        <a:ext cx="4451684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680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Parts SCs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S1 and S2 are two Parts SC representations.</a:t>
            </a:r>
          </a:p>
          <a:p>
            <a:endParaRPr lang="en-US" dirty="0" smtClean="0"/>
          </a:p>
          <a:p>
            <a:r>
              <a:rPr lang="en-US" dirty="0" smtClean="0"/>
              <a:t>Cost matrix – a distance matrix between </a:t>
            </a:r>
            <a:r>
              <a:rPr lang="en-US" dirty="0"/>
              <a:t>every member from  </a:t>
            </a:r>
            <a:r>
              <a:rPr lang="en-US" dirty="0" smtClean="0"/>
              <a:t>S1</a:t>
            </a:r>
            <a:r>
              <a:rPr lang="en-US" b="1" dirty="0" smtClean="0"/>
              <a:t> </a:t>
            </a:r>
            <a:r>
              <a:rPr lang="en-US" dirty="0"/>
              <a:t>to every member from  </a:t>
            </a:r>
            <a:r>
              <a:rPr lang="en-US" dirty="0" smtClean="0"/>
              <a:t>S2.</a:t>
            </a:r>
          </a:p>
          <a:p>
            <a:endParaRPr lang="en-US" dirty="0"/>
          </a:p>
          <a:p>
            <a:r>
              <a:rPr lang="en-US" dirty="0"/>
              <a:t>The formal definition of distance between the two signatures is </a:t>
            </a:r>
            <a:r>
              <a:rPr lang="en-US" dirty="0" smtClean="0"/>
              <a:t>d(S1 , S2 </a:t>
            </a:r>
            <a:r>
              <a:rPr lang="en-US" dirty="0"/>
              <a:t>) = The minimal cost matching all elements in </a:t>
            </a:r>
            <a:r>
              <a:rPr lang="en-US" dirty="0" smtClean="0"/>
              <a:t>S1 with </a:t>
            </a:r>
            <a:r>
              <a:rPr lang="en-US" dirty="0"/>
              <a:t>all elements in  </a:t>
            </a:r>
            <a:r>
              <a:rPr lang="en-US" dirty="0" smtClean="0"/>
              <a:t>S2 using </a:t>
            </a:r>
            <a:r>
              <a:rPr lang="en-US" dirty="0"/>
              <a:t>the cost matrix C</a:t>
            </a:r>
            <a:r>
              <a:rPr lang="en-US" dirty="0" smtClean="0"/>
              <a:t>.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To compute the minimal distance between S1 and S2 the EMD code is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68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A0A0A0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1372</TotalTime>
  <Words>1311</Words>
  <Application>Microsoft Office PowerPoint</Application>
  <PresentationFormat>On-screen Show (4:3)</PresentationFormat>
  <Paragraphs>211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Module</vt:lpstr>
      <vt:lpstr>Equation</vt:lpstr>
      <vt:lpstr>Person Re-Identification Application for Android</vt:lpstr>
      <vt:lpstr>Introduction</vt:lpstr>
      <vt:lpstr>Algorithm Description</vt:lpstr>
      <vt:lpstr>Log-Chromaticity Colorspace</vt:lpstr>
      <vt:lpstr>Log-Chromaticity Colorspace</vt:lpstr>
      <vt:lpstr>Parts Shape Context (Parts SC) Representation</vt:lpstr>
      <vt:lpstr>Parts Shape Context (Parts SC) Representation</vt:lpstr>
      <vt:lpstr>Parts Shape Context (Parts SC) Representation</vt:lpstr>
      <vt:lpstr>Comparing Parts SCs </vt:lpstr>
      <vt:lpstr>Histogram Representation</vt:lpstr>
      <vt:lpstr>Histogram Representation</vt:lpstr>
      <vt:lpstr>Comparing Histograms</vt:lpstr>
      <vt:lpstr>Comparing Histograms</vt:lpstr>
      <vt:lpstr>Covariance</vt:lpstr>
      <vt:lpstr>Covariance Data</vt:lpstr>
      <vt:lpstr>Covariance Representation</vt:lpstr>
      <vt:lpstr>Comparing Covariance</vt:lpstr>
      <vt:lpstr>Thresholds</vt:lpstr>
      <vt:lpstr>Thresholds</vt:lpstr>
      <vt:lpstr>Thresholds</vt:lpstr>
      <vt:lpstr>Thresholds</vt:lpstr>
      <vt:lpstr>Thresholds</vt:lpstr>
      <vt:lpstr>Thresholds - Summary</vt:lpstr>
      <vt:lpstr>Android Application Description</vt:lpstr>
      <vt:lpstr>Functionalities </vt:lpstr>
      <vt:lpstr>Functionalities</vt:lpstr>
      <vt:lpstr>Functionalities</vt:lpstr>
      <vt:lpstr>Communication</vt:lpstr>
      <vt:lpstr>Communication</vt:lpstr>
      <vt:lpstr>Communication</vt:lpstr>
      <vt:lpstr>API Testing 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 Re-Identification Application for Android</dc:title>
  <dc:creator>Dima</dc:creator>
  <cp:lastModifiedBy>Dima</cp:lastModifiedBy>
  <cp:revision>88</cp:revision>
  <dcterms:created xsi:type="dcterms:W3CDTF">2013-12-29T11:21:55Z</dcterms:created>
  <dcterms:modified xsi:type="dcterms:W3CDTF">2014-01-06T14:19:02Z</dcterms:modified>
</cp:coreProperties>
</file>