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8" r:id="rId10"/>
    <p:sldId id="269" r:id="rId11"/>
    <p:sldId id="273" r:id="rId12"/>
    <p:sldId id="297" r:id="rId13"/>
    <p:sldId id="298" r:id="rId14"/>
    <p:sldId id="299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8413" autoAdjust="0"/>
    <p:restoredTop sz="94660"/>
  </p:normalViewPr>
  <p:slideViewPr>
    <p:cSldViewPr>
      <p:cViewPr varScale="1">
        <p:scale>
          <a:sx n="76" d="100"/>
          <a:sy n="76" d="100"/>
        </p:scale>
        <p:origin x="-20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3E8128-D49F-4F09-B775-503A639741DB}" type="datetimeFigureOut">
              <a:rPr lang="he-IL" smtClean="0"/>
              <a:t>1/24/14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C0FE5E-48A3-4438-B1F6-9DCBABCD67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659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FE5E-48A3-4438-B1F6-9DCBABCD670D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009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he-I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AA6C2BF-A36E-406E-BE57-223E90CD0965}" type="datetimeFigureOut">
              <a:rPr lang="he-IL" smtClean="0"/>
              <a:t>1/24/14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75AACD0-0546-4D7D-9015-CB5F7781A556}" type="slidenum">
              <a:rPr lang="he-IL" smtClean="0"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wmf"/><Relationship Id="rId5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83568" y="382608"/>
            <a:ext cx="91440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Autonomous Navigation </a:t>
            </a:r>
            <a:endParaRPr lang="en-US" sz="4400" spc="3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algn="ctr"/>
            <a:r>
              <a:rPr lang="en-US" sz="4400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Based on</a:t>
            </a:r>
          </a:p>
          <a:p>
            <a:pPr algn="ctr"/>
            <a:r>
              <a:rPr lang="en-US" sz="4400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2-Point </a:t>
            </a:r>
            <a:r>
              <a:rPr lang="en-US" sz="4400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Correspondence </a:t>
            </a:r>
            <a:endParaRPr lang="en-US" sz="4400" spc="3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algn="ctr"/>
            <a:r>
              <a:rPr lang="en-US" sz="5400" spc="3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using </a:t>
            </a:r>
            <a:r>
              <a:rPr lang="en-US" sz="5400" spc="3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ROS</a:t>
            </a:r>
            <a:endParaRPr lang="en-US" sz="5400" b="1" cap="none" spc="3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4544" y="4653136"/>
            <a:ext cx="8465964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Submitted By: Li-</a:t>
            </a:r>
            <a:r>
              <a:rPr lang="en-US" sz="2800" dirty="0" err="1" smtClean="0"/>
              <a:t>tal</a:t>
            </a:r>
            <a:r>
              <a:rPr lang="en-US" sz="2800" dirty="0" smtClean="0"/>
              <a:t> </a:t>
            </a:r>
            <a:r>
              <a:rPr lang="en-US" sz="2800" dirty="0" err="1" smtClean="0"/>
              <a:t>Kupperman</a:t>
            </a:r>
            <a:r>
              <a:rPr lang="en-US" sz="2800" dirty="0" smtClean="0"/>
              <a:t>, Ran Breuer</a:t>
            </a:r>
            <a:endParaRPr lang="he-IL" sz="2800" dirty="0" smtClean="0"/>
          </a:p>
          <a:p>
            <a:pPr algn="ctr"/>
            <a:endParaRPr lang="he-IL" sz="1000" dirty="0" smtClean="0"/>
          </a:p>
          <a:p>
            <a:pPr algn="ctr" rtl="0"/>
            <a:r>
              <a:rPr lang="en-US" sz="2800" dirty="0"/>
              <a:t>Advisor: </a:t>
            </a:r>
            <a:r>
              <a:rPr lang="en-US" sz="2800" dirty="0" err="1"/>
              <a:t>Majd</a:t>
            </a:r>
            <a:r>
              <a:rPr lang="en-US" sz="2800" dirty="0"/>
              <a:t> </a:t>
            </a:r>
            <a:r>
              <a:rPr lang="en-US" sz="2800" dirty="0" err="1" smtClean="0"/>
              <a:t>Srour</a:t>
            </a:r>
            <a:r>
              <a:rPr lang="en-US" sz="2800" dirty="0" smtClean="0"/>
              <a:t>, </a:t>
            </a:r>
            <a:r>
              <a:rPr lang="en-US" sz="2800" dirty="0"/>
              <a:t>Prof. Ehud </a:t>
            </a:r>
            <a:r>
              <a:rPr lang="en-US" sz="2800" dirty="0" err="1" smtClean="0"/>
              <a:t>Rivlin</a:t>
            </a:r>
            <a:endParaRPr lang="en-US" sz="2800" dirty="0" smtClean="0"/>
          </a:p>
          <a:p>
            <a:pPr algn="ctr"/>
            <a:endParaRPr lang="he-IL" sz="1000" dirty="0"/>
          </a:p>
          <a:p>
            <a:pPr algn="ctr" rtl="0"/>
            <a:r>
              <a:rPr lang="en-US" sz="2800" dirty="0" smtClean="0"/>
              <a:t>Intelligence Systems Laboratory, CS, </a:t>
            </a:r>
            <a:r>
              <a:rPr lang="en-US" sz="2800" dirty="0" err="1" smtClean="0"/>
              <a:t>Technion</a:t>
            </a:r>
            <a:r>
              <a:rPr lang="en-US" sz="2800" dirty="0" smtClean="0"/>
              <a:t>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833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Epipolar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Lines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2" y="1639103"/>
            <a:ext cx="7992888" cy="45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5364088" y="3068960"/>
            <a:ext cx="1800200" cy="273630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79712" y="2996952"/>
            <a:ext cx="1872208" cy="288032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66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Homography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64183"/>
            <a:ext cx="8784976" cy="44550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3x3 matrix.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Describes the relation between a plane and an image of the plane.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One image – Warping and rotating the image, to be correlated with the plane.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Two images – Describes how 2 images are related to one another, by mapping </a:t>
            </a:r>
            <a:r>
              <a:rPr lang="en-US" sz="2700" dirty="0" err="1" smtClean="0">
                <a:latin typeface="Lucida Bright" panose="02040602050505020304" pitchFamily="18" charset="0"/>
              </a:rPr>
              <a:t>epipolar</a:t>
            </a:r>
            <a:r>
              <a:rPr lang="en-US" sz="2700" dirty="0" smtClean="0">
                <a:latin typeface="Lucida Bright" panose="02040602050505020304" pitchFamily="18" charset="0"/>
              </a:rPr>
              <a:t> lines.</a:t>
            </a:r>
            <a:endParaRPr lang="en-US" sz="27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2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Matrix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984" y="1124744"/>
            <a:ext cx="8966016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3x3 matrix.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Relates corresponding points in two images.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Calibrated version of the Fundamental matrix.</a:t>
            </a:r>
            <a:endParaRPr lang="en-US" sz="2700" dirty="0" smtClean="0">
              <a:latin typeface="Lucida Bright" panose="020406020505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                , </a:t>
            </a:r>
            <a:r>
              <a:rPr lang="en-US" sz="2700" dirty="0">
                <a:latin typeface="Lucida Bright" panose="02040602050505020304" pitchFamily="18" charset="0"/>
              </a:rPr>
              <a:t>where </a:t>
            </a:r>
            <a:r>
              <a:rPr lang="en-US" sz="2700" i="1" dirty="0" smtClean="0">
                <a:latin typeface="Lucida Bright" panose="02040602050505020304" pitchFamily="18" charset="0"/>
              </a:rPr>
              <a:t>P</a:t>
            </a:r>
            <a:r>
              <a:rPr lang="en-US" sz="300" i="1" dirty="0" smtClean="0">
                <a:latin typeface="Lucida Bright" panose="02040602050505020304" pitchFamily="18" charset="0"/>
              </a:rPr>
              <a:t> </a:t>
            </a:r>
            <a:r>
              <a:rPr lang="en-US" sz="2700" dirty="0" smtClean="0">
                <a:latin typeface="Lucida Bright" panose="02040602050505020304" pitchFamily="18" charset="0"/>
              </a:rPr>
              <a:t>’,</a:t>
            </a:r>
            <a:r>
              <a:rPr lang="en-US" sz="2700" i="1" dirty="0">
                <a:latin typeface="Lucida Bright" panose="02040602050505020304" pitchFamily="18" charset="0"/>
              </a:rPr>
              <a:t>P</a:t>
            </a:r>
            <a:r>
              <a:rPr lang="en-US" sz="2700" dirty="0">
                <a:latin typeface="Lucida Bright" panose="02040602050505020304" pitchFamily="18" charset="0"/>
              </a:rPr>
              <a:t> are two points in the images.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Lucida Bright" panose="02040602050505020304" pitchFamily="18" charset="0"/>
              </a:rPr>
              <a:t>Useful for determining </a:t>
            </a:r>
            <a:r>
              <a:rPr lang="en-US" sz="2700" dirty="0" smtClean="0">
                <a:latin typeface="Lucida Bright" panose="02040602050505020304" pitchFamily="18" charset="0"/>
              </a:rPr>
              <a:t>the translation </a:t>
            </a:r>
            <a:r>
              <a:rPr lang="en-US" sz="2700" dirty="0">
                <a:latin typeface="Lucida Bright" panose="02040602050505020304" pitchFamily="18" charset="0"/>
              </a:rPr>
              <a:t>and </a:t>
            </a:r>
            <a:r>
              <a:rPr lang="en-US" sz="2700" dirty="0" smtClean="0">
                <a:latin typeface="Lucida Bright" panose="02040602050505020304" pitchFamily="18" charset="0"/>
              </a:rPr>
              <a:t>rotation </a:t>
            </a:r>
            <a:r>
              <a:rPr lang="en-US" sz="2700" dirty="0">
                <a:latin typeface="Lucida Bright" panose="02040602050505020304" pitchFamily="18" charset="0"/>
              </a:rPr>
              <a:t>between two images.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Lucida Bright" panose="02040602050505020304" pitchFamily="18" charset="0"/>
              </a:rPr>
              <a:t>The rotation matrix can be fully recovered</a:t>
            </a:r>
            <a:r>
              <a:rPr lang="en-US" sz="2700" dirty="0" smtClean="0">
                <a:latin typeface="Lucida Bright" panose="02040602050505020304" pitchFamily="18" charset="0"/>
              </a:rPr>
              <a:t>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Translation up to a scale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166046"/>
              </p:ext>
            </p:extLst>
          </p:nvPr>
        </p:nvGraphicFramePr>
        <p:xfrm>
          <a:off x="467544" y="3105420"/>
          <a:ext cx="17272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3" imgW="711000" imgH="203040" progId="Equation.DSMT4">
                  <p:embed/>
                </p:oleObj>
              </mc:Choice>
              <mc:Fallback>
                <p:oleObj name="Equation" r:id="rId3" imgW="7110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105420"/>
                        <a:ext cx="17272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10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3200" dirty="0" smtClean="0"/>
              <a:t>Movement is limited to        plane</a:t>
            </a:r>
          </a:p>
          <a:p>
            <a:pPr marL="285750" indent="-285750" algn="l">
              <a:buFont typeface="Arial"/>
              <a:buChar char="•"/>
            </a:pPr>
            <a:r>
              <a:rPr lang="en-US" sz="3200" dirty="0" smtClean="0"/>
              <a:t>Rotation around Y axis only</a:t>
            </a:r>
          </a:p>
          <a:p>
            <a:pPr marL="285750" indent="-285750" algn="l">
              <a:buFont typeface="Arial"/>
              <a:buChar char="•"/>
            </a:pPr>
            <a:r>
              <a:rPr lang="en-US" sz="3200" dirty="0" smtClean="0"/>
              <a:t>Rotation matrix &amp; Translation vector -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Matrix in Planar Model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691916"/>
              </p:ext>
            </p:extLst>
          </p:nvPr>
        </p:nvGraphicFramePr>
        <p:xfrm>
          <a:off x="4644008" y="1412776"/>
          <a:ext cx="85990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3" imgW="406080" imgH="164880" progId="Equation.DSMT4">
                  <p:embed/>
                </p:oleObj>
              </mc:Choice>
              <mc:Fallback>
                <p:oleObj name="Equation" r:id="rId3" imgW="4060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4008" y="1412776"/>
                        <a:ext cx="859904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9040"/>
            <a:ext cx="588381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4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Matrix in Planar Model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8592" y="1496143"/>
                <a:ext cx="8784976" cy="19620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 algn="l" rtl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700" dirty="0" smtClean="0">
                    <a:latin typeface="Lucida Bright" panose="02040602050505020304" pitchFamily="18" charset="0"/>
                  </a:rPr>
                  <a:t>Where </a:t>
                </a:r>
                <a14:m>
                  <m:oMath xmlns:m="http://schemas.openxmlformats.org/officeDocument/2006/math" xmlns="">
                    <m:r>
                      <a:rPr lang="en-US" sz="2700" b="0" i="0" smtClean="0">
                        <a:latin typeface="Cambria Math"/>
                      </a:rPr>
                      <m:t>  </m:t>
                    </m:r>
                    <m:r>
                      <a:rPr lang="en-US" sz="2700" b="0" i="1" smtClean="0">
                        <a:latin typeface="Cambria Math"/>
                      </a:rPr>
                      <m:t>𝑥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700" dirty="0" smtClean="0">
                    <a:latin typeface="Lucida Bright" panose="02040602050505020304" pitchFamily="18" charset="0"/>
                  </a:rPr>
                  <a:t> and  </a:t>
                </a:r>
                <a14:m>
                  <m:oMath xmlns:m="http://schemas.openxmlformats.org/officeDocument/2006/math" xmlns="">
                    <m:r>
                      <a:rPr lang="en-US" sz="2700" b="0" i="1" smtClean="0">
                        <a:latin typeface="Cambria Math"/>
                      </a:rPr>
                      <m:t>𝑧</m:t>
                    </m:r>
                    <m:r>
                      <a:rPr lang="en-US" sz="2700" b="0" i="1" smtClean="0">
                        <a:latin typeface="Cambria Math"/>
                      </a:rPr>
                      <m:t>=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7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700" dirty="0" smtClean="0">
                  <a:latin typeface="Lucida Bright" panose="02040602050505020304" pitchFamily="18" charset="0"/>
                </a:endParaRPr>
              </a:p>
              <a:p>
                <a:pPr marL="285750" indent="-285750" algn="l" rtl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700" dirty="0" smtClean="0">
                    <a:latin typeface="Lucida Bright" panose="02040602050505020304" pitchFamily="18" charset="0"/>
                  </a:rPr>
                  <a:t>We reduce the essential matrix to this structure </a:t>
                </a:r>
              </a:p>
              <a:p>
                <a:pPr marL="285750" indent="-285750" algn="l" rtl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700" dirty="0" smtClean="0">
                  <a:latin typeface="Lucida Bright" panose="020406020505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92" y="1496143"/>
                <a:ext cx="8784976" cy="1962076"/>
              </a:xfrm>
              <a:prstGeom prst="rect">
                <a:avLst/>
              </a:prstGeom>
              <a:blipFill rotWithShape="1">
                <a:blip r:embed="rId2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976"/>
            <a:ext cx="577864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0862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 &amp; Implementation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64183"/>
            <a:ext cx="8784976" cy="6367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Lucida Bright" panose="02040602050505020304" pitchFamily="18" charset="0"/>
            </a:endParaRPr>
          </a:p>
        </p:txBody>
      </p:sp>
      <p:pic>
        <p:nvPicPr>
          <p:cNvPr id="3074" name="Picture 2" descr="C:\Technion\וולדו - פרוייקט במערכות נבונות\pioneer3at_re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2364135" cy="17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Technion\וולדו - פרוייקט במערכות נבונות\images-targre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3547" r="2126" b="5312"/>
          <a:stretch/>
        </p:blipFill>
        <p:spPr bwMode="auto">
          <a:xfrm>
            <a:off x="683568" y="1340768"/>
            <a:ext cx="1584176" cy="153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1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Workflow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60" y="1247556"/>
            <a:ext cx="8970640" cy="52860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 algn="l">
              <a:lnSpc>
                <a:spcPct val="150000"/>
              </a:lnSpc>
            </a:pPr>
            <a:r>
              <a:rPr lang="en-US" sz="2700" dirty="0" smtClean="0">
                <a:latin typeface="Lucida Bright" panose="02040602050505020304" pitchFamily="18" charset="0"/>
              </a:rPr>
              <a:t>Input : Target image.</a:t>
            </a:r>
          </a:p>
          <a:p>
            <a:pPr marL="971550" lvl="1" indent="-514350" algn="l" rtl="0">
              <a:lnSpc>
                <a:spcPct val="150000"/>
              </a:lnSpc>
              <a:buAutoNum type="arabicPeriod"/>
            </a:pPr>
            <a:r>
              <a:rPr lang="en-US" sz="2700" dirty="0" smtClean="0">
                <a:latin typeface="Lucida Bright" panose="02040602050505020304" pitchFamily="18" charset="0"/>
              </a:rPr>
              <a:t>Capture an image from the current pose.</a:t>
            </a:r>
          </a:p>
          <a:p>
            <a:pPr marL="971550" lvl="1" indent="-514350" algn="l" rtl="0">
              <a:lnSpc>
                <a:spcPct val="150000"/>
              </a:lnSpc>
              <a:buAutoNum type="arabicPeriod"/>
            </a:pPr>
            <a:r>
              <a:rPr lang="en-US" sz="2700" dirty="0" smtClean="0">
                <a:latin typeface="Lucida Bright" panose="02040602050505020304" pitchFamily="18" charset="0"/>
              </a:rPr>
              <a:t>Extract and match features from both images.</a:t>
            </a:r>
          </a:p>
          <a:p>
            <a:pPr marL="971550" lvl="1" indent="-514350" algn="l" rtl="0">
              <a:lnSpc>
                <a:spcPct val="150000"/>
              </a:lnSpc>
              <a:buAutoNum type="arabicPeriod"/>
            </a:pPr>
            <a:r>
              <a:rPr lang="en-US" sz="2700" dirty="0" smtClean="0">
                <a:latin typeface="Lucida Bright" panose="02040602050505020304" pitchFamily="18" charset="0"/>
              </a:rPr>
              <a:t>Filter the largest inliers set using PROSAC.</a:t>
            </a:r>
          </a:p>
          <a:p>
            <a:pPr marL="971550" lvl="1" indent="-514350" algn="l" rtl="0">
              <a:buAutoNum type="arabicPeriod"/>
            </a:pPr>
            <a:r>
              <a:rPr lang="en-US" sz="2700" dirty="0" smtClean="0">
                <a:latin typeface="Lucida Bright" panose="02040602050505020304" pitchFamily="18" charset="0"/>
              </a:rPr>
              <a:t>Using the best model estimated, </a:t>
            </a:r>
            <a:br>
              <a:rPr lang="en-US" sz="2700" dirty="0" smtClean="0">
                <a:latin typeface="Lucida Bright" panose="02040602050505020304" pitchFamily="18" charset="0"/>
              </a:rPr>
            </a:br>
            <a:r>
              <a:rPr lang="en-US" sz="2700" dirty="0" smtClean="0">
                <a:latin typeface="Lucida Bright" panose="02040602050505020304" pitchFamily="18" charset="0"/>
              </a:rPr>
              <a:t>extract matrices </a:t>
            </a:r>
            <a:r>
              <a:rPr lang="en-US" sz="2700" b="1" dirty="0" smtClean="0">
                <a:latin typeface="Lucida Bright" panose="02040602050505020304" pitchFamily="18" charset="0"/>
              </a:rPr>
              <a:t>R</a:t>
            </a:r>
            <a:r>
              <a:rPr lang="en-US" sz="2700" dirty="0" smtClean="0">
                <a:latin typeface="Lucida Bright" panose="02040602050505020304" pitchFamily="18" charset="0"/>
              </a:rPr>
              <a:t> and </a:t>
            </a:r>
            <a:r>
              <a:rPr lang="en-US" sz="2700" b="1" dirty="0" smtClean="0">
                <a:latin typeface="Lucida Bright" panose="02040602050505020304" pitchFamily="18" charset="0"/>
              </a:rPr>
              <a:t>T</a:t>
            </a:r>
            <a:r>
              <a:rPr lang="en-US" sz="2700" dirty="0" smtClean="0">
                <a:latin typeface="Lucida Bright" panose="02040602050505020304" pitchFamily="18" charset="0"/>
              </a:rPr>
              <a:t>.</a:t>
            </a:r>
          </a:p>
          <a:p>
            <a:pPr marL="971550" lvl="1" indent="-514350" algn="l" rtl="0">
              <a:lnSpc>
                <a:spcPct val="150000"/>
              </a:lnSpc>
              <a:buAutoNum type="arabicPeriod"/>
            </a:pPr>
            <a:r>
              <a:rPr lang="en-US" sz="2700" dirty="0" smtClean="0">
                <a:latin typeface="Lucida Bright" panose="02040602050505020304" pitchFamily="18" charset="0"/>
              </a:rPr>
              <a:t>Calculate the distance to target.</a:t>
            </a:r>
          </a:p>
          <a:p>
            <a:pPr marL="971550" lvl="1" indent="-514350" algn="l" rtl="0">
              <a:buAutoNum type="arabicPeriod"/>
            </a:pPr>
            <a:r>
              <a:rPr lang="en-US" sz="2700" dirty="0" smtClean="0">
                <a:latin typeface="Lucida Bright" panose="02040602050505020304" pitchFamily="18" charset="0"/>
              </a:rPr>
              <a:t>Move to a new pose and repeat step 1 until target pose is reached.</a:t>
            </a:r>
          </a:p>
          <a:p>
            <a:pPr lvl="1" algn="l" rtl="0"/>
            <a:endParaRPr lang="en-US" sz="27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5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816" y="1484399"/>
            <a:ext cx="8784976" cy="38318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Finding a good starting point –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Scanning and covering 360° of the room.  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Finding correspondence –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Using  SIFT </a:t>
            </a:r>
            <a:r>
              <a:rPr lang="en-US" sz="2700" dirty="0" smtClean="0">
                <a:latin typeface="Lucida Bright" panose="02040602050505020304" pitchFamily="18" charset="0"/>
              </a:rPr>
              <a:t>method and Brute force matching</a:t>
            </a:r>
            <a:endParaRPr lang="en-US" sz="2700" dirty="0" smtClean="0">
              <a:latin typeface="Lucida Bright" panose="02040602050505020304" pitchFamily="18" charset="0"/>
            </a:endParaRP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Lucida Bright" panose="02040602050505020304" pitchFamily="18" charset="0"/>
              </a:rPr>
              <a:t>E</a:t>
            </a:r>
            <a:r>
              <a:rPr lang="en-US" sz="2700" dirty="0" smtClean="0">
                <a:latin typeface="Lucida Bright" panose="02040602050505020304" pitchFamily="18" charset="0"/>
              </a:rPr>
              <a:t>liminate </a:t>
            </a:r>
            <a:r>
              <a:rPr lang="en-US" sz="2700" dirty="0" smtClean="0">
                <a:latin typeface="Lucida Bright" panose="02040602050505020304" pitchFamily="18" charset="0"/>
              </a:rPr>
              <a:t>bad </a:t>
            </a:r>
            <a:r>
              <a:rPr lang="en-US" sz="2700" dirty="0" smtClean="0">
                <a:latin typeface="Lucida Bright" panose="02040602050505020304" pitchFamily="18" charset="0"/>
              </a:rPr>
              <a:t>matches</a:t>
            </a:r>
            <a:endParaRPr lang="en-US" sz="2700" dirty="0" smtClean="0">
              <a:latin typeface="Lucida Bright" panose="020406020505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dirty="0" smtClean="0">
              <a:latin typeface="Lucida Bright" panose="02040602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position &amp; correspondence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80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Estimating E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01048"/>
            <a:ext cx="8784976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Estimating the Essential Matrix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dirty="0" smtClean="0">
              <a:latin typeface="Lucida Bright" panose="020406020505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dirty="0" smtClean="0">
              <a:latin typeface="Lucida Bright" panose="02040602050505020304" pitchFamily="18" charset="0"/>
            </a:endParaRP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dirty="0" smtClean="0">
              <a:latin typeface="Lucida Bright" panose="02040602050505020304" pitchFamily="18" charset="0"/>
            </a:endParaRP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Lucida Bright" panose="02040602050505020304" pitchFamily="18" charset="0"/>
              </a:rPr>
              <a:t>Only 2 point correspondence to estimate </a:t>
            </a:r>
            <a:r>
              <a:rPr lang="en-US" sz="2700" b="1" i="1" dirty="0">
                <a:latin typeface="Lucida Bright" panose="02040602050505020304" pitchFamily="18" charset="0"/>
              </a:rPr>
              <a:t>E</a:t>
            </a:r>
            <a:r>
              <a:rPr lang="en-US" sz="2700" dirty="0">
                <a:latin typeface="Lucida Bright" panose="02040602050505020304" pitchFamily="18" charset="0"/>
              </a:rPr>
              <a:t>.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Using </a:t>
            </a:r>
            <a:r>
              <a:rPr lang="en-US" sz="2700" dirty="0">
                <a:latin typeface="Lucida Bright" panose="02040602050505020304" pitchFamily="18" charset="0"/>
              </a:rPr>
              <a:t>a variation of PROSAC.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Lucida Bright" panose="02040602050505020304" pitchFamily="18" charset="0"/>
              </a:rPr>
              <a:t>Finding the largest inlier set that agree with </a:t>
            </a:r>
            <a:r>
              <a:rPr lang="en-US" sz="2700" b="1" i="1" dirty="0">
                <a:latin typeface="Lucida Bright" panose="02040602050505020304" pitchFamily="18" charset="0"/>
              </a:rPr>
              <a:t>E</a:t>
            </a:r>
            <a:r>
              <a:rPr lang="en-US" sz="2700" dirty="0">
                <a:latin typeface="Lucida Bright" panose="02040602050505020304" pitchFamily="18" charset="0"/>
              </a:rPr>
              <a:t>.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dirty="0" smtClean="0">
              <a:latin typeface="Lucida Bright" panose="02040602050505020304" pitchFamily="18" charset="0"/>
            </a:endParaRPr>
          </a:p>
        </p:txBody>
      </p:sp>
      <p:pic>
        <p:nvPicPr>
          <p:cNvPr id="5" name="Picture 4" descr="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32953"/>
            <a:ext cx="5592324" cy="132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18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Estimating 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Cont.)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96752"/>
            <a:ext cx="8784976" cy="3797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437438" algn="l"/>
              </a:tabLst>
            </a:pPr>
            <a:r>
              <a:rPr lang="en-US" sz="2700" dirty="0">
                <a:latin typeface="Lucida Bright" panose="02040602050505020304" pitchFamily="18" charset="0"/>
              </a:rPr>
              <a:t>Estimating the Essential </a:t>
            </a:r>
            <a:r>
              <a:rPr lang="en-US" sz="2700" dirty="0" smtClean="0">
                <a:latin typeface="Lucida Bright" panose="02040602050505020304" pitchFamily="18" charset="0"/>
              </a:rPr>
              <a:t>Matrix  (cont.)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437438" algn="l"/>
              </a:tabLst>
            </a:pPr>
            <a:r>
              <a:rPr lang="en-US" sz="2700" dirty="0" smtClean="0">
                <a:latin typeface="Lucida Bright" panose="02040602050505020304" pitchFamily="18" charset="0"/>
              </a:rPr>
              <a:t>Linear equation matrix Ax = 0:</a:t>
            </a:r>
          </a:p>
          <a:p>
            <a:pPr lvl="1" algn="l" rtl="0">
              <a:lnSpc>
                <a:spcPct val="150000"/>
              </a:lnSpc>
            </a:pPr>
            <a:r>
              <a:rPr lang="en-US" sz="2700" dirty="0" smtClean="0">
                <a:latin typeface="Lucida Bright" panose="02040602050505020304" pitchFamily="18" charset="0"/>
              </a:rPr>
              <a:t>	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Where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Lucida Bright" panose="02040602050505020304" pitchFamily="18" charset="0"/>
            </a:endParaRP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Constrained version</a:t>
            </a:r>
            <a:endParaRPr lang="en-US" sz="2700" dirty="0" smtClean="0">
              <a:latin typeface="Lucida Bright" panose="02040602050505020304" pitchFamily="18" charset="0"/>
            </a:endParaRPr>
          </a:p>
        </p:txBody>
      </p:sp>
      <p:pic>
        <p:nvPicPr>
          <p:cNvPr id="5" name="Picture 4" descr="A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552728" cy="1440160"/>
          </a:xfrm>
          <a:prstGeom prst="rect">
            <a:avLst/>
          </a:prstGeom>
        </p:spPr>
      </p:pic>
      <p:pic>
        <p:nvPicPr>
          <p:cNvPr id="6" name="Picture 5" descr="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2374900" cy="965200"/>
          </a:xfrm>
          <a:prstGeom prst="rect">
            <a:avLst/>
          </a:prstGeom>
        </p:spPr>
      </p:pic>
      <p:pic>
        <p:nvPicPr>
          <p:cNvPr id="7" name="Picture 6" descr="line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1208"/>
            <a:ext cx="83566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1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Problem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464183"/>
            <a:ext cx="8964488" cy="40395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Robot navigation to a given target using only visual tools, in an unknown indoor planar environment.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The target is given as an image, taken from the target pose.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700" dirty="0" smtClean="0">
              <a:latin typeface="Lucida Bright" panose="020406020505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he-IL" sz="27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0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Estimating 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(Cont.)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16" y="1201048"/>
            <a:ext cx="8975184" cy="4420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437438" algn="l"/>
              </a:tabLst>
            </a:pPr>
            <a:r>
              <a:rPr lang="en-US" sz="2700" dirty="0">
                <a:latin typeface="Lucida Bright" panose="02040602050505020304" pitchFamily="18" charset="0"/>
              </a:rPr>
              <a:t>Estimating the Essential </a:t>
            </a:r>
            <a:r>
              <a:rPr lang="en-US" sz="2700" dirty="0" smtClean="0">
                <a:latin typeface="Lucida Bright" panose="02040602050505020304" pitchFamily="18" charset="0"/>
              </a:rPr>
              <a:t>Matrix  (cont.</a:t>
            </a:r>
            <a:r>
              <a:rPr lang="en-US" sz="2700" dirty="0" smtClean="0">
                <a:latin typeface="Lucida Bright" panose="02040602050505020304" pitchFamily="18" charset="0"/>
              </a:rPr>
              <a:t>)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437438" algn="l"/>
              </a:tabLst>
            </a:pPr>
            <a:r>
              <a:rPr lang="en-US" sz="2700" dirty="0" smtClean="0">
                <a:latin typeface="Lucida Bright" panose="02040602050505020304" pitchFamily="18" charset="0"/>
              </a:rPr>
              <a:t>Unit circle and ellipse intersection</a:t>
            </a:r>
            <a:endParaRPr lang="en-US" sz="2700" dirty="0" smtClean="0">
              <a:latin typeface="Lucida Bright" panose="02040602050505020304" pitchFamily="18" charset="0"/>
            </a:endParaRP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437438" algn="l"/>
              </a:tabLst>
            </a:pPr>
            <a:r>
              <a:rPr lang="en-US" sz="2700" dirty="0" smtClean="0">
                <a:latin typeface="Lucida Bright" panose="02040602050505020304" pitchFamily="18" charset="0"/>
              </a:rPr>
              <a:t>Using </a:t>
            </a:r>
            <a:r>
              <a:rPr lang="en-US" sz="2700" dirty="0" smtClean="0">
                <a:latin typeface="Lucida Bright" panose="02040602050505020304" pitchFamily="18" charset="0"/>
              </a:rPr>
              <a:t>SVD.</a:t>
            </a:r>
            <a:endParaRPr lang="en-US" sz="2700" dirty="0" smtClean="0">
              <a:latin typeface="Lucida Bright" panose="02040602050505020304" pitchFamily="18" charset="0"/>
            </a:endParaRP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437438" algn="l"/>
              </a:tabLst>
            </a:pPr>
            <a:r>
              <a:rPr lang="en-US" sz="2700" dirty="0" smtClean="0">
                <a:latin typeface="Lucida Bright" panose="02040602050505020304" pitchFamily="18" charset="0"/>
              </a:rPr>
              <a:t>Possible results:</a:t>
            </a:r>
          </a:p>
          <a:p>
            <a:pPr marL="1200150" lvl="2" indent="-285750" algn="l" rtl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437438" algn="l"/>
              </a:tabLst>
            </a:pPr>
            <a:r>
              <a:rPr lang="en-US" sz="2700" dirty="0" smtClean="0">
                <a:latin typeface="Lucida Bright" panose="02040602050505020304" pitchFamily="18" charset="0"/>
              </a:rPr>
              <a:t>2 (or 4) intersection points - use for our </a:t>
            </a:r>
            <a:r>
              <a:rPr lang="en-US" sz="2700" b="1" i="1" dirty="0" smtClean="0">
                <a:latin typeface="Lucida Bright" panose="02040602050505020304" pitchFamily="18" charset="0"/>
              </a:rPr>
              <a:t>E</a:t>
            </a:r>
            <a:r>
              <a:rPr lang="en-US" sz="2700" dirty="0" smtClean="0">
                <a:latin typeface="Lucida Bright" panose="02040602050505020304" pitchFamily="18" charset="0"/>
              </a:rPr>
              <a:t>.</a:t>
            </a:r>
          </a:p>
          <a:p>
            <a:pPr marL="1200150" lvl="2" indent="-285750" algn="l" rtl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437438" algn="l"/>
              </a:tabLst>
            </a:pPr>
            <a:r>
              <a:rPr lang="en-US" sz="2700" dirty="0" smtClean="0">
                <a:latin typeface="Lucida Bright" panose="02040602050505020304" pitchFamily="18" charset="0"/>
              </a:rPr>
              <a:t>No </a:t>
            </a:r>
            <a:r>
              <a:rPr lang="en-US" sz="2700" dirty="0">
                <a:latin typeface="Lucida Bright" panose="02040602050505020304" pitchFamily="18" charset="0"/>
              </a:rPr>
              <a:t>intersection </a:t>
            </a:r>
            <a:r>
              <a:rPr lang="en-US" sz="2700" dirty="0" smtClean="0">
                <a:latin typeface="Lucida Bright" panose="02040602050505020304" pitchFamily="18" charset="0"/>
              </a:rPr>
              <a:t> points – no solution.</a:t>
            </a:r>
          </a:p>
          <a:p>
            <a:pPr marL="1200150" lvl="2" indent="-285750" algn="l" rtl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7437438" algn="l"/>
              </a:tabLst>
            </a:pPr>
            <a:r>
              <a:rPr lang="en-US" sz="2700" dirty="0" smtClean="0">
                <a:latin typeface="Lucida Bright" panose="02040602050505020304" pitchFamily="18" charset="0"/>
              </a:rPr>
              <a:t>Infinite number of points – Pure Rotation.</a:t>
            </a:r>
          </a:p>
        </p:txBody>
      </p:sp>
    </p:spTree>
    <p:extLst>
      <p:ext uri="{BB962C8B-B14F-4D97-AF65-F5344CB8AC3E}">
        <p14:creationId xmlns:p14="http://schemas.microsoft.com/office/powerpoint/2010/main" val="251780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next step?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16" y="1484399"/>
            <a:ext cx="8784976" cy="50436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Pure Rotation – 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Robot at target, but </a:t>
            </a:r>
            <a:r>
              <a:rPr lang="en-US" sz="2700" dirty="0" smtClean="0">
                <a:latin typeface="Lucida Bright" panose="02040602050505020304" pitchFamily="18" charset="0"/>
              </a:rPr>
              <a:t>wrong </a:t>
            </a:r>
            <a:r>
              <a:rPr lang="en-US" sz="2700" dirty="0" smtClean="0">
                <a:latin typeface="Lucida Bright" panose="02040602050505020304" pitchFamily="18" charset="0"/>
              </a:rPr>
              <a:t>orientation.  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Calculating Distance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With the help of a third image</a:t>
            </a:r>
            <a:r>
              <a:rPr lang="en-US" sz="2700" dirty="0" smtClean="0">
                <a:latin typeface="Lucida Bright" panose="02040602050505020304" pitchFamily="18" charset="0"/>
              </a:rPr>
              <a:t>.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2 Methods implemented:</a:t>
            </a:r>
          </a:p>
          <a:p>
            <a:pPr marL="1200150" lvl="2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Triangle</a:t>
            </a:r>
          </a:p>
          <a:p>
            <a:pPr marL="1200150" lvl="2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Cross ratio</a:t>
            </a:r>
            <a:endParaRPr lang="en-US" sz="2700" dirty="0" smtClean="0">
              <a:latin typeface="Lucida Bright" panose="020406020505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dirty="0" smtClean="0">
              <a:latin typeface="Lucida Bright" panose="02040602050505020304" pitchFamily="18" charset="0"/>
            </a:endParaRPr>
          </a:p>
        </p:txBody>
      </p:sp>
      <p:pic>
        <p:nvPicPr>
          <p:cNvPr id="2053" name="Picture 5" descr="C:\Technion\וולדו - פרוייקט במערכות נבונות\d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26415"/>
            <a:ext cx="3059832" cy="22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81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and Implementation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16" y="1484399"/>
            <a:ext cx="8784976" cy="38318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Using ROS nodes to communicate </a:t>
            </a:r>
            <a:r>
              <a:rPr lang="en-US" sz="2700" dirty="0" smtClean="0">
                <a:latin typeface="Lucida Bright" panose="02040602050505020304" pitchFamily="18" charset="0"/>
              </a:rPr>
              <a:t>between modules, </a:t>
            </a:r>
            <a:r>
              <a:rPr lang="en-US" sz="2700" dirty="0" smtClean="0">
                <a:latin typeface="Lucida Bright" panose="02040602050505020304" pitchFamily="18" charset="0"/>
              </a:rPr>
              <a:t>the robot and the camera.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Auto Navigator </a:t>
            </a:r>
            <a:r>
              <a:rPr lang="en-US" sz="2700" dirty="0">
                <a:latin typeface="Lucida Bright" panose="02040602050505020304" pitchFamily="18" charset="0"/>
              </a:rPr>
              <a:t>–</a:t>
            </a:r>
            <a:r>
              <a:rPr lang="en-US" sz="2700" dirty="0" smtClean="0">
                <a:latin typeface="Lucida Bright" panose="02040602050505020304" pitchFamily="18" charset="0"/>
              </a:rPr>
              <a:t> main module.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Robot Controller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Image Capturer + Undistorted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err="1" smtClean="0">
                <a:latin typeface="Lucida Bright" panose="02040602050505020304" pitchFamily="18" charset="0"/>
              </a:rPr>
              <a:t>Epipolar</a:t>
            </a:r>
            <a:r>
              <a:rPr lang="en-US" sz="2700" dirty="0" smtClean="0">
                <a:latin typeface="Lucida Bright" panose="02040602050505020304" pitchFamily="18" charset="0"/>
              </a:rPr>
              <a:t> Solver</a:t>
            </a:r>
          </a:p>
        </p:txBody>
      </p:sp>
    </p:spTree>
    <p:extLst>
      <p:ext uri="{BB962C8B-B14F-4D97-AF65-F5344CB8AC3E}">
        <p14:creationId xmlns:p14="http://schemas.microsoft.com/office/powerpoint/2010/main" val="324207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Navigator Interface Diagram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3208"/>
            <a:ext cx="5810991" cy="568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97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ROS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16" y="1484399"/>
            <a:ext cx="8784976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Based on </a:t>
            </a:r>
            <a:r>
              <a:rPr lang="en-US" sz="2700" i="1" dirty="0" smtClean="0">
                <a:latin typeface="Lucida Bright" panose="02040602050505020304" pitchFamily="18" charset="0"/>
              </a:rPr>
              <a:t>Nodes</a:t>
            </a:r>
            <a:r>
              <a:rPr lang="en-US" sz="2700" dirty="0" smtClean="0">
                <a:latin typeface="Lucida Bright" panose="02040602050505020304" pitchFamily="18" charset="0"/>
              </a:rPr>
              <a:t> – </a:t>
            </a:r>
            <a:r>
              <a:rPr lang="en-US" sz="2700" b="1" dirty="0" smtClean="0">
                <a:latin typeface="Lucida Bright" panose="02040602050505020304" pitchFamily="18" charset="0"/>
              </a:rPr>
              <a:t>services.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b="1" dirty="0" smtClean="0">
                <a:latin typeface="Lucida Bright" panose="02040602050505020304" pitchFamily="18" charset="0"/>
              </a:rPr>
              <a:t>subscribe</a:t>
            </a:r>
            <a:r>
              <a:rPr lang="en-US" sz="2700" dirty="0" smtClean="0">
                <a:latin typeface="Lucida Bright" panose="02040602050505020304" pitchFamily="18" charset="0"/>
              </a:rPr>
              <a:t> or </a:t>
            </a:r>
            <a:r>
              <a:rPr lang="en-US" sz="2700" b="1" dirty="0" smtClean="0">
                <a:latin typeface="Lucida Bright" panose="02040602050505020304" pitchFamily="18" charset="0"/>
              </a:rPr>
              <a:t>publish</a:t>
            </a:r>
            <a:r>
              <a:rPr lang="en-US" sz="2700" dirty="0" smtClean="0">
                <a:latin typeface="Lucida Bright" panose="02040602050505020304" pitchFamily="18" charset="0"/>
              </a:rPr>
              <a:t> from\to a </a:t>
            </a:r>
            <a:r>
              <a:rPr lang="en-US" sz="2700" i="1" dirty="0" smtClean="0">
                <a:latin typeface="Lucida Bright" panose="02040602050505020304" pitchFamily="18" charset="0"/>
              </a:rPr>
              <a:t>Topic</a:t>
            </a:r>
            <a:r>
              <a:rPr lang="en-US" sz="2700" dirty="0" smtClean="0">
                <a:latin typeface="Lucida Bright" panose="02040602050505020304" pitchFamily="18" charset="0"/>
              </a:rPr>
              <a:t>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ROSARIA – controlling the robot.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Axis Camera – photo stream, capturing images.</a:t>
            </a:r>
          </a:p>
        </p:txBody>
      </p:sp>
    </p:spTree>
    <p:extLst>
      <p:ext uri="{BB962C8B-B14F-4D97-AF65-F5344CB8AC3E}">
        <p14:creationId xmlns:p14="http://schemas.microsoft.com/office/powerpoint/2010/main" val="394501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16" y="1484399"/>
            <a:ext cx="8784976" cy="31739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Eliminating bad images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Algorithm divergence near </a:t>
            </a:r>
            <a:r>
              <a:rPr lang="en-US" sz="2700" dirty="0" smtClean="0">
                <a:latin typeface="Lucida Bright" panose="02040602050505020304" pitchFamily="18" charset="0"/>
              </a:rPr>
              <a:t>target (Triangle method)</a:t>
            </a:r>
            <a:endParaRPr lang="en-US" sz="2700" dirty="0" smtClean="0">
              <a:latin typeface="Lucida Bright" panose="020406020505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Computing distance to target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Restarting after bad </a:t>
            </a:r>
            <a:r>
              <a:rPr lang="en-US" sz="2700" dirty="0" smtClean="0">
                <a:latin typeface="Lucida Bright" panose="02040602050505020304" pitchFamily="18" charset="0"/>
              </a:rPr>
              <a:t>step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Algorithm troubles with a dominant plane</a:t>
            </a:r>
            <a:endParaRPr lang="en-US" sz="27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5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Test Results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16" y="1484399"/>
            <a:ext cx="8784976" cy="25506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Convergence : 3</a:t>
            </a:r>
            <a:r>
              <a:rPr lang="en-US" sz="2700" dirty="0" smtClean="0">
                <a:latin typeface="Lucida Bright" panose="02040602050505020304" pitchFamily="18" charset="0"/>
              </a:rPr>
              <a:t>-8 </a:t>
            </a:r>
            <a:r>
              <a:rPr lang="en-US" sz="2700" dirty="0" smtClean="0">
                <a:latin typeface="Lucida Bright" panose="02040602050505020304" pitchFamily="18" charset="0"/>
              </a:rPr>
              <a:t>iterations, </a:t>
            </a:r>
            <a:r>
              <a:rPr lang="en-US" sz="2700" dirty="0" smtClean="0">
                <a:latin typeface="Lucida Bright" panose="02040602050505020304" pitchFamily="18" charset="0"/>
              </a:rPr>
              <a:t>1-20</a:t>
            </a:r>
            <a:r>
              <a:rPr lang="en-US" dirty="0" smtClean="0">
                <a:latin typeface="Lucida Bright" panose="02040602050505020304" pitchFamily="18" charset="0"/>
              </a:rPr>
              <a:t>cm </a:t>
            </a:r>
            <a:r>
              <a:rPr lang="en-US" sz="2700" dirty="0">
                <a:latin typeface="Lucida Bright" panose="02040602050505020304" pitchFamily="18" charset="0"/>
              </a:rPr>
              <a:t>from </a:t>
            </a:r>
            <a:r>
              <a:rPr lang="en-US" sz="2700" dirty="0" smtClean="0">
                <a:latin typeface="Lucida Bright" panose="02040602050505020304" pitchFamily="18" charset="0"/>
              </a:rPr>
              <a:t>target.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Triangle method </a:t>
            </a:r>
            <a:r>
              <a:rPr lang="en-US" sz="2700" dirty="0" smtClean="0">
                <a:latin typeface="Lucida Bright" panose="02040602050505020304" pitchFamily="18" charset="0"/>
              </a:rPr>
              <a:t>algorithm </a:t>
            </a:r>
            <a:r>
              <a:rPr lang="en-US" sz="2700" dirty="0" smtClean="0">
                <a:latin typeface="Lucida Bright" panose="02040602050505020304" pitchFamily="18" charset="0"/>
              </a:rPr>
              <a:t>diverges </a:t>
            </a:r>
            <a:r>
              <a:rPr lang="en-US" sz="2700" dirty="0" smtClean="0">
                <a:latin typeface="Lucida Bright" panose="02040602050505020304" pitchFamily="18" charset="0"/>
              </a:rPr>
              <a:t>when close to</a:t>
            </a:r>
            <a:r>
              <a:rPr lang="en-US" sz="2700" dirty="0" smtClean="0">
                <a:latin typeface="Lucida Bright" panose="02040602050505020304" pitchFamily="18" charset="0"/>
              </a:rPr>
              <a:t> </a:t>
            </a:r>
            <a:r>
              <a:rPr lang="en-US" sz="2700" dirty="0" smtClean="0">
                <a:latin typeface="Lucida Bright" panose="02040602050505020304" pitchFamily="18" charset="0"/>
              </a:rPr>
              <a:t>target</a:t>
            </a:r>
            <a:r>
              <a:rPr lang="en-US" sz="2700" dirty="0" smtClean="0">
                <a:latin typeface="Lucida Bright" panose="02040602050505020304" pitchFamily="18" charset="0"/>
              </a:rPr>
              <a:t>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Comparing distance calculation method</a:t>
            </a:r>
            <a:endParaRPr lang="en-US" sz="27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1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3608" y="26214"/>
            <a:ext cx="7128792" cy="6831785"/>
            <a:chOff x="1403169" y="332656"/>
            <a:chExt cx="6704563" cy="6383454"/>
          </a:xfrm>
        </p:grpSpPr>
        <p:pic>
          <p:nvPicPr>
            <p:cNvPr id="5123" name="Picture 3" descr="C:\Technion\וולדו - פרוייקט במערכות נבונות\run exampl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206" b="53819"/>
            <a:stretch/>
          </p:blipFill>
          <p:spPr bwMode="auto">
            <a:xfrm>
              <a:off x="1403648" y="332656"/>
              <a:ext cx="6648047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Technion\וולדו - פרוייקט במערכות נבונות\run exampl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82" t="46803"/>
            <a:stretch/>
          </p:blipFill>
          <p:spPr bwMode="auto">
            <a:xfrm>
              <a:off x="1403169" y="4357388"/>
              <a:ext cx="6704563" cy="2358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Technion\וולדו - פרוייקט במערכות נבונות\run exampl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74" r="68532"/>
            <a:stretch/>
          </p:blipFill>
          <p:spPr bwMode="auto">
            <a:xfrm>
              <a:off x="1403648" y="2348880"/>
              <a:ext cx="2868807" cy="200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Technion\וולדו - פרוייקט במערכות נבונות\run exampl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77" t="-323" r="-158" b="52936"/>
            <a:stretch/>
          </p:blipFill>
          <p:spPr bwMode="auto">
            <a:xfrm>
              <a:off x="4272455" y="2348881"/>
              <a:ext cx="3821496" cy="200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237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52" y="1628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Image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322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Position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44" y="1665312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27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Method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64183"/>
            <a:ext cx="8964488" cy="31739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At each step, a picture is captured from the current position of the robot.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The new picture is being compared to the target picture.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The Algorithm computes the </a:t>
            </a:r>
            <a:r>
              <a:rPr lang="en-US" sz="2700" dirty="0" smtClean="0">
                <a:latin typeface="Lucida Bright" panose="02040602050505020304" pitchFamily="18" charset="0"/>
              </a:rPr>
              <a:t>rotation and translation to the target pose</a:t>
            </a:r>
            <a:endParaRPr lang="en-US" sz="27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Midway – 2</a:t>
            </a:r>
            <a:r>
              <a:rPr lang="en-US" sz="4400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iteration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56" y="170080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663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52" y="170080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187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VS. The End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06472"/>
            <a:ext cx="4467234" cy="3350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" y="1513720"/>
            <a:ext cx="4420154" cy="3343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599433" y="5202204"/>
            <a:ext cx="1269899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700" dirty="0" smtClean="0">
                <a:latin typeface="Lucida Bright" panose="02040602050505020304" pitchFamily="18" charset="0"/>
              </a:rPr>
              <a:t>Target</a:t>
            </a:r>
            <a:endParaRPr lang="he-IL" sz="2700" dirty="0">
              <a:latin typeface="Lucida Bright" panose="02040602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5202204"/>
            <a:ext cx="822661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700" dirty="0" smtClean="0">
                <a:latin typeface="Lucida Bright" panose="02040602050505020304" pitchFamily="18" charset="0"/>
              </a:rPr>
              <a:t>End</a:t>
            </a:r>
            <a:endParaRPr lang="he-IL" sz="27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8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Measurables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5328" y="6348641"/>
            <a:ext cx="5405647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700" dirty="0" smtClean="0">
                <a:latin typeface="Lucida Bright" panose="02040602050505020304" pitchFamily="18" charset="0"/>
              </a:rPr>
              <a:t>Distance to target by iterations</a:t>
            </a:r>
            <a:endParaRPr lang="he-IL" sz="2700" dirty="0">
              <a:latin typeface="Lucida Bright" panose="02040602050505020304" pitchFamily="18" charset="0"/>
            </a:endParaRPr>
          </a:p>
        </p:txBody>
      </p:sp>
      <p:pic>
        <p:nvPicPr>
          <p:cNvPr id="5" name="Picture 4" descr="Screen Shot 2014-01-26 at 11.17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286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20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Measurables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61634" y="6350169"/>
                <a:ext cx="5233036" cy="5078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US" sz="27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700" i="1" dirty="0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700" b="0" i="1" dirty="0" smtClean="0">
                        <a:latin typeface="Cambria Math"/>
                        <a:ea typeface="Cambria Math"/>
                      </a:rPr>
                      <m:t> − </m:t>
                    </m:r>
                  </m:oMath>
                </a14:m>
                <a:r>
                  <a:rPr lang="en-US" sz="2700" dirty="0" smtClean="0">
                    <a:latin typeface="Lucida Bright" panose="02040602050505020304" pitchFamily="18" charset="0"/>
                  </a:rPr>
                  <a:t>Difference in orientation</a:t>
                </a:r>
                <a:endParaRPr lang="he-IL" sz="2700" dirty="0">
                  <a:latin typeface="Lucida Bright" panose="020406020505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34" y="6350169"/>
                <a:ext cx="5233036" cy="507831"/>
              </a:xfrm>
              <a:prstGeom prst="rect">
                <a:avLst/>
              </a:prstGeom>
              <a:blipFill rotWithShape="1">
                <a:blip r:embed="rId2"/>
                <a:stretch>
                  <a:fillRect t="-9639" r="-2331" b="-313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Shot 2014-01-26 at 11.13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865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0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664" y="1208648"/>
            <a:ext cx="8958336" cy="63248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Vision based navigation can deduce orientation and distance using: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Feature matching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Essential Matrix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Planar movement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Unique Essential Matrix structure.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2-point correspondence.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The algorithm quickly converges close to the target – pose + orientation.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52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664" y="1268760"/>
            <a:ext cx="8958336" cy="3797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Solving divergence at target pose.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Better elimination of “bad” image sources </a:t>
            </a:r>
            <a:br>
              <a:rPr lang="en-US" sz="2700" dirty="0" smtClean="0">
                <a:latin typeface="Lucida Bright" panose="02040602050505020304" pitchFamily="18" charset="0"/>
              </a:rPr>
            </a:br>
            <a:r>
              <a:rPr lang="en-US" sz="2700" dirty="0" smtClean="0">
                <a:latin typeface="Lucida Bright" panose="02040602050505020304" pitchFamily="18" charset="0"/>
              </a:rPr>
              <a:t>(wrong poses).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Qualifier for better matches and features for a more efficient estimation each step</a:t>
            </a:r>
            <a:r>
              <a:rPr lang="en-US" sz="2700" dirty="0" smtClean="0">
                <a:latin typeface="Lucida Bright" panose="02040602050505020304" pitchFamily="18" charset="0"/>
              </a:rPr>
              <a:t>.</a:t>
            </a:r>
            <a:endParaRPr lang="en-US" sz="2700" dirty="0">
              <a:latin typeface="Lucida Bright" panose="020406020505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Solve issue with dominant plane scene</a:t>
            </a:r>
            <a:endParaRPr lang="en-US" sz="27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56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Makes it So Unique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64183"/>
            <a:ext cx="8964488" cy="31739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We use a special structure of the Essential </a:t>
            </a:r>
            <a:r>
              <a:rPr lang="en-US" sz="2700" dirty="0" smtClean="0">
                <a:latin typeface="Lucida Bright" panose="02040602050505020304" pitchFamily="18" charset="0"/>
              </a:rPr>
              <a:t>Matrix for a planar scene.</a:t>
            </a:r>
            <a:endParaRPr lang="en-US" sz="2700" dirty="0">
              <a:latin typeface="Lucida Bright" panose="020406020505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Using only 2-point correspondence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Lucida Bright" panose="02040602050505020304" pitchFamily="18" charset="0"/>
              </a:rPr>
              <a:t>P</a:t>
            </a:r>
            <a:r>
              <a:rPr lang="en-US" sz="2700" dirty="0" smtClean="0">
                <a:latin typeface="Lucida Bright" panose="02040602050505020304" pitchFamily="18" charset="0"/>
              </a:rPr>
              <a:t>recision </a:t>
            </a:r>
            <a:r>
              <a:rPr lang="en-US" sz="2700" dirty="0">
                <a:latin typeface="Lucida Bright" panose="02040602050505020304" pitchFamily="18" charset="0"/>
              </a:rPr>
              <a:t>and numerical </a:t>
            </a:r>
            <a:r>
              <a:rPr lang="en-US" sz="2700" dirty="0" smtClean="0">
                <a:latin typeface="Lucida Bright" panose="02040602050505020304" pitchFamily="18" charset="0"/>
              </a:rPr>
              <a:t>stability</a:t>
            </a:r>
          </a:p>
          <a:p>
            <a:pPr algn="l" rtl="0">
              <a:lnSpc>
                <a:spcPct val="150000"/>
              </a:lnSpc>
            </a:pPr>
            <a:endParaRPr lang="en-US" sz="27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0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chnion\וולדו - פרוייקט במערכות נבונות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75290"/>
            <a:ext cx="1570740" cy="20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echnion\וולדו - פרוייקט במערכות נבונות\ros_o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77" y="1547373"/>
            <a:ext cx="22669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Technion\וולדו - פרוייקט במערכות נבונות\pioneer3at_re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46" y="4107150"/>
            <a:ext cx="3071812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Components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Technion\וולדו - פרוייקט במערכות נבונות\ThinkPad_X1_Carbon_Touch_8397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2" y="2475290"/>
            <a:ext cx="2454424" cy="16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0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464183"/>
            <a:ext cx="8964488" cy="38318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err="1" smtClean="0">
                <a:latin typeface="Lucida Bright" panose="02040602050505020304" pitchFamily="18" charset="0"/>
              </a:rPr>
              <a:t>Epipolar</a:t>
            </a:r>
            <a:r>
              <a:rPr lang="en-US" sz="2700" dirty="0" smtClean="0">
                <a:latin typeface="Lucida Bright" panose="02040602050505020304" pitchFamily="18" charset="0"/>
              </a:rPr>
              <a:t> Geometry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err="1" smtClean="0">
                <a:latin typeface="Lucida Bright" panose="02040602050505020304" pitchFamily="18" charset="0"/>
              </a:rPr>
              <a:t>Epipolar</a:t>
            </a:r>
            <a:r>
              <a:rPr lang="en-US" sz="2700" dirty="0" smtClean="0">
                <a:latin typeface="Lucida Bright" panose="02040602050505020304" pitchFamily="18" charset="0"/>
              </a:rPr>
              <a:t> Point</a:t>
            </a:r>
          </a:p>
          <a:p>
            <a:pPr marL="742950" lvl="1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err="1" smtClean="0">
                <a:latin typeface="Lucida Bright" panose="02040602050505020304" pitchFamily="18" charset="0"/>
              </a:rPr>
              <a:t>Epipolar</a:t>
            </a:r>
            <a:r>
              <a:rPr lang="en-US" sz="2700" dirty="0" smtClean="0">
                <a:latin typeface="Lucida Bright" panose="02040602050505020304" pitchFamily="18" charset="0"/>
              </a:rPr>
              <a:t> Line</a:t>
            </a: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err="1" smtClean="0">
                <a:latin typeface="Lucida Bright" panose="02040602050505020304" pitchFamily="18" charset="0"/>
              </a:rPr>
              <a:t>Homography</a:t>
            </a:r>
            <a:endParaRPr lang="en-US" sz="2700" dirty="0">
              <a:latin typeface="Lucida Bright" panose="020406020505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Lucida Bright" panose="02040602050505020304" pitchFamily="18" charset="0"/>
              </a:rPr>
              <a:t>Essential Matrix</a:t>
            </a:r>
          </a:p>
          <a:p>
            <a:pPr algn="l" rtl="0">
              <a:lnSpc>
                <a:spcPct val="150000"/>
              </a:lnSpc>
            </a:pPr>
            <a:endParaRPr lang="en-US" sz="2700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0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Epipolar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Geometry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4" y="1618143"/>
            <a:ext cx="7992888" cy="45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30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Of Projection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4" y="1618143"/>
            <a:ext cx="7992888" cy="45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7236296" y="4941168"/>
            <a:ext cx="1008112" cy="72008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899592" y="4941168"/>
            <a:ext cx="1008112" cy="72008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2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2" y="41671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Epipolar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</a:t>
            </a:r>
            <a:endParaRPr lang="en-US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4" y="1618143"/>
            <a:ext cx="7992888" cy="456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5220072" y="4725144"/>
            <a:ext cx="1008112" cy="72008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771800" y="4725144"/>
            <a:ext cx="1008112" cy="72008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6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7290</TotalTime>
  <Words>731</Words>
  <Application>Microsoft Macintosh PowerPoint</Application>
  <PresentationFormat>On-screen Show (4:3)</PresentationFormat>
  <Paragraphs>144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Macro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Li-tal K</dc:creator>
  <cp:lastModifiedBy>Ran Breuer</cp:lastModifiedBy>
  <cp:revision>143</cp:revision>
  <dcterms:created xsi:type="dcterms:W3CDTF">2013-11-05T18:22:41Z</dcterms:created>
  <dcterms:modified xsi:type="dcterms:W3CDTF">2014-01-27T22:39:42Z</dcterms:modified>
</cp:coreProperties>
</file>