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0350E6-9274-4C42-B928-2B015AEAE611}" type="datetimeFigureOut">
              <a:rPr lang="he-IL" smtClean="0"/>
              <a:t>ט"ו/תמוז/תשע"ה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5B5F78-4D87-4734-A511-7B4D5D2C9E43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72" y="1700808"/>
            <a:ext cx="9144000" cy="2088232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askerville Old Face" panose="02020602080505020303" pitchFamily="18" charset="0"/>
              </a:rPr>
              <a:t>LANDING</a:t>
            </a:r>
            <a:br>
              <a:rPr lang="en-US" sz="5400" dirty="0" smtClean="0">
                <a:latin typeface="Baskerville Old Face" panose="02020602080505020303" pitchFamily="18" charset="0"/>
              </a:rPr>
            </a:br>
            <a:r>
              <a:rPr lang="en-US" sz="5400" dirty="0" smtClean="0">
                <a:latin typeface="Baskerville Old Face" panose="02020602080505020303" pitchFamily="18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Extracting </a:t>
            </a:r>
            <a:r>
              <a:rPr lang="en-US" sz="4800" dirty="0"/>
              <a:t>Angles From an </a:t>
            </a:r>
            <a:r>
              <a:rPr lang="en-US" sz="4800" dirty="0" smtClean="0"/>
              <a:t>Image</a:t>
            </a:r>
            <a:endParaRPr lang="he-I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2351112"/>
          </a:xfrm>
        </p:spPr>
        <p:txBody>
          <a:bodyPr>
            <a:normAutofit fontScale="92500"/>
          </a:bodyPr>
          <a:lstStyle/>
          <a:p>
            <a:r>
              <a:rPr lang="en-US" dirty="0"/>
              <a:t>Submitted by: Li-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Kupperman</a:t>
            </a:r>
            <a:r>
              <a:rPr lang="en-US" dirty="0"/>
              <a:t>, </a:t>
            </a:r>
            <a:r>
              <a:rPr lang="en-US" dirty="0" err="1"/>
              <a:t>Ziv</a:t>
            </a:r>
            <a:r>
              <a:rPr lang="en-US" dirty="0"/>
              <a:t> </a:t>
            </a:r>
            <a:r>
              <a:rPr lang="en-US" dirty="0" err="1"/>
              <a:t>Nachum</a:t>
            </a:r>
            <a:endParaRPr lang="en-US" dirty="0"/>
          </a:p>
          <a:p>
            <a:r>
              <a:rPr lang="en-US" dirty="0" smtClean="0"/>
              <a:t>Advisors: </a:t>
            </a:r>
            <a:r>
              <a:rPr lang="en-US" dirty="0" err="1"/>
              <a:t>Yair</a:t>
            </a:r>
            <a:r>
              <a:rPr lang="en-US" dirty="0"/>
              <a:t> </a:t>
            </a:r>
            <a:r>
              <a:rPr lang="en-US" dirty="0" err="1"/>
              <a:t>Atzmon</a:t>
            </a:r>
            <a:r>
              <a:rPr lang="en-US" dirty="0"/>
              <a:t>, Aram </a:t>
            </a:r>
            <a:r>
              <a:rPr lang="en-US" dirty="0" err="1"/>
              <a:t>Movsisian</a:t>
            </a:r>
            <a:r>
              <a:rPr lang="en-US" dirty="0"/>
              <a:t> </a:t>
            </a:r>
          </a:p>
          <a:p>
            <a:pPr rtl="0"/>
            <a:r>
              <a:rPr lang="en-US" dirty="0"/>
              <a:t>Center for Intelligent </a:t>
            </a:r>
            <a:r>
              <a:rPr lang="en-US" dirty="0" smtClean="0"/>
              <a:t>System, </a:t>
            </a:r>
            <a:r>
              <a:rPr lang="en-US" dirty="0"/>
              <a:t>CS, </a:t>
            </a:r>
            <a:r>
              <a:rPr lang="en-US" dirty="0" err="1" smtClean="0"/>
              <a:t>Technion</a:t>
            </a:r>
            <a:endParaRPr lang="en-US" dirty="0" smtClean="0"/>
          </a:p>
          <a:p>
            <a:pPr rtl="0"/>
            <a:endParaRPr lang="en-US" dirty="0"/>
          </a:p>
          <a:p>
            <a:r>
              <a:rPr lang="en-US" dirty="0"/>
              <a:t>July 2015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974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Extracting  The  Angles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+mj-cs"/>
              </a:rPr>
              <a:t>Converting the rotation vector, into a rotation matrix 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Rodrigues function</a:t>
            </a:r>
            <a:endParaRPr lang="en-US" sz="2400" dirty="0" smtClean="0">
              <a:latin typeface="Times New Roman" panose="02020603050405020304" pitchFamily="18" charset="0"/>
              <a:cs typeface="+mj-cs"/>
            </a:endParaRP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+mj-cs"/>
              </a:rPr>
              <a:t>Easier to calculate the angles from a matrix.</a:t>
            </a: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+mj-cs"/>
              </a:rPr>
              <a:t>Extracting the angles using a given calculation 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As shown in the next slide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+mj-cs"/>
            </a:endParaRPr>
          </a:p>
          <a:p>
            <a:pPr algn="l" rtl="0"/>
            <a:endParaRPr lang="en-US" sz="2800" dirty="0" smtClean="0">
              <a:latin typeface="Times New Roman" panose="02020603050405020304" pitchFamily="18" charset="0"/>
              <a:cs typeface="+mj-cs"/>
            </a:endParaRP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Extracting  The  Angles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 rtl="0">
                  <a:buNone/>
                </a:pPr>
                <a:endParaRPr lang="en-US" dirty="0"/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+mj-cs"/>
                </a:endParaRPr>
              </a:p>
              <a:p>
                <a:pPr marL="0" indent="0" algn="ctr" rtl="0">
                  <a:buNone/>
                </a:pP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rtl="0">
                  <a:buNone/>
                </a:pPr>
                <a:endParaRPr lang="he-I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71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Final Results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</a:rPr>
              <a:t>3 angles, representing 3 axes.</a:t>
            </a: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</a:rPr>
              <a:t>Final </a:t>
            </a:r>
            <a:r>
              <a:rPr lang="en-US" sz="3200" dirty="0">
                <a:latin typeface="Times New Roman" panose="02020603050405020304" pitchFamily="18" charset="0"/>
              </a:rPr>
              <a:t>results </a:t>
            </a:r>
            <a:r>
              <a:rPr lang="en-US" sz="3200" dirty="0" smtClean="0">
                <a:latin typeface="Times New Roman" panose="02020603050405020304" pitchFamily="18" charset="0"/>
              </a:rPr>
              <a:t>displayed in </a:t>
            </a:r>
            <a:r>
              <a:rPr lang="en-US" sz="3200" dirty="0">
                <a:latin typeface="Times New Roman" panose="02020603050405020304" pitchFamily="18" charset="0"/>
              </a:rPr>
              <a:t>degrees</a:t>
            </a:r>
            <a:r>
              <a:rPr lang="en-US" sz="3200" dirty="0" smtClean="0">
                <a:latin typeface="Times New Roman" panose="02020603050405020304" pitchFamily="18" charset="0"/>
              </a:rPr>
              <a:t>.</a:t>
            </a:r>
          </a:p>
          <a:p>
            <a:pPr algn="l" rtl="0"/>
            <a:endParaRPr lang="en-US" sz="3200" dirty="0">
              <a:latin typeface="Times New Roman" panose="02020603050405020304" pitchFamily="18" charset="0"/>
            </a:endParaRP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</a:rPr>
              <a:t>Using there 3 angles it is possible to determine the quadcopter’s next move towards the target</a:t>
            </a:r>
            <a:endParaRPr lang="en-US" sz="3200" dirty="0">
              <a:latin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200" dirty="0" smtClean="0">
              <a:latin typeface="Times New Roman" panose="02020603050405020304" pitchFamily="18" charset="0"/>
              <a:cs typeface="+mj-cs"/>
            </a:endParaRPr>
          </a:p>
          <a:p>
            <a:pPr algn="l" rtl="0"/>
            <a:endParaRPr lang="en-US" dirty="0" smtClean="0">
              <a:latin typeface="Times New Roman" panose="02020603050405020304" pitchFamily="18" charset="0"/>
              <a:cs typeface="+mj-cs"/>
            </a:endParaRP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5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Examples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C:\Technion\9 - winter 14-15\Landing\תמונות\להגשה\img_17.4068,6.23963,-80.38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7500" r="29531" b="25000"/>
          <a:stretch/>
        </p:blipFill>
        <p:spPr bwMode="auto">
          <a:xfrm>
            <a:off x="2123728" y="1628800"/>
            <a:ext cx="4608512" cy="41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785497"/>
            <a:ext cx="4608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X: 17.4068, Y:6.23963, Z:-80.3897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288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Examples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785497"/>
            <a:ext cx="4608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X: 25.249, Y:-8.4599, Z:57.6348</a:t>
            </a:r>
            <a:endParaRPr lang="he-IL" dirty="0"/>
          </a:p>
        </p:txBody>
      </p:sp>
      <p:pic>
        <p:nvPicPr>
          <p:cNvPr id="2050" name="Picture 2" descr="C:\Technion\9 - winter 14-15\Landing\תמונות\להגשה\img_25.249,-8.4599,57.6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1" t="12186" r="20781" b="23438"/>
          <a:stretch/>
        </p:blipFill>
        <p:spPr bwMode="auto">
          <a:xfrm>
            <a:off x="1889956" y="1447733"/>
            <a:ext cx="5076056" cy="42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6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Examples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785497"/>
            <a:ext cx="4608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X: 72.1469, Y:-2.32951, Z:-115.046</a:t>
            </a:r>
            <a:endParaRPr lang="he-IL" dirty="0"/>
          </a:p>
        </p:txBody>
      </p:sp>
      <p:pic>
        <p:nvPicPr>
          <p:cNvPr id="3074" name="Picture 2" descr="C:\Technion\9 - winter 14-15\Landing\תמונות\להגשה\img_72.1469,-2.32951,-115.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34739" r="10327" b="21221"/>
          <a:stretch/>
        </p:blipFill>
        <p:spPr bwMode="auto">
          <a:xfrm>
            <a:off x="280627" y="2204864"/>
            <a:ext cx="8539845" cy="32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6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The  Main  Goal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Master project: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a quadcopter on a moving target</a:t>
            </a: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part: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angles from an image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data from image stream</a:t>
            </a: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6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rtl="0"/>
            <a:r>
              <a:rPr lang="en-US" sz="4800" b="1" dirty="0">
                <a:latin typeface="Baskerville Old Face" panose="02020602080505020303" pitchFamily="18" charset="0"/>
              </a:rPr>
              <a:t>Recognizing </a:t>
            </a:r>
            <a:r>
              <a:rPr lang="en-US" sz="4800" b="1" dirty="0" smtClean="0">
                <a:latin typeface="Baskerville Old Face" panose="02020602080505020303" pitchFamily="18" charset="0"/>
              </a:rPr>
              <a:t> the  </a:t>
            </a:r>
            <a:r>
              <a:rPr lang="en-US" sz="4800" b="1" dirty="0">
                <a:latin typeface="Baskerville Old Face" panose="02020602080505020303" pitchFamily="18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Hough Transform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(unsuccessful) trial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detect ellipses… only rounded circles.</a:t>
            </a:r>
          </a:p>
          <a:p>
            <a:pPr lvl="1"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3851920" y="4365104"/>
            <a:ext cx="1512168" cy="144016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rtl="0"/>
            <a:r>
              <a:rPr lang="en-US" sz="4800" b="1" dirty="0">
                <a:latin typeface="Baskerville Old Face" panose="02020602080505020303" pitchFamily="18" charset="0"/>
              </a:rPr>
              <a:t>Recognizing </a:t>
            </a:r>
            <a:r>
              <a:rPr lang="en-US" sz="4800" b="1" dirty="0" smtClean="0">
                <a:latin typeface="Baskerville Old Face" panose="02020602080505020303" pitchFamily="18" charset="0"/>
              </a:rPr>
              <a:t> the  </a:t>
            </a:r>
            <a:r>
              <a:rPr lang="en-US" sz="4800" b="1" dirty="0">
                <a:latin typeface="Baskerville Old Face" panose="02020602080505020303" pitchFamily="18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Heuristics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areas of ellipses and corresponding rectangles.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 a set of different ellipses. (no repetitions)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only the relevant ellipses, according to our target.</a:t>
            </a:r>
          </a:p>
          <a:p>
            <a:pPr lvl="1"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5348" r="4702" b="11786"/>
          <a:stretch/>
        </p:blipFill>
        <p:spPr bwMode="auto">
          <a:xfrm>
            <a:off x="4788024" y="4725144"/>
            <a:ext cx="3168352" cy="1852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161678" y="4814054"/>
            <a:ext cx="3291570" cy="1672322"/>
            <a:chOff x="0" y="0"/>
            <a:chExt cx="1698956" cy="790041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689812" cy="79004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  <p:sp>
          <p:nvSpPr>
            <p:cNvPr id="8" name="Oval 7"/>
            <p:cNvSpPr/>
            <p:nvPr/>
          </p:nvSpPr>
          <p:spPr>
            <a:xfrm>
              <a:off x="7316" y="0"/>
              <a:ext cx="1691640" cy="786384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14904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rtl="0"/>
            <a:r>
              <a:rPr lang="en-US" sz="4800" b="1" dirty="0" smtClean="0">
                <a:latin typeface="Baskerville Old Face" panose="02020602080505020303" pitchFamily="18" charset="0"/>
              </a:rPr>
              <a:t>Choosing  the  </a:t>
            </a:r>
            <a:r>
              <a:rPr lang="en-US" sz="4800" b="1" dirty="0">
                <a:latin typeface="Baskerville Old Face" panose="02020602080505020303" pitchFamily="18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Target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Difficult to distinct the actual target from other objects.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Apparently not as unique as we thought…</a:t>
            </a:r>
          </a:p>
          <a:p>
            <a:pPr marL="457200" lvl="1" indent="0" algn="l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221088"/>
            <a:ext cx="2191056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rtl="0"/>
            <a:r>
              <a:rPr lang="en-US" sz="4800" b="1" dirty="0" smtClean="0">
                <a:latin typeface="Baskerville Old Face" panose="02020602080505020303" pitchFamily="18" charset="0"/>
              </a:rPr>
              <a:t>Choosing  the  </a:t>
            </a:r>
            <a:r>
              <a:rPr lang="en-US" sz="4800" b="1" dirty="0">
                <a:latin typeface="Baskerville Old Face" panose="02020602080505020303" pitchFamily="18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Target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6 circles, in a certain formation.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detect…</a:t>
            </a:r>
          </a:p>
          <a:p>
            <a:pPr lvl="1" algn="l" rtl="0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The target is too symmetrical.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decide on the direction the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camera was facing.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results.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437112"/>
            <a:ext cx="2306493" cy="23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3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rtl="0"/>
            <a:r>
              <a:rPr lang="en-US" sz="4800" b="1" dirty="0" smtClean="0">
                <a:latin typeface="Baskerville Old Face" panose="02020602080505020303" pitchFamily="18" charset="0"/>
              </a:rPr>
              <a:t>Choosing  the  </a:t>
            </a:r>
            <a:r>
              <a:rPr lang="en-US" sz="4800" b="1" dirty="0">
                <a:latin typeface="Baskerville Old Face" panose="02020602080505020303" pitchFamily="18" charset="0"/>
              </a:rPr>
              <a:t>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l" rtl="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Target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for 7 circles, in a certain formation.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to detect…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extra circle allows to decide on a specific order.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 to stabilized results.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Matches the direction of the camera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real world.</a:t>
            </a: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65" y="4468902"/>
            <a:ext cx="2219635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Extracting  The  Angles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+mj-cs"/>
              </a:rPr>
              <a:t>Using two sets of points: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Points in the 2D image plane</a:t>
            </a:r>
            <a:r>
              <a:rPr lang="en-US" dirty="0" smtClean="0">
                <a:latin typeface="Times New Roman" panose="02020603050405020304" pitchFamily="18" charset="0"/>
                <a:cs typeface="+mj-cs"/>
              </a:rPr>
              <a:t>	</a:t>
            </a:r>
          </a:p>
          <a:p>
            <a:pPr marL="1314450" lvl="2" indent="-514350" algn="l" rtl="0"/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Ellipses in the frame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Points in the real 3D world</a:t>
            </a:r>
          </a:p>
          <a:p>
            <a:pPr marL="1314450" lvl="2" indent="-514350" algn="l" rtl="0"/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The real target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skerville Old Face" panose="02020602080505020303" pitchFamily="18" charset="0"/>
              </a:rPr>
              <a:t>Extracting  The  Angles</a:t>
            </a:r>
            <a:endParaRPr lang="he-IL" sz="4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latin typeface="Times New Roman" panose="02020603050405020304" pitchFamily="18" charset="0"/>
                <a:cs typeface="+mj-cs"/>
              </a:rPr>
              <a:t>Using Perspective-n-Points</a:t>
            </a:r>
            <a:r>
              <a:rPr lang="en-US" dirty="0" smtClean="0">
                <a:latin typeface="Times New Roman" panose="02020603050405020304" pitchFamily="18" charset="0"/>
                <a:cs typeface="+mj-cs"/>
              </a:rPr>
              <a:t>: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Estimate camera pose from given n 3D points and their projection in an image.</a:t>
            </a:r>
          </a:p>
          <a:p>
            <a:pPr lvl="1" algn="l" rtl="0"/>
            <a:r>
              <a:rPr lang="en-US" sz="2600" dirty="0" err="1" smtClean="0">
                <a:latin typeface="Times New Roman" panose="02020603050405020304" pitchFamily="18" charset="0"/>
                <a:cs typeface="+mj-cs"/>
              </a:rPr>
              <a:t>solvePnP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 function.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Output:</a:t>
            </a:r>
          </a:p>
          <a:p>
            <a:pPr lvl="2" algn="l" rtl="0"/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Rotation vector</a:t>
            </a:r>
          </a:p>
          <a:p>
            <a:pPr lvl="2" algn="l" rtl="0"/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Translation vector</a:t>
            </a:r>
          </a:p>
          <a:p>
            <a:pPr lvl="1" algn="l" rtl="0"/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Represents the position on the </a:t>
            </a:r>
            <a:r>
              <a:rPr lang="en-US" sz="2600" u="sng" dirty="0" smtClean="0">
                <a:latin typeface="Times New Roman" panose="02020603050405020304" pitchFamily="18" charset="0"/>
                <a:cs typeface="+mj-cs"/>
              </a:rPr>
              <a:t>camera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 with regards to the </a:t>
            </a:r>
            <a:r>
              <a:rPr lang="en-US" sz="2600" u="sng" dirty="0" smtClean="0">
                <a:latin typeface="Times New Roman" panose="02020603050405020304" pitchFamily="18" charset="0"/>
                <a:cs typeface="+mj-cs"/>
              </a:rPr>
              <a:t>real world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 </a:t>
            </a:r>
          </a:p>
          <a:p>
            <a:pPr algn="l" rtl="0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50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3058</TotalTime>
  <Words>370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Baskerville Old Face</vt:lpstr>
      <vt:lpstr>Cambria Math</vt:lpstr>
      <vt:lpstr>Century Gothic</vt:lpstr>
      <vt:lpstr>Courier New</vt:lpstr>
      <vt:lpstr>Gisha</vt:lpstr>
      <vt:lpstr>Palatino Linotype</vt:lpstr>
      <vt:lpstr>Times New Roman</vt:lpstr>
      <vt:lpstr>Executive</vt:lpstr>
      <vt:lpstr>LANDING   Extracting Angles From an Image</vt:lpstr>
      <vt:lpstr>The  Main  Goal</vt:lpstr>
      <vt:lpstr>Recognizing  the  target</vt:lpstr>
      <vt:lpstr>Recognizing  the  target</vt:lpstr>
      <vt:lpstr>Choosing  the  target</vt:lpstr>
      <vt:lpstr>Choosing  the  target</vt:lpstr>
      <vt:lpstr>Choosing  the  target</vt:lpstr>
      <vt:lpstr>Extracting  The  Angles</vt:lpstr>
      <vt:lpstr>Extracting  The  Angles</vt:lpstr>
      <vt:lpstr>Extracting  The  Angles</vt:lpstr>
      <vt:lpstr>Extracting  The  Angles</vt:lpstr>
      <vt:lpstr>Final Results</vt:lpstr>
      <vt:lpstr>Examples</vt:lpstr>
      <vt:lpstr>Examples</vt:lpstr>
      <vt:lpstr>Examples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Li-tal K</dc:creator>
  <cp:lastModifiedBy>Ziv Nachum</cp:lastModifiedBy>
  <cp:revision>29</cp:revision>
  <dcterms:created xsi:type="dcterms:W3CDTF">2015-06-29T19:16:47Z</dcterms:created>
  <dcterms:modified xsi:type="dcterms:W3CDTF">2015-07-02T11:36:11Z</dcterms:modified>
</cp:coreProperties>
</file>