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activeX/activeX1.bin" ContentType="application/vnd.ms-office.activeX"/>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activeX/activeX1.xml" ContentType="application/vnd.ms-office.activeX+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57" r:id="rId3"/>
    <p:sldId id="258" r:id="rId4"/>
    <p:sldId id="259" r:id="rId5"/>
    <p:sldId id="260" r:id="rId6"/>
    <p:sldId id="261" r:id="rId7"/>
    <p:sldId id="266" r:id="rId8"/>
    <p:sldId id="267" r:id="rId9"/>
    <p:sldId id="262" r:id="rId10"/>
    <p:sldId id="268" r:id="rId11"/>
    <p:sldId id="269" r:id="rId12"/>
    <p:sldId id="263" r:id="rId13"/>
    <p:sldId id="270" r:id="rId14"/>
    <p:sldId id="271" r:id="rId15"/>
    <p:sldId id="272" r:id="rId16"/>
    <p:sldId id="273" r:id="rId17"/>
    <p:sldId id="274" r:id="rId18"/>
    <p:sldId id="264" r:id="rId19"/>
    <p:sldId id="275" r:id="rId20"/>
    <p:sldId id="277" r:id="rId21"/>
    <p:sldId id="265" r:id="rId22"/>
    <p:sldId id="276"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87159" autoAdjust="0"/>
  </p:normalViewPr>
  <p:slideViewPr>
    <p:cSldViewPr>
      <p:cViewPr>
        <p:scale>
          <a:sx n="100" d="100"/>
          <a:sy n="100" d="100"/>
        </p:scale>
        <p:origin x="-1992" y="-1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9" d="100"/>
          <a:sy n="89" d="100"/>
        </p:scale>
        <p:origin x="-3798"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charts/_rels/chart1.xml.rels><?xml version="1.0" encoding="UTF-8" standalone="yes"?>
<Relationships xmlns="http://schemas.openxmlformats.org/package/2006/relationships"><Relationship Id="rId1" Type="http://schemas.openxmlformats.org/officeDocument/2006/relationships/oleObject" Target="file:///C:\Users\Giorgio\AppData\Roaming\Microsoft\Excel\GT%20(version%202).xlsb"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Giorgio\AppData\Roaming\Microsoft\Excel\GT%20(version%202).xlsb"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Giorgio\AppData\Roaming\Microsoft\Excel\GT%20(version%202).xlsb"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Giorgio\AppData\Roaming\Microsoft\Excel\GT%20(version%202).xlsb"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Naïve algorithm</a:t>
            </a:r>
          </a:p>
        </c:rich>
      </c:tx>
      <c:layout/>
      <c:overlay val="1"/>
    </c:title>
    <c:plotArea>
      <c:layout/>
      <c:lineChart>
        <c:grouping val="standard"/>
        <c:ser>
          <c:idx val="0"/>
          <c:order val="0"/>
          <c:tx>
            <c:v>Truth</c:v>
          </c:tx>
          <c:marker>
            <c:symbol val="none"/>
          </c:marker>
          <c:val>
            <c:numRef>
              <c:f>Sheet1!$F$1:$F$46</c:f>
              <c:numCache>
                <c:formatCode>General</c:formatCode>
                <c:ptCount val="46"/>
                <c:pt idx="0">
                  <c:v>481.96196384525217</c:v>
                </c:pt>
                <c:pt idx="1">
                  <c:v>461.88021535169997</c:v>
                </c:pt>
                <c:pt idx="2">
                  <c:v>458.06302348928926</c:v>
                </c:pt>
                <c:pt idx="3">
                  <c:v>454.30840854265574</c:v>
                </c:pt>
                <c:pt idx="4">
                  <c:v>443.40500673763199</c:v>
                </c:pt>
                <c:pt idx="5">
                  <c:v>426.35096801695386</c:v>
                </c:pt>
                <c:pt idx="6">
                  <c:v>419.89110486518183</c:v>
                </c:pt>
                <c:pt idx="7">
                  <c:v>410.56019142373333</c:v>
                </c:pt>
                <c:pt idx="8">
                  <c:v>395.89732744431427</c:v>
                </c:pt>
                <c:pt idx="9">
                  <c:v>390.32130874791551</c:v>
                </c:pt>
                <c:pt idx="10">
                  <c:v>382.24569546347584</c:v>
                </c:pt>
                <c:pt idx="11">
                  <c:v>369.50417228136001</c:v>
                </c:pt>
                <c:pt idx="12">
                  <c:v>357.58468285292901</c:v>
                </c:pt>
                <c:pt idx="13">
                  <c:v>351.90873550605716</c:v>
                </c:pt>
                <c:pt idx="14">
                  <c:v>346.41016151377499</c:v>
                </c:pt>
                <c:pt idx="15">
                  <c:v>335.91288389214543</c:v>
                </c:pt>
                <c:pt idx="16">
                  <c:v>326.03309318943531</c:v>
                </c:pt>
                <c:pt idx="17">
                  <c:v>316.71786195545144</c:v>
                </c:pt>
                <c:pt idx="18">
                  <c:v>307.92014356779998</c:v>
                </c:pt>
                <c:pt idx="19">
                  <c:v>291.71382022212629</c:v>
                </c:pt>
                <c:pt idx="20">
                  <c:v>284.23397867796922</c:v>
                </c:pt>
                <c:pt idx="21">
                  <c:v>277.12812921102</c:v>
                </c:pt>
                <c:pt idx="22">
                  <c:v>263.93155162954287</c:v>
                </c:pt>
                <c:pt idx="23">
                  <c:v>251.93466291910909</c:v>
                </c:pt>
                <c:pt idx="24">
                  <c:v>246.33611485424001</c:v>
                </c:pt>
                <c:pt idx="25">
                  <c:v>235.85372698810212</c:v>
                </c:pt>
                <c:pt idx="26">
                  <c:v>221.702503368816</c:v>
                </c:pt>
                <c:pt idx="27">
                  <c:v>217.35539545962354</c:v>
                </c:pt>
                <c:pt idx="28">
                  <c:v>213.17548400847693</c:v>
                </c:pt>
                <c:pt idx="29">
                  <c:v>205.28009571186666</c:v>
                </c:pt>
                <c:pt idx="30">
                  <c:v>197.94866372215714</c:v>
                </c:pt>
                <c:pt idx="31">
                  <c:v>191.12284773173792</c:v>
                </c:pt>
                <c:pt idx="32">
                  <c:v>173.2050807568875</c:v>
                </c:pt>
                <c:pt idx="33">
                  <c:v>170.54038720678153</c:v>
                </c:pt>
                <c:pt idx="34">
                  <c:v>158.35893097772572</c:v>
                </c:pt>
                <c:pt idx="35">
                  <c:v>153.96007178389999</c:v>
                </c:pt>
                <c:pt idx="36">
                  <c:v>145.85691011106314</c:v>
                </c:pt>
                <c:pt idx="37">
                  <c:v>135.18445327366828</c:v>
                </c:pt>
                <c:pt idx="38">
                  <c:v>125.96733145955454</c:v>
                </c:pt>
                <c:pt idx="39">
                  <c:v>117.92686349405106</c:v>
                </c:pt>
                <c:pt idx="40">
                  <c:v>109.75371453901782</c:v>
                </c:pt>
                <c:pt idx="41">
                  <c:v>95.56142386586896</c:v>
                </c:pt>
                <c:pt idx="42">
                  <c:v>88.681001347526404</c:v>
                </c:pt>
                <c:pt idx="43">
                  <c:v>80.913322397378096</c:v>
                </c:pt>
                <c:pt idx="44">
                  <c:v>70.605892792616558</c:v>
                </c:pt>
                <c:pt idx="45">
                  <c:v>62.275984092364041</c:v>
                </c:pt>
              </c:numCache>
            </c:numRef>
          </c:val>
        </c:ser>
        <c:ser>
          <c:idx val="1"/>
          <c:order val="1"/>
          <c:tx>
            <c:v>Calculated distance</c:v>
          </c:tx>
          <c:marker>
            <c:symbol val="none"/>
          </c:marker>
          <c:trendline>
            <c:trendlineType val="linear"/>
            <c:dispEq val="1"/>
            <c:trendlineLbl>
              <c:layout>
                <c:manualLayout>
                  <c:x val="0.34168318394426261"/>
                  <c:y val="0.12076910166545538"/>
                </c:manualLayout>
              </c:layout>
              <c:numFmt formatCode="General" sourceLinked="0"/>
            </c:trendlineLbl>
          </c:trendline>
          <c:val>
            <c:numRef>
              <c:f>Sheet1!$P$1:$P$46</c:f>
              <c:numCache>
                <c:formatCode>General</c:formatCode>
                <c:ptCount val="46"/>
                <c:pt idx="1">
                  <c:v>372</c:v>
                </c:pt>
                <c:pt idx="2">
                  <c:v>165</c:v>
                </c:pt>
                <c:pt idx="3">
                  <c:v>397</c:v>
                </c:pt>
                <c:pt idx="5">
                  <c:v>249</c:v>
                </c:pt>
                <c:pt idx="6">
                  <c:v>267</c:v>
                </c:pt>
                <c:pt idx="7">
                  <c:v>411</c:v>
                </c:pt>
                <c:pt idx="8">
                  <c:v>227</c:v>
                </c:pt>
                <c:pt idx="9">
                  <c:v>409</c:v>
                </c:pt>
                <c:pt idx="10">
                  <c:v>281</c:v>
                </c:pt>
                <c:pt idx="11">
                  <c:v>213</c:v>
                </c:pt>
                <c:pt idx="12">
                  <c:v>706</c:v>
                </c:pt>
                <c:pt idx="13">
                  <c:v>198</c:v>
                </c:pt>
                <c:pt idx="14">
                  <c:v>387</c:v>
                </c:pt>
                <c:pt idx="15">
                  <c:v>276</c:v>
                </c:pt>
                <c:pt idx="17">
                  <c:v>241</c:v>
                </c:pt>
                <c:pt idx="18">
                  <c:v>241</c:v>
                </c:pt>
                <c:pt idx="19">
                  <c:v>207</c:v>
                </c:pt>
                <c:pt idx="20">
                  <c:v>181</c:v>
                </c:pt>
                <c:pt idx="21">
                  <c:v>270</c:v>
                </c:pt>
                <c:pt idx="22">
                  <c:v>301</c:v>
                </c:pt>
                <c:pt idx="23">
                  <c:v>187</c:v>
                </c:pt>
                <c:pt idx="24">
                  <c:v>186</c:v>
                </c:pt>
                <c:pt idx="25">
                  <c:v>270</c:v>
                </c:pt>
                <c:pt idx="26">
                  <c:v>190</c:v>
                </c:pt>
                <c:pt idx="27">
                  <c:v>496</c:v>
                </c:pt>
                <c:pt idx="28">
                  <c:v>158</c:v>
                </c:pt>
                <c:pt idx="29">
                  <c:v>228</c:v>
                </c:pt>
                <c:pt idx="30">
                  <c:v>297</c:v>
                </c:pt>
                <c:pt idx="31">
                  <c:v>138</c:v>
                </c:pt>
                <c:pt idx="32">
                  <c:v>179</c:v>
                </c:pt>
                <c:pt idx="33">
                  <c:v>139</c:v>
                </c:pt>
                <c:pt idx="34">
                  <c:v>177</c:v>
                </c:pt>
                <c:pt idx="35">
                  <c:v>128</c:v>
                </c:pt>
                <c:pt idx="36">
                  <c:v>144</c:v>
                </c:pt>
                <c:pt idx="37">
                  <c:v>131</c:v>
                </c:pt>
                <c:pt idx="38">
                  <c:v>99</c:v>
                </c:pt>
                <c:pt idx="39">
                  <c:v>112</c:v>
                </c:pt>
                <c:pt idx="40">
                  <c:v>98</c:v>
                </c:pt>
                <c:pt idx="41">
                  <c:v>89</c:v>
                </c:pt>
                <c:pt idx="42">
                  <c:v>98</c:v>
                </c:pt>
                <c:pt idx="43">
                  <c:v>68</c:v>
                </c:pt>
                <c:pt idx="44">
                  <c:v>66</c:v>
                </c:pt>
              </c:numCache>
            </c:numRef>
          </c:val>
        </c:ser>
        <c:marker val="1"/>
        <c:axId val="83701120"/>
        <c:axId val="83785216"/>
      </c:lineChart>
      <c:catAx>
        <c:axId val="83701120"/>
        <c:scaling>
          <c:orientation val="minMax"/>
        </c:scaling>
        <c:axPos val="b"/>
        <c:title>
          <c:tx>
            <c:rich>
              <a:bodyPr/>
              <a:lstStyle/>
              <a:p>
                <a:pPr>
                  <a:defRPr/>
                </a:pPr>
                <a:r>
                  <a:rPr lang="en-US"/>
                  <a:t>Step number</a:t>
                </a:r>
              </a:p>
            </c:rich>
          </c:tx>
          <c:layout/>
        </c:title>
        <c:tickLblPos val="nextTo"/>
        <c:crossAx val="83785216"/>
        <c:crosses val="autoZero"/>
        <c:auto val="1"/>
        <c:lblAlgn val="ctr"/>
        <c:lblOffset val="100"/>
      </c:catAx>
      <c:valAx>
        <c:axId val="83785216"/>
        <c:scaling>
          <c:orientation val="minMax"/>
        </c:scaling>
        <c:axPos val="l"/>
        <c:majorGridlines/>
        <c:title>
          <c:tx>
            <c:rich>
              <a:bodyPr rot="-5400000" vert="horz"/>
              <a:lstStyle/>
              <a:p>
                <a:pPr>
                  <a:defRPr/>
                </a:pPr>
                <a:r>
                  <a:rPr lang="en-US"/>
                  <a:t>Distance from obstacle in cm</a:t>
                </a:r>
              </a:p>
            </c:rich>
          </c:tx>
          <c:layout/>
        </c:title>
        <c:numFmt formatCode="General" sourceLinked="1"/>
        <c:tickLblPos val="nextTo"/>
        <c:crossAx val="83701120"/>
        <c:crosses val="autoZero"/>
        <c:crossBetween val="between"/>
      </c:valAx>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Odometry correction</a:t>
            </a:r>
          </a:p>
        </c:rich>
      </c:tx>
      <c:layout/>
      <c:overlay val="1"/>
    </c:title>
    <c:plotArea>
      <c:layout/>
      <c:lineChart>
        <c:grouping val="standard"/>
        <c:ser>
          <c:idx val="0"/>
          <c:order val="0"/>
          <c:tx>
            <c:v>Truth</c:v>
          </c:tx>
          <c:marker>
            <c:symbol val="none"/>
          </c:marker>
          <c:val>
            <c:numRef>
              <c:f>Sheet1!$F$1:$F$46</c:f>
              <c:numCache>
                <c:formatCode>General</c:formatCode>
                <c:ptCount val="46"/>
                <c:pt idx="0">
                  <c:v>481.96196384525217</c:v>
                </c:pt>
                <c:pt idx="1">
                  <c:v>461.88021535169997</c:v>
                </c:pt>
                <c:pt idx="2">
                  <c:v>458.06302348928926</c:v>
                </c:pt>
                <c:pt idx="3">
                  <c:v>454.30840854265574</c:v>
                </c:pt>
                <c:pt idx="4">
                  <c:v>443.40500673763199</c:v>
                </c:pt>
                <c:pt idx="5">
                  <c:v>426.35096801695386</c:v>
                </c:pt>
                <c:pt idx="6">
                  <c:v>419.89110486518183</c:v>
                </c:pt>
                <c:pt idx="7">
                  <c:v>410.56019142373333</c:v>
                </c:pt>
                <c:pt idx="8">
                  <c:v>395.89732744431427</c:v>
                </c:pt>
                <c:pt idx="9">
                  <c:v>390.32130874791551</c:v>
                </c:pt>
                <c:pt idx="10">
                  <c:v>382.24569546347584</c:v>
                </c:pt>
                <c:pt idx="11">
                  <c:v>369.50417228136001</c:v>
                </c:pt>
                <c:pt idx="12">
                  <c:v>357.58468285292901</c:v>
                </c:pt>
                <c:pt idx="13">
                  <c:v>351.90873550605716</c:v>
                </c:pt>
                <c:pt idx="14">
                  <c:v>346.41016151377499</c:v>
                </c:pt>
                <c:pt idx="15">
                  <c:v>335.91288389214543</c:v>
                </c:pt>
                <c:pt idx="16">
                  <c:v>326.03309318943531</c:v>
                </c:pt>
                <c:pt idx="17">
                  <c:v>316.71786195545144</c:v>
                </c:pt>
                <c:pt idx="18">
                  <c:v>307.92014356779998</c:v>
                </c:pt>
                <c:pt idx="19">
                  <c:v>291.71382022212629</c:v>
                </c:pt>
                <c:pt idx="20">
                  <c:v>284.23397867796922</c:v>
                </c:pt>
                <c:pt idx="21">
                  <c:v>277.12812921102</c:v>
                </c:pt>
                <c:pt idx="22">
                  <c:v>263.93155162954287</c:v>
                </c:pt>
                <c:pt idx="23">
                  <c:v>251.93466291910909</c:v>
                </c:pt>
                <c:pt idx="24">
                  <c:v>246.33611485424001</c:v>
                </c:pt>
                <c:pt idx="25">
                  <c:v>235.85372698810212</c:v>
                </c:pt>
                <c:pt idx="26">
                  <c:v>221.702503368816</c:v>
                </c:pt>
                <c:pt idx="27">
                  <c:v>217.35539545962354</c:v>
                </c:pt>
                <c:pt idx="28">
                  <c:v>213.17548400847693</c:v>
                </c:pt>
                <c:pt idx="29">
                  <c:v>205.28009571186666</c:v>
                </c:pt>
                <c:pt idx="30">
                  <c:v>197.94866372215714</c:v>
                </c:pt>
                <c:pt idx="31">
                  <c:v>191.12284773173792</c:v>
                </c:pt>
                <c:pt idx="32">
                  <c:v>173.2050807568875</c:v>
                </c:pt>
                <c:pt idx="33">
                  <c:v>170.54038720678153</c:v>
                </c:pt>
                <c:pt idx="34">
                  <c:v>158.35893097772572</c:v>
                </c:pt>
                <c:pt idx="35">
                  <c:v>153.96007178389999</c:v>
                </c:pt>
                <c:pt idx="36">
                  <c:v>145.85691011106314</c:v>
                </c:pt>
                <c:pt idx="37">
                  <c:v>135.18445327366828</c:v>
                </c:pt>
                <c:pt idx="38">
                  <c:v>125.96733145955454</c:v>
                </c:pt>
                <c:pt idx="39">
                  <c:v>117.92686349405106</c:v>
                </c:pt>
                <c:pt idx="40">
                  <c:v>109.75371453901782</c:v>
                </c:pt>
                <c:pt idx="41">
                  <c:v>95.56142386586896</c:v>
                </c:pt>
                <c:pt idx="42">
                  <c:v>88.681001347526404</c:v>
                </c:pt>
                <c:pt idx="43">
                  <c:v>80.913322397378096</c:v>
                </c:pt>
                <c:pt idx="44">
                  <c:v>70.605892792616558</c:v>
                </c:pt>
                <c:pt idx="45">
                  <c:v>62.275984092364041</c:v>
                </c:pt>
              </c:numCache>
            </c:numRef>
          </c:val>
        </c:ser>
        <c:ser>
          <c:idx val="1"/>
          <c:order val="1"/>
          <c:tx>
            <c:v>Calculated distance</c:v>
          </c:tx>
          <c:marker>
            <c:symbol val="none"/>
          </c:marker>
          <c:trendline>
            <c:trendlineType val="linear"/>
            <c:dispEq val="1"/>
            <c:trendlineLbl>
              <c:layout>
                <c:manualLayout>
                  <c:x val="0.34234733158355207"/>
                  <c:y val="4.6086856813993972E-2"/>
                </c:manualLayout>
              </c:layout>
              <c:numFmt formatCode="General" sourceLinked="0"/>
            </c:trendlineLbl>
          </c:trendline>
          <c:val>
            <c:numRef>
              <c:f>Sheet1!$Y$1:$Y$46</c:f>
              <c:numCache>
                <c:formatCode>General</c:formatCode>
                <c:ptCount val="46"/>
                <c:pt idx="2">
                  <c:v>404.01600000000002</c:v>
                </c:pt>
                <c:pt idx="3">
                  <c:v>379.11399999999998</c:v>
                </c:pt>
                <c:pt idx="4">
                  <c:v>371.06</c:v>
                </c:pt>
                <c:pt idx="6">
                  <c:v>356.39299999999997</c:v>
                </c:pt>
                <c:pt idx="7">
                  <c:v>344.93700000000001</c:v>
                </c:pt>
                <c:pt idx="8">
                  <c:v>337.45499999999998</c:v>
                </c:pt>
                <c:pt idx="9">
                  <c:v>324.77499999999998</c:v>
                </c:pt>
                <c:pt idx="10">
                  <c:v>311.03500000000003</c:v>
                </c:pt>
                <c:pt idx="11">
                  <c:v>301.83100000000002</c:v>
                </c:pt>
                <c:pt idx="12">
                  <c:v>289.82299999999998</c:v>
                </c:pt>
                <c:pt idx="13">
                  <c:v>285.84399999999999</c:v>
                </c:pt>
                <c:pt idx="14">
                  <c:v>273.11399999999998</c:v>
                </c:pt>
                <c:pt idx="15">
                  <c:v>267.05500000000001</c:v>
                </c:pt>
                <c:pt idx="16">
                  <c:v>259.00700000000001</c:v>
                </c:pt>
                <c:pt idx="18">
                  <c:v>242.92500000000001</c:v>
                </c:pt>
                <c:pt idx="19">
                  <c:v>234.376</c:v>
                </c:pt>
                <c:pt idx="20">
                  <c:v>224.88200000000001</c:v>
                </c:pt>
                <c:pt idx="21">
                  <c:v>214.57400000000001</c:v>
                </c:pt>
                <c:pt idx="22">
                  <c:v>207.97300000000001</c:v>
                </c:pt>
                <c:pt idx="23">
                  <c:v>201.732</c:v>
                </c:pt>
                <c:pt idx="24">
                  <c:v>192.785</c:v>
                </c:pt>
                <c:pt idx="25">
                  <c:v>184.20099999999999</c:v>
                </c:pt>
                <c:pt idx="26">
                  <c:v>177.971</c:v>
                </c:pt>
                <c:pt idx="27">
                  <c:v>170.108</c:v>
                </c:pt>
                <c:pt idx="28">
                  <c:v>167.256</c:v>
                </c:pt>
                <c:pt idx="29">
                  <c:v>158.465</c:v>
                </c:pt>
                <c:pt idx="30">
                  <c:v>151.72399999999999</c:v>
                </c:pt>
                <c:pt idx="31">
                  <c:v>146.99199999999999</c:v>
                </c:pt>
                <c:pt idx="32">
                  <c:v>138.173</c:v>
                </c:pt>
                <c:pt idx="33">
                  <c:v>131.77000000000001</c:v>
                </c:pt>
                <c:pt idx="34">
                  <c:v>123.926</c:v>
                </c:pt>
                <c:pt idx="35">
                  <c:v>118.114</c:v>
                </c:pt>
                <c:pt idx="36">
                  <c:v>110.46599999999999</c:v>
                </c:pt>
                <c:pt idx="37">
                  <c:v>104.04600000000001</c:v>
                </c:pt>
                <c:pt idx="38">
                  <c:v>97.438900000000004</c:v>
                </c:pt>
                <c:pt idx="39">
                  <c:v>89.252200000000002</c:v>
                </c:pt>
                <c:pt idx="40">
                  <c:v>82.626999999999995</c:v>
                </c:pt>
                <c:pt idx="41">
                  <c:v>75.661500000000004</c:v>
                </c:pt>
                <c:pt idx="42">
                  <c:v>68.610900000000001</c:v>
                </c:pt>
                <c:pt idx="43">
                  <c:v>62.830199999999998</c:v>
                </c:pt>
                <c:pt idx="44">
                  <c:v>55.171100000000003</c:v>
                </c:pt>
              </c:numCache>
            </c:numRef>
          </c:val>
        </c:ser>
        <c:marker val="1"/>
        <c:axId val="83582336"/>
        <c:axId val="83654144"/>
      </c:lineChart>
      <c:catAx>
        <c:axId val="83582336"/>
        <c:scaling>
          <c:orientation val="minMax"/>
        </c:scaling>
        <c:axPos val="b"/>
        <c:title>
          <c:tx>
            <c:rich>
              <a:bodyPr/>
              <a:lstStyle/>
              <a:p>
                <a:pPr>
                  <a:defRPr/>
                </a:pPr>
                <a:r>
                  <a:rPr lang="en-US"/>
                  <a:t>Step number</a:t>
                </a:r>
              </a:p>
            </c:rich>
          </c:tx>
          <c:layout/>
        </c:title>
        <c:tickLblPos val="nextTo"/>
        <c:crossAx val="83654144"/>
        <c:crosses val="autoZero"/>
        <c:auto val="1"/>
        <c:lblAlgn val="ctr"/>
        <c:lblOffset val="100"/>
      </c:catAx>
      <c:valAx>
        <c:axId val="83654144"/>
        <c:scaling>
          <c:orientation val="minMax"/>
        </c:scaling>
        <c:axPos val="l"/>
        <c:majorGridlines/>
        <c:title>
          <c:tx>
            <c:rich>
              <a:bodyPr rot="-5400000" vert="horz"/>
              <a:lstStyle/>
              <a:p>
                <a:pPr>
                  <a:defRPr/>
                </a:pPr>
                <a:r>
                  <a:rPr lang="en-US"/>
                  <a:t>Distance from obstacle in cm</a:t>
                </a:r>
              </a:p>
            </c:rich>
          </c:tx>
          <c:layout/>
        </c:title>
        <c:numFmt formatCode="General" sourceLinked="1"/>
        <c:tickLblPos val="nextTo"/>
        <c:crossAx val="83582336"/>
        <c:crosses val="autoZero"/>
        <c:crossBetween val="between"/>
      </c:valAx>
    </c:plotArea>
    <c:legend>
      <c:legendPos val="r"/>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Reduced input</a:t>
            </a:r>
          </a:p>
        </c:rich>
      </c:tx>
      <c:layout/>
      <c:overlay val="1"/>
    </c:title>
    <c:plotArea>
      <c:layout/>
      <c:lineChart>
        <c:grouping val="standard"/>
        <c:ser>
          <c:idx val="0"/>
          <c:order val="0"/>
          <c:tx>
            <c:v>Truth</c:v>
          </c:tx>
          <c:marker>
            <c:symbol val="none"/>
          </c:marker>
          <c:val>
            <c:numRef>
              <c:f>Sheet1!$F$1:$F$46</c:f>
              <c:numCache>
                <c:formatCode>General</c:formatCode>
                <c:ptCount val="46"/>
                <c:pt idx="0">
                  <c:v>481.96196384525217</c:v>
                </c:pt>
                <c:pt idx="1">
                  <c:v>461.88021535169997</c:v>
                </c:pt>
                <c:pt idx="2">
                  <c:v>458.06302348928926</c:v>
                </c:pt>
                <c:pt idx="3">
                  <c:v>454.30840854265574</c:v>
                </c:pt>
                <c:pt idx="4">
                  <c:v>443.40500673763199</c:v>
                </c:pt>
                <c:pt idx="5">
                  <c:v>426.35096801695386</c:v>
                </c:pt>
                <c:pt idx="6">
                  <c:v>419.89110486518183</c:v>
                </c:pt>
                <c:pt idx="7">
                  <c:v>410.56019142373333</c:v>
                </c:pt>
                <c:pt idx="8">
                  <c:v>395.89732744431427</c:v>
                </c:pt>
                <c:pt idx="9">
                  <c:v>390.32130874791551</c:v>
                </c:pt>
                <c:pt idx="10">
                  <c:v>382.24569546347584</c:v>
                </c:pt>
                <c:pt idx="11">
                  <c:v>369.50417228136001</c:v>
                </c:pt>
                <c:pt idx="12">
                  <c:v>357.58468285292901</c:v>
                </c:pt>
                <c:pt idx="13">
                  <c:v>351.90873550605716</c:v>
                </c:pt>
                <c:pt idx="14">
                  <c:v>346.41016151377499</c:v>
                </c:pt>
                <c:pt idx="15">
                  <c:v>335.91288389214543</c:v>
                </c:pt>
                <c:pt idx="16">
                  <c:v>326.03309318943531</c:v>
                </c:pt>
                <c:pt idx="17">
                  <c:v>316.71786195545144</c:v>
                </c:pt>
                <c:pt idx="18">
                  <c:v>307.92014356779998</c:v>
                </c:pt>
                <c:pt idx="19">
                  <c:v>291.71382022212629</c:v>
                </c:pt>
                <c:pt idx="20">
                  <c:v>284.23397867796922</c:v>
                </c:pt>
                <c:pt idx="21">
                  <c:v>277.12812921102</c:v>
                </c:pt>
                <c:pt idx="22">
                  <c:v>263.93155162954287</c:v>
                </c:pt>
                <c:pt idx="23">
                  <c:v>251.93466291910909</c:v>
                </c:pt>
                <c:pt idx="24">
                  <c:v>246.33611485424001</c:v>
                </c:pt>
                <c:pt idx="25">
                  <c:v>235.85372698810212</c:v>
                </c:pt>
                <c:pt idx="26">
                  <c:v>221.702503368816</c:v>
                </c:pt>
                <c:pt idx="27">
                  <c:v>217.35539545962354</c:v>
                </c:pt>
                <c:pt idx="28">
                  <c:v>213.17548400847693</c:v>
                </c:pt>
                <c:pt idx="29">
                  <c:v>205.28009571186666</c:v>
                </c:pt>
                <c:pt idx="30">
                  <c:v>197.94866372215714</c:v>
                </c:pt>
                <c:pt idx="31">
                  <c:v>191.12284773173792</c:v>
                </c:pt>
                <c:pt idx="32">
                  <c:v>173.2050807568875</c:v>
                </c:pt>
                <c:pt idx="33">
                  <c:v>170.54038720678153</c:v>
                </c:pt>
                <c:pt idx="34">
                  <c:v>158.35893097772572</c:v>
                </c:pt>
                <c:pt idx="35">
                  <c:v>153.96007178389999</c:v>
                </c:pt>
                <c:pt idx="36">
                  <c:v>145.85691011106314</c:v>
                </c:pt>
                <c:pt idx="37">
                  <c:v>135.18445327366828</c:v>
                </c:pt>
                <c:pt idx="38">
                  <c:v>125.96733145955454</c:v>
                </c:pt>
                <c:pt idx="39">
                  <c:v>117.92686349405106</c:v>
                </c:pt>
                <c:pt idx="40">
                  <c:v>109.75371453901782</c:v>
                </c:pt>
                <c:pt idx="41">
                  <c:v>95.56142386586896</c:v>
                </c:pt>
                <c:pt idx="42">
                  <c:v>88.681001347526404</c:v>
                </c:pt>
                <c:pt idx="43">
                  <c:v>80.913322397378096</c:v>
                </c:pt>
                <c:pt idx="44">
                  <c:v>70.605892792616558</c:v>
                </c:pt>
                <c:pt idx="45">
                  <c:v>62.275984092364041</c:v>
                </c:pt>
              </c:numCache>
            </c:numRef>
          </c:val>
        </c:ser>
        <c:ser>
          <c:idx val="1"/>
          <c:order val="1"/>
          <c:tx>
            <c:v>Calculated Distance</c:v>
          </c:tx>
          <c:marker>
            <c:symbol val="none"/>
          </c:marker>
          <c:trendline>
            <c:trendlineType val="linear"/>
            <c:dispEq val="1"/>
            <c:trendlineLbl>
              <c:layout>
                <c:manualLayout>
                  <c:x val="0.33030380577427859"/>
                  <c:y val="4.2329179051294082E-2"/>
                </c:manualLayout>
              </c:layout>
              <c:numFmt formatCode="General" sourceLinked="0"/>
            </c:trendlineLbl>
          </c:trendline>
          <c:val>
            <c:numRef>
              <c:f>Sheet1!$G$1:$G$46</c:f>
              <c:numCache>
                <c:formatCode>General</c:formatCode>
                <c:ptCount val="46"/>
                <c:pt idx="18">
                  <c:v>280.37900000000002</c:v>
                </c:pt>
                <c:pt idx="19">
                  <c:v>270.512</c:v>
                </c:pt>
                <c:pt idx="20">
                  <c:v>259.55399999999997</c:v>
                </c:pt>
                <c:pt idx="21">
                  <c:v>247.65700000000001</c:v>
                </c:pt>
                <c:pt idx="22">
                  <c:v>240.03700000000001</c:v>
                </c:pt>
                <c:pt idx="23">
                  <c:v>232.83500000000001</c:v>
                </c:pt>
                <c:pt idx="24">
                  <c:v>222.50899999999999</c:v>
                </c:pt>
                <c:pt idx="25">
                  <c:v>212.6</c:v>
                </c:pt>
                <c:pt idx="26">
                  <c:v>205.411</c:v>
                </c:pt>
                <c:pt idx="27">
                  <c:v>196.33500000000001</c:v>
                </c:pt>
                <c:pt idx="28">
                  <c:v>193.04300000000001</c:v>
                </c:pt>
                <c:pt idx="29">
                  <c:v>182.89699999999999</c:v>
                </c:pt>
                <c:pt idx="30">
                  <c:v>175.11699999999999</c:v>
                </c:pt>
                <c:pt idx="31">
                  <c:v>169.655</c:v>
                </c:pt>
                <c:pt idx="32">
                  <c:v>159.476</c:v>
                </c:pt>
                <c:pt idx="33">
                  <c:v>152.08600000000001</c:v>
                </c:pt>
                <c:pt idx="34">
                  <c:v>143.03299999999999</c:v>
                </c:pt>
                <c:pt idx="35">
                  <c:v>136.32499999999999</c:v>
                </c:pt>
                <c:pt idx="36">
                  <c:v>127.498</c:v>
                </c:pt>
                <c:pt idx="37">
                  <c:v>120.087</c:v>
                </c:pt>
                <c:pt idx="38">
                  <c:v>112.462</c:v>
                </c:pt>
                <c:pt idx="39">
                  <c:v>103.01300000000001</c:v>
                </c:pt>
                <c:pt idx="40">
                  <c:v>95.366200000000006</c:v>
                </c:pt>
                <c:pt idx="41">
                  <c:v>87.326800000000006</c:v>
                </c:pt>
                <c:pt idx="42">
                  <c:v>79.1892</c:v>
                </c:pt>
                <c:pt idx="43">
                  <c:v>72.517300000000006</c:v>
                </c:pt>
                <c:pt idx="44">
                  <c:v>63.677300000000002</c:v>
                </c:pt>
              </c:numCache>
            </c:numRef>
          </c:val>
        </c:ser>
        <c:marker val="1"/>
        <c:axId val="71092480"/>
        <c:axId val="71376896"/>
      </c:lineChart>
      <c:catAx>
        <c:axId val="71092480"/>
        <c:scaling>
          <c:orientation val="minMax"/>
        </c:scaling>
        <c:axPos val="b"/>
        <c:title>
          <c:tx>
            <c:rich>
              <a:bodyPr/>
              <a:lstStyle/>
              <a:p>
                <a:pPr>
                  <a:defRPr/>
                </a:pPr>
                <a:r>
                  <a:rPr lang="en-US"/>
                  <a:t>Step number</a:t>
                </a:r>
              </a:p>
            </c:rich>
          </c:tx>
          <c:layout/>
        </c:title>
        <c:tickLblPos val="nextTo"/>
        <c:crossAx val="71376896"/>
        <c:crosses val="autoZero"/>
        <c:auto val="1"/>
        <c:lblAlgn val="ctr"/>
        <c:lblOffset val="100"/>
      </c:catAx>
      <c:valAx>
        <c:axId val="71376896"/>
        <c:scaling>
          <c:orientation val="minMax"/>
        </c:scaling>
        <c:axPos val="l"/>
        <c:majorGridlines/>
        <c:title>
          <c:tx>
            <c:rich>
              <a:bodyPr rot="-5400000" vert="horz"/>
              <a:lstStyle/>
              <a:p>
                <a:pPr>
                  <a:defRPr/>
                </a:pPr>
                <a:r>
                  <a:rPr lang="en-US"/>
                  <a:t>Distance from obstacle in cm</a:t>
                </a:r>
              </a:p>
            </c:rich>
          </c:tx>
          <c:layout/>
        </c:title>
        <c:numFmt formatCode="General" sourceLinked="1"/>
        <c:tickLblPos val="nextTo"/>
        <c:crossAx val="71092480"/>
        <c:crosses val="autoZero"/>
        <c:crossBetween val="between"/>
      </c:valAx>
    </c:plotArea>
    <c:legend>
      <c:legendPos val="r"/>
      <c:layout>
        <c:manualLayout>
          <c:xMode val="edge"/>
          <c:yMode val="edge"/>
          <c:x val="0.67561111111111172"/>
          <c:y val="0.32230136795814468"/>
          <c:w val="0.30494444444444463"/>
          <c:h val="0.41896981627296603"/>
        </c:manualLayout>
      </c:layout>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Combined effort</a:t>
            </a:r>
          </a:p>
        </c:rich>
      </c:tx>
      <c:layout/>
      <c:overlay val="1"/>
    </c:title>
    <c:plotArea>
      <c:layout/>
      <c:lineChart>
        <c:grouping val="standard"/>
        <c:ser>
          <c:idx val="0"/>
          <c:order val="0"/>
          <c:tx>
            <c:v>Truth</c:v>
          </c:tx>
          <c:marker>
            <c:symbol val="none"/>
          </c:marker>
          <c:val>
            <c:numRef>
              <c:f>Sheet1!$F$1:$F$46</c:f>
              <c:numCache>
                <c:formatCode>General</c:formatCode>
                <c:ptCount val="46"/>
                <c:pt idx="0">
                  <c:v>481.96196384525217</c:v>
                </c:pt>
                <c:pt idx="1">
                  <c:v>461.88021535169997</c:v>
                </c:pt>
                <c:pt idx="2">
                  <c:v>458.06302348928926</c:v>
                </c:pt>
                <c:pt idx="3">
                  <c:v>454.30840854265574</c:v>
                </c:pt>
                <c:pt idx="4">
                  <c:v>443.40500673763199</c:v>
                </c:pt>
                <c:pt idx="5">
                  <c:v>426.35096801695386</c:v>
                </c:pt>
                <c:pt idx="6">
                  <c:v>419.89110486518183</c:v>
                </c:pt>
                <c:pt idx="7">
                  <c:v>410.56019142373333</c:v>
                </c:pt>
                <c:pt idx="8">
                  <c:v>395.89732744431427</c:v>
                </c:pt>
                <c:pt idx="9">
                  <c:v>390.32130874791551</c:v>
                </c:pt>
                <c:pt idx="10">
                  <c:v>382.24569546347584</c:v>
                </c:pt>
                <c:pt idx="11">
                  <c:v>369.50417228136001</c:v>
                </c:pt>
                <c:pt idx="12">
                  <c:v>357.58468285292901</c:v>
                </c:pt>
                <c:pt idx="13">
                  <c:v>351.90873550605716</c:v>
                </c:pt>
                <c:pt idx="14">
                  <c:v>346.41016151377499</c:v>
                </c:pt>
                <c:pt idx="15">
                  <c:v>335.91288389214543</c:v>
                </c:pt>
                <c:pt idx="16">
                  <c:v>326.03309318943531</c:v>
                </c:pt>
                <c:pt idx="17">
                  <c:v>316.71786195545144</c:v>
                </c:pt>
                <c:pt idx="18">
                  <c:v>307.92014356779998</c:v>
                </c:pt>
                <c:pt idx="19">
                  <c:v>291.71382022212629</c:v>
                </c:pt>
                <c:pt idx="20">
                  <c:v>284.23397867796922</c:v>
                </c:pt>
                <c:pt idx="21">
                  <c:v>277.12812921102</c:v>
                </c:pt>
                <c:pt idx="22">
                  <c:v>263.93155162954287</c:v>
                </c:pt>
                <c:pt idx="23">
                  <c:v>251.93466291910909</c:v>
                </c:pt>
                <c:pt idx="24">
                  <c:v>246.33611485424001</c:v>
                </c:pt>
                <c:pt idx="25">
                  <c:v>235.85372698810212</c:v>
                </c:pt>
                <c:pt idx="26">
                  <c:v>221.702503368816</c:v>
                </c:pt>
                <c:pt idx="27">
                  <c:v>217.35539545962354</c:v>
                </c:pt>
                <c:pt idx="28">
                  <c:v>213.17548400847693</c:v>
                </c:pt>
                <c:pt idx="29">
                  <c:v>205.28009571186666</c:v>
                </c:pt>
                <c:pt idx="30">
                  <c:v>197.94866372215714</c:v>
                </c:pt>
                <c:pt idx="31">
                  <c:v>191.12284773173792</c:v>
                </c:pt>
                <c:pt idx="32">
                  <c:v>173.2050807568875</c:v>
                </c:pt>
                <c:pt idx="33">
                  <c:v>170.54038720678153</c:v>
                </c:pt>
                <c:pt idx="34">
                  <c:v>158.35893097772572</c:v>
                </c:pt>
                <c:pt idx="35">
                  <c:v>153.96007178389999</c:v>
                </c:pt>
                <c:pt idx="36">
                  <c:v>145.85691011106314</c:v>
                </c:pt>
                <c:pt idx="37">
                  <c:v>135.18445327366828</c:v>
                </c:pt>
                <c:pt idx="38">
                  <c:v>125.96733145955454</c:v>
                </c:pt>
                <c:pt idx="39">
                  <c:v>117.92686349405106</c:v>
                </c:pt>
                <c:pt idx="40">
                  <c:v>109.75371453901782</c:v>
                </c:pt>
                <c:pt idx="41">
                  <c:v>95.56142386586896</c:v>
                </c:pt>
                <c:pt idx="42">
                  <c:v>88.681001347526404</c:v>
                </c:pt>
                <c:pt idx="43">
                  <c:v>80.913322397378096</c:v>
                </c:pt>
                <c:pt idx="44">
                  <c:v>70.605892792616558</c:v>
                </c:pt>
                <c:pt idx="45">
                  <c:v>62.275984092364041</c:v>
                </c:pt>
              </c:numCache>
            </c:numRef>
          </c:val>
        </c:ser>
        <c:ser>
          <c:idx val="1"/>
          <c:order val="1"/>
          <c:tx>
            <c:v>Calculated distance</c:v>
          </c:tx>
          <c:spPr>
            <a:ln w="57150">
              <a:solidFill>
                <a:srgbClr val="00B050"/>
              </a:solidFill>
              <a:prstDash val="sysDot"/>
            </a:ln>
          </c:spPr>
          <c:marker>
            <c:symbol val="none"/>
          </c:marker>
          <c:val>
            <c:numRef>
              <c:f>Sheet1!$AI$1:$AI$46</c:f>
              <c:numCache>
                <c:formatCode>General</c:formatCode>
                <c:ptCount val="46"/>
                <c:pt idx="1">
                  <c:v>324.54160000000002</c:v>
                </c:pt>
                <c:pt idx="2">
                  <c:v>304.53859999999997</c:v>
                </c:pt>
                <c:pt idx="3">
                  <c:v>298.06900000000002</c:v>
                </c:pt>
                <c:pt idx="4">
                  <c:v>286.28699999999998</c:v>
                </c:pt>
                <c:pt idx="5">
                  <c:v>277.08429999999998</c:v>
                </c:pt>
                <c:pt idx="6">
                  <c:v>271.07479999999998</c:v>
                </c:pt>
                <c:pt idx="7">
                  <c:v>260.8886</c:v>
                </c:pt>
                <c:pt idx="8">
                  <c:v>249.85130000000001</c:v>
                </c:pt>
                <c:pt idx="9">
                  <c:v>242.4581</c:v>
                </c:pt>
                <c:pt idx="10">
                  <c:v>232.81190000000001</c:v>
                </c:pt>
                <c:pt idx="11">
                  <c:v>229.61539999999999</c:v>
                </c:pt>
                <c:pt idx="12">
                  <c:v>219.38919999999999</c:v>
                </c:pt>
                <c:pt idx="13">
                  <c:v>214.52289999999999</c:v>
                </c:pt>
                <c:pt idx="14">
                  <c:v>213.6737</c:v>
                </c:pt>
                <c:pt idx="15">
                  <c:v>202.11770000000001</c:v>
                </c:pt>
                <c:pt idx="16">
                  <c:v>195.52500000000001</c:v>
                </c:pt>
                <c:pt idx="17">
                  <c:v>187.29050000000001</c:v>
                </c:pt>
                <c:pt idx="18">
                  <c:v>181.63919999999999</c:v>
                </c:pt>
                <c:pt idx="19">
                  <c:v>179.0213</c:v>
                </c:pt>
                <c:pt idx="20">
                  <c:v>174.2131</c:v>
                </c:pt>
                <c:pt idx="21">
                  <c:v>167.24610000000001</c:v>
                </c:pt>
                <c:pt idx="22">
                  <c:v>162.071</c:v>
                </c:pt>
                <c:pt idx="23">
                  <c:v>157.6104</c:v>
                </c:pt>
                <c:pt idx="24">
                  <c:v>154.6353</c:v>
                </c:pt>
                <c:pt idx="25">
                  <c:v>152.25749999999999</c:v>
                </c:pt>
                <c:pt idx="26">
                  <c:v>145.5728</c:v>
                </c:pt>
                <c:pt idx="27">
                  <c:v>141.63480000000001</c:v>
                </c:pt>
                <c:pt idx="28">
                  <c:v>137.2637</c:v>
                </c:pt>
                <c:pt idx="29">
                  <c:v>130.17250000000001</c:v>
                </c:pt>
                <c:pt idx="30">
                  <c:v>124.56229999999999</c:v>
                </c:pt>
                <c:pt idx="31">
                  <c:v>118.32989999999999</c:v>
                </c:pt>
                <c:pt idx="32">
                  <c:v>113.17529999999999</c:v>
                </c:pt>
                <c:pt idx="33">
                  <c:v>106.6198</c:v>
                </c:pt>
                <c:pt idx="34">
                  <c:v>101.05970000000001</c:v>
                </c:pt>
                <c:pt idx="35">
                  <c:v>94.753010000000003</c:v>
                </c:pt>
                <c:pt idx="36">
                  <c:v>87.297809999999998</c:v>
                </c:pt>
                <c:pt idx="37">
                  <c:v>81.184640000000002</c:v>
                </c:pt>
                <c:pt idx="38">
                  <c:v>74.645290000000003</c:v>
                </c:pt>
                <c:pt idx="39">
                  <c:v>68.200230000000005</c:v>
                </c:pt>
                <c:pt idx="40">
                  <c:v>62.577809999999999</c:v>
                </c:pt>
                <c:pt idx="41">
                  <c:v>55.17107</c:v>
                </c:pt>
              </c:numCache>
            </c:numRef>
          </c:val>
        </c:ser>
        <c:ser>
          <c:idx val="2"/>
          <c:order val="2"/>
          <c:tx>
            <c:v>By 8.32</c:v>
          </c:tx>
          <c:spPr>
            <a:ln>
              <a:solidFill>
                <a:srgbClr val="FFC000">
                  <a:alpha val="70000"/>
                </a:srgbClr>
              </a:solidFill>
            </a:ln>
          </c:spPr>
          <c:marker>
            <c:symbol val="none"/>
          </c:marker>
          <c:val>
            <c:numRef>
              <c:f>Sheet1!$AJ$2:$AJ$42</c:f>
              <c:numCache>
                <c:formatCode>General</c:formatCode>
                <c:ptCount val="41"/>
                <c:pt idx="0">
                  <c:v>324.54160000000002</c:v>
                </c:pt>
                <c:pt idx="1">
                  <c:v>304.53859999999997</c:v>
                </c:pt>
                <c:pt idx="2">
                  <c:v>298.06900000000002</c:v>
                </c:pt>
                <c:pt idx="3">
                  <c:v>286.28699999999998</c:v>
                </c:pt>
                <c:pt idx="4">
                  <c:v>277.08429999999998</c:v>
                </c:pt>
                <c:pt idx="5">
                  <c:v>271.07479999999998</c:v>
                </c:pt>
                <c:pt idx="6">
                  <c:v>260.8886</c:v>
                </c:pt>
                <c:pt idx="7">
                  <c:v>249.85130000000001</c:v>
                </c:pt>
                <c:pt idx="8">
                  <c:v>242.4581</c:v>
                </c:pt>
                <c:pt idx="9">
                  <c:v>232.81190000000001</c:v>
                </c:pt>
                <c:pt idx="10">
                  <c:v>229.61539999999999</c:v>
                </c:pt>
                <c:pt idx="11">
                  <c:v>219.38919999999999</c:v>
                </c:pt>
                <c:pt idx="12">
                  <c:v>214.52289999999999</c:v>
                </c:pt>
                <c:pt idx="13">
                  <c:v>208.0574</c:v>
                </c:pt>
                <c:pt idx="14">
                  <c:v>195.13980000000001</c:v>
                </c:pt>
                <c:pt idx="15">
                  <c:v>188.2724</c:v>
                </c:pt>
                <c:pt idx="16">
                  <c:v>180.6455</c:v>
                </c:pt>
                <c:pt idx="17">
                  <c:v>172.36539999999999</c:v>
                </c:pt>
                <c:pt idx="18">
                  <c:v>167.06229999999999</c:v>
                </c:pt>
                <c:pt idx="19">
                  <c:v>162.04949999999999</c:v>
                </c:pt>
                <c:pt idx="20">
                  <c:v>154.86269999999999</c:v>
                </c:pt>
                <c:pt idx="21">
                  <c:v>147.96700000000001</c:v>
                </c:pt>
                <c:pt idx="22">
                  <c:v>142.96260000000001</c:v>
                </c:pt>
                <c:pt idx="23">
                  <c:v>136.64599999999999</c:v>
                </c:pt>
                <c:pt idx="24">
                  <c:v>134.35470000000001</c:v>
                </c:pt>
                <c:pt idx="25">
                  <c:v>127.29349999999999</c:v>
                </c:pt>
                <c:pt idx="26">
                  <c:v>121.8788</c:v>
                </c:pt>
                <c:pt idx="27">
                  <c:v>118.0774</c:v>
                </c:pt>
                <c:pt idx="28">
                  <c:v>110.99299999999999</c:v>
                </c:pt>
                <c:pt idx="29">
                  <c:v>105.84950000000001</c:v>
                </c:pt>
                <c:pt idx="30">
                  <c:v>99.5488</c:v>
                </c:pt>
                <c:pt idx="31">
                  <c:v>94.879620000000003</c:v>
                </c:pt>
                <c:pt idx="32">
                  <c:v>88.736959999999996</c:v>
                </c:pt>
                <c:pt idx="33">
                  <c:v>83.578559999999996</c:v>
                </c:pt>
                <c:pt idx="34">
                  <c:v>78.271730000000005</c:v>
                </c:pt>
                <c:pt idx="35">
                  <c:v>71.695440000000005</c:v>
                </c:pt>
                <c:pt idx="36">
                  <c:v>66.373469999999998</c:v>
                </c:pt>
                <c:pt idx="37">
                  <c:v>60.778100000000002</c:v>
                </c:pt>
                <c:pt idx="38">
                  <c:v>55.114510000000003</c:v>
                </c:pt>
                <c:pt idx="39">
                  <c:v>50.470869999999998</c:v>
                </c:pt>
                <c:pt idx="40">
                  <c:v>44.318390000000001</c:v>
                </c:pt>
              </c:numCache>
            </c:numRef>
          </c:val>
        </c:ser>
        <c:ser>
          <c:idx val="3"/>
          <c:order val="3"/>
          <c:tx>
            <c:v>By relevant average</c:v>
          </c:tx>
          <c:spPr>
            <a:ln>
              <a:solidFill>
                <a:srgbClr val="FF0000"/>
              </a:solidFill>
            </a:ln>
          </c:spPr>
          <c:marker>
            <c:symbol val="none"/>
          </c:marker>
          <c:val>
            <c:numRef>
              <c:f>Sheet1!$AK$2:$AK$42</c:f>
              <c:numCache>
                <c:formatCode>General</c:formatCode>
                <c:ptCount val="41"/>
                <c:pt idx="0">
                  <c:v>190.66900000000001</c:v>
                </c:pt>
                <c:pt idx="1">
                  <c:v>218.47389999999999</c:v>
                </c:pt>
                <c:pt idx="2">
                  <c:v>266.23360000000002</c:v>
                </c:pt>
                <c:pt idx="3">
                  <c:v>256.22379999999998</c:v>
                </c:pt>
                <c:pt idx="4">
                  <c:v>261.17590000000001</c:v>
                </c:pt>
                <c:pt idx="5">
                  <c:v>250.6858</c:v>
                </c:pt>
                <c:pt idx="6">
                  <c:v>235.33590000000001</c:v>
                </c:pt>
                <c:pt idx="7">
                  <c:v>229.9427</c:v>
                </c:pt>
                <c:pt idx="8">
                  <c:v>221.7877</c:v>
                </c:pt>
                <c:pt idx="9">
                  <c:v>225.13159999999999</c:v>
                </c:pt>
                <c:pt idx="10">
                  <c:v>218.86590000000001</c:v>
                </c:pt>
                <c:pt idx="11">
                  <c:v>215.94309999999999</c:v>
                </c:pt>
                <c:pt idx="12">
                  <c:v>214.51589999999999</c:v>
                </c:pt>
                <c:pt idx="13">
                  <c:v>213.6737</c:v>
                </c:pt>
                <c:pt idx="14">
                  <c:v>202.11770000000001</c:v>
                </c:pt>
                <c:pt idx="15">
                  <c:v>195.52500000000001</c:v>
                </c:pt>
                <c:pt idx="16">
                  <c:v>187.29050000000001</c:v>
                </c:pt>
                <c:pt idx="17">
                  <c:v>181.63919999999999</c:v>
                </c:pt>
                <c:pt idx="18">
                  <c:v>179.0213</c:v>
                </c:pt>
                <c:pt idx="19">
                  <c:v>174.2131</c:v>
                </c:pt>
                <c:pt idx="20">
                  <c:v>167.24610000000001</c:v>
                </c:pt>
                <c:pt idx="21">
                  <c:v>162.071</c:v>
                </c:pt>
                <c:pt idx="22">
                  <c:v>157.6104</c:v>
                </c:pt>
                <c:pt idx="23">
                  <c:v>154.6353</c:v>
                </c:pt>
                <c:pt idx="24">
                  <c:v>152.25749999999999</c:v>
                </c:pt>
                <c:pt idx="25">
                  <c:v>145.5728</c:v>
                </c:pt>
                <c:pt idx="26">
                  <c:v>141.63480000000001</c:v>
                </c:pt>
                <c:pt idx="27">
                  <c:v>137.2637</c:v>
                </c:pt>
                <c:pt idx="28">
                  <c:v>130.17250000000001</c:v>
                </c:pt>
                <c:pt idx="29">
                  <c:v>124.56229999999999</c:v>
                </c:pt>
                <c:pt idx="30">
                  <c:v>118.32989999999999</c:v>
                </c:pt>
                <c:pt idx="31">
                  <c:v>113.17529999999999</c:v>
                </c:pt>
                <c:pt idx="32">
                  <c:v>106.6198</c:v>
                </c:pt>
                <c:pt idx="33">
                  <c:v>101.05970000000001</c:v>
                </c:pt>
                <c:pt idx="34">
                  <c:v>94.753010000000003</c:v>
                </c:pt>
                <c:pt idx="35">
                  <c:v>87.297809999999998</c:v>
                </c:pt>
                <c:pt idx="36">
                  <c:v>81.184640000000002</c:v>
                </c:pt>
                <c:pt idx="37">
                  <c:v>74.645290000000003</c:v>
                </c:pt>
                <c:pt idx="38">
                  <c:v>68.200230000000005</c:v>
                </c:pt>
                <c:pt idx="39">
                  <c:v>62.577809999999999</c:v>
                </c:pt>
                <c:pt idx="40">
                  <c:v>55.17107</c:v>
                </c:pt>
              </c:numCache>
            </c:numRef>
          </c:val>
        </c:ser>
        <c:marker val="1"/>
        <c:axId val="71338240"/>
        <c:axId val="72745728"/>
      </c:lineChart>
      <c:catAx>
        <c:axId val="71338240"/>
        <c:scaling>
          <c:orientation val="minMax"/>
        </c:scaling>
        <c:axPos val="b"/>
        <c:title>
          <c:tx>
            <c:rich>
              <a:bodyPr/>
              <a:lstStyle/>
              <a:p>
                <a:pPr>
                  <a:defRPr/>
                </a:pPr>
                <a:r>
                  <a:rPr lang="en-US"/>
                  <a:t>Step number</a:t>
                </a:r>
              </a:p>
            </c:rich>
          </c:tx>
          <c:layout/>
        </c:title>
        <c:tickLblPos val="nextTo"/>
        <c:crossAx val="72745728"/>
        <c:crosses val="autoZero"/>
        <c:auto val="1"/>
        <c:lblAlgn val="ctr"/>
        <c:lblOffset val="100"/>
      </c:catAx>
      <c:valAx>
        <c:axId val="72745728"/>
        <c:scaling>
          <c:orientation val="minMax"/>
        </c:scaling>
        <c:axPos val="l"/>
        <c:majorGridlines/>
        <c:title>
          <c:tx>
            <c:rich>
              <a:bodyPr rot="-5400000" vert="horz"/>
              <a:lstStyle/>
              <a:p>
                <a:pPr>
                  <a:defRPr/>
                </a:pPr>
                <a:r>
                  <a:rPr lang="en-US"/>
                  <a:t>Distance from obstacle in cm</a:t>
                </a:r>
              </a:p>
            </c:rich>
          </c:tx>
          <c:layout/>
        </c:title>
        <c:numFmt formatCode="General" sourceLinked="1"/>
        <c:tickLblPos val="nextTo"/>
        <c:crossAx val="71338240"/>
        <c:crosses val="autoZero"/>
        <c:crossBetween val="between"/>
      </c:valAx>
    </c:plotArea>
    <c:legend>
      <c:legendPos val="r"/>
      <c:layout/>
    </c:legend>
    <c:plotVisOnly val="1"/>
  </c:chart>
  <c:externalData r:id="rId1"/>
</c:chartSpace>
</file>

<file path=ppt/drawings/_rels/vmlDrawing1.vml.rels><?xml version="1.0" encoding="UTF-8" standalone="yes"?>
<Relationships xmlns="http://schemas.openxmlformats.org/package/2006/relationships"><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B5F3BF-0BE1-4489-AFD1-A1E986290B3C}" type="datetimeFigureOut">
              <a:rPr lang="en-US" smtClean="0"/>
              <a:pPr/>
              <a:t>4/1/2015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C86339-0698-4E97-AB02-80B20AF49F5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of </a:t>
            </a:r>
            <a:r>
              <a:rPr lang="en-US" dirty="0" err="1" smtClean="0"/>
              <a:t>CornerSubPix</a:t>
            </a:r>
            <a:r>
              <a:rPr lang="en-US" dirty="0" smtClean="0"/>
              <a:t> – made sub-pixel</a:t>
            </a:r>
            <a:r>
              <a:rPr lang="en-US" baseline="0" dirty="0" smtClean="0"/>
              <a:t> </a:t>
            </a:r>
            <a:r>
              <a:rPr lang="en-US" dirty="0" smtClean="0"/>
              <a:t>precision</a:t>
            </a:r>
            <a:endParaRPr lang="en-US" dirty="0"/>
          </a:p>
        </p:txBody>
      </p:sp>
      <p:sp>
        <p:nvSpPr>
          <p:cNvPr id="4" name="Slide Number Placeholder 3"/>
          <p:cNvSpPr>
            <a:spLocks noGrp="1"/>
          </p:cNvSpPr>
          <p:nvPr>
            <p:ph type="sldNum" sz="quarter" idx="10"/>
          </p:nvPr>
        </p:nvSpPr>
        <p:spPr/>
        <p:txBody>
          <a:bodyPr/>
          <a:lstStyle/>
          <a:p>
            <a:fld id="{BEC86339-0698-4E97-AB02-80B20AF49F56}"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of second run to improve location of track point</a:t>
            </a:r>
            <a:endParaRPr lang="en-US" dirty="0"/>
          </a:p>
        </p:txBody>
      </p:sp>
      <p:sp>
        <p:nvSpPr>
          <p:cNvPr id="4" name="Slide Number Placeholder 3"/>
          <p:cNvSpPr>
            <a:spLocks noGrp="1"/>
          </p:cNvSpPr>
          <p:nvPr>
            <p:ph type="sldNum" sz="quarter" idx="10"/>
          </p:nvPr>
        </p:nvSpPr>
        <p:spPr/>
        <p:txBody>
          <a:bodyPr/>
          <a:lstStyle/>
          <a:p>
            <a:fld id="{BEC86339-0698-4E97-AB02-80B20AF49F56}" type="slidenum">
              <a:rPr lang="en-US" smtClean="0"/>
              <a:pPr/>
              <a:t>17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fact the above equation has division made things trickier trying to avoid numerical errors when the difference between x1 and x2 is small</a:t>
            </a:r>
          </a:p>
        </p:txBody>
      </p:sp>
      <p:sp>
        <p:nvSpPr>
          <p:cNvPr id="4" name="Slide Number Placeholder 3"/>
          <p:cNvSpPr>
            <a:spLocks noGrp="1"/>
          </p:cNvSpPr>
          <p:nvPr>
            <p:ph type="sldNum" sz="quarter" idx="10"/>
          </p:nvPr>
        </p:nvSpPr>
        <p:spPr/>
        <p:txBody>
          <a:bodyPr/>
          <a:lstStyle/>
          <a:p>
            <a:fld id="{BEC86339-0698-4E97-AB02-80B20AF49F56}" type="slidenum">
              <a:rPr lang="en-US" smtClean="0"/>
              <a:pPr/>
              <a:t>19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this way, since the track point stays fixed, its distance to the nodal point is not determined, so we can choose it and set it as equal to each corner’s distance to the nodal point, and so we are able to get the pure distance to these corners without being dependent on any other specific corners</a:t>
            </a:r>
            <a:endParaRPr lang="en-US" dirty="0"/>
          </a:p>
        </p:txBody>
      </p:sp>
      <p:sp>
        <p:nvSpPr>
          <p:cNvPr id="4" name="Slide Number Placeholder 3"/>
          <p:cNvSpPr>
            <a:spLocks noGrp="1"/>
          </p:cNvSpPr>
          <p:nvPr>
            <p:ph type="sldNum" sz="quarter" idx="10"/>
          </p:nvPr>
        </p:nvSpPr>
        <p:spPr/>
        <p:txBody>
          <a:bodyPr/>
          <a:lstStyle/>
          <a:p>
            <a:fld id="{BEC86339-0698-4E97-AB02-80B20AF49F56}" type="slidenum">
              <a:rPr lang="en-US" smtClean="0"/>
              <a:pPr/>
              <a:t>20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notice in all graphs that the closer we are to the obstacle,</a:t>
            </a:r>
            <a:r>
              <a:rPr lang="en-US" baseline="0" dirty="0" smtClean="0"/>
              <a:t> the closer we get to the Truth line</a:t>
            </a:r>
            <a:endParaRPr lang="en-US" dirty="0"/>
          </a:p>
        </p:txBody>
      </p:sp>
      <p:sp>
        <p:nvSpPr>
          <p:cNvPr id="4" name="Slide Number Placeholder 3"/>
          <p:cNvSpPr>
            <a:spLocks noGrp="1"/>
          </p:cNvSpPr>
          <p:nvPr>
            <p:ph type="sldNum" sz="quarter" idx="10"/>
          </p:nvPr>
        </p:nvSpPr>
        <p:spPr/>
        <p:txBody>
          <a:bodyPr/>
          <a:lstStyle/>
          <a:p>
            <a:fld id="{BEC86339-0698-4E97-AB02-80B20AF49F56}" type="slidenum">
              <a:rPr lang="en-US" smtClean="0"/>
              <a:pPr/>
              <a:t>30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4/1/2015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4/1/2015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4/1/2015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4/1/2015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4/1/2015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4/1/2015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4/1/2015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3.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10" Type="http://schemas.openxmlformats.org/officeDocument/2006/relationships/oleObject" Target="../embeddings/oleObject7.bin"/><Relationship Id="rId4" Type="http://schemas.openxmlformats.org/officeDocument/2006/relationships/oleObject" Target="../embeddings/oleObject1.bin"/><Relationship Id="rId9"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3.png"/><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4.vml"/><Relationship Id="rId4" Type="http://schemas.openxmlformats.org/officeDocument/2006/relationships/hyperlink" Target="https://www.youtube.com/v/HE8XifzU44s"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Monocular Vision Assisted </a:t>
            </a:r>
            <a:r>
              <a:rPr lang="en-US" dirty="0" err="1" smtClean="0"/>
              <a:t>Odometry</a:t>
            </a:r>
            <a:endParaRPr lang="en-US" dirty="0"/>
          </a:p>
        </p:txBody>
      </p:sp>
      <p:sp>
        <p:nvSpPr>
          <p:cNvPr id="3" name="Subtitle 2"/>
          <p:cNvSpPr>
            <a:spLocks noGrp="1"/>
          </p:cNvSpPr>
          <p:nvPr>
            <p:ph type="subTitle" idx="1"/>
          </p:nvPr>
        </p:nvSpPr>
        <p:spPr/>
        <p:txBody>
          <a:bodyPr>
            <a:normAutofit fontScale="92500" lnSpcReduction="10000"/>
          </a:bodyPr>
          <a:lstStyle/>
          <a:p>
            <a:pPr algn="l"/>
            <a:r>
              <a:rPr lang="en-US" sz="2000" dirty="0" smtClean="0"/>
              <a:t>Submitted by: Giorgio </a:t>
            </a:r>
            <a:r>
              <a:rPr lang="en-US" sz="2000" dirty="0" err="1" smtClean="0"/>
              <a:t>Tabarani</a:t>
            </a:r>
            <a:r>
              <a:rPr lang="en-US" sz="2000" dirty="0" smtClean="0"/>
              <a:t>, Christian </a:t>
            </a:r>
            <a:r>
              <a:rPr lang="en-US" sz="2000" dirty="0" err="1" smtClean="0"/>
              <a:t>Galinski</a:t>
            </a:r>
            <a:endParaRPr lang="en-US" sz="2000" dirty="0" smtClean="0"/>
          </a:p>
          <a:p>
            <a:pPr algn="l"/>
            <a:r>
              <a:rPr lang="en-US" sz="2000" dirty="0" smtClean="0"/>
              <a:t>Supervised by: Amir </a:t>
            </a:r>
            <a:r>
              <a:rPr lang="en-US" sz="2000" dirty="0" err="1" smtClean="0"/>
              <a:t>Geva</a:t>
            </a:r>
            <a:endParaRPr lang="en-US" sz="2000" dirty="0" smtClean="0"/>
          </a:p>
          <a:p>
            <a:pPr algn="l"/>
            <a:endParaRPr lang="en-US" sz="2000" dirty="0" smtClean="0"/>
          </a:p>
          <a:p>
            <a:pPr algn="l"/>
            <a:r>
              <a:rPr lang="en-US" sz="1300" dirty="0" smtClean="0"/>
              <a:t>CIS and ISL Laboratory, </a:t>
            </a:r>
            <a:r>
              <a:rPr lang="en-US" sz="1300" dirty="0" err="1" smtClean="0"/>
              <a:t>Technion</a:t>
            </a:r>
            <a:endParaRPr lang="en-US" sz="13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OpenCV</a:t>
            </a:r>
            <a:r>
              <a:rPr lang="en-US" dirty="0" smtClean="0"/>
              <a:t> algorithm used in order to find the best points we should keep track of which will help calculate the distance each object has moved</a:t>
            </a:r>
          </a:p>
          <a:p>
            <a:endParaRPr lang="en-US" dirty="0"/>
          </a:p>
        </p:txBody>
      </p:sp>
      <p:sp>
        <p:nvSpPr>
          <p:cNvPr id="3" name="Title 2"/>
          <p:cNvSpPr>
            <a:spLocks noGrp="1"/>
          </p:cNvSpPr>
          <p:nvPr>
            <p:ph type="title"/>
          </p:nvPr>
        </p:nvSpPr>
        <p:spPr/>
        <p:txBody>
          <a:bodyPr/>
          <a:lstStyle/>
          <a:p>
            <a:r>
              <a:rPr lang="en-US" dirty="0" err="1" smtClean="0"/>
              <a:t>GoodFeaturesToTrack</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GoodFeaturesToTrack</a:t>
            </a:r>
            <a:endParaRPr lang="en-US" dirty="0"/>
          </a:p>
        </p:txBody>
      </p:sp>
      <p:grpSp>
        <p:nvGrpSpPr>
          <p:cNvPr id="13" name="Group 12"/>
          <p:cNvGrpSpPr/>
          <p:nvPr/>
        </p:nvGrpSpPr>
        <p:grpSpPr>
          <a:xfrm>
            <a:off x="1219200" y="1485652"/>
            <a:ext cx="6547104" cy="4567676"/>
            <a:chOff x="1219200" y="1485652"/>
            <a:chExt cx="6547104" cy="4567676"/>
          </a:xfrm>
        </p:grpSpPr>
        <p:pic>
          <p:nvPicPr>
            <p:cNvPr id="9" name="Picture 8" descr="D:\Users\Giorgio\Projects\img.jpg"/>
            <p:cNvPicPr/>
            <p:nvPr/>
          </p:nvPicPr>
          <p:blipFill>
            <a:blip r:embed="rId2" cstate="print"/>
            <a:srcRect/>
            <a:stretch>
              <a:fillRect/>
            </a:stretch>
          </p:blipFill>
          <p:spPr bwMode="auto">
            <a:xfrm>
              <a:off x="1220438" y="1485652"/>
              <a:ext cx="2887028" cy="2167625"/>
            </a:xfrm>
            <a:prstGeom prst="rect">
              <a:avLst/>
            </a:prstGeom>
            <a:noFill/>
            <a:ln w="9525">
              <a:noFill/>
              <a:miter lim="800000"/>
              <a:headEnd/>
              <a:tailEnd/>
            </a:ln>
          </p:spPr>
        </p:pic>
        <p:pic>
          <p:nvPicPr>
            <p:cNvPr id="10" name="Picture 9" descr="D:\Users\Giorgio\Projects\img.jpg"/>
            <p:cNvPicPr/>
            <p:nvPr/>
          </p:nvPicPr>
          <p:blipFill>
            <a:blip r:embed="rId3" cstate="print"/>
            <a:srcRect/>
            <a:stretch>
              <a:fillRect/>
            </a:stretch>
          </p:blipFill>
          <p:spPr bwMode="auto">
            <a:xfrm>
              <a:off x="4876800" y="1485900"/>
              <a:ext cx="2889504" cy="2167128"/>
            </a:xfrm>
            <a:prstGeom prst="rect">
              <a:avLst/>
            </a:prstGeom>
            <a:noFill/>
            <a:ln w="9525">
              <a:noFill/>
              <a:miter lim="800000"/>
              <a:headEnd/>
              <a:tailEnd/>
            </a:ln>
          </p:spPr>
        </p:pic>
        <p:pic>
          <p:nvPicPr>
            <p:cNvPr id="11" name="Picture 10" descr="D:\Users\Giorgio\Projects\img.jpg"/>
            <p:cNvPicPr/>
            <p:nvPr/>
          </p:nvPicPr>
          <p:blipFill>
            <a:blip r:embed="rId4" cstate="print"/>
            <a:srcRect/>
            <a:stretch>
              <a:fillRect/>
            </a:stretch>
          </p:blipFill>
          <p:spPr bwMode="auto">
            <a:xfrm>
              <a:off x="1219200" y="3886200"/>
              <a:ext cx="2889504" cy="2167128"/>
            </a:xfrm>
            <a:prstGeom prst="rect">
              <a:avLst/>
            </a:prstGeom>
            <a:noFill/>
            <a:ln w="9525">
              <a:noFill/>
              <a:miter lim="800000"/>
              <a:headEnd/>
              <a:tailEnd/>
            </a:ln>
          </p:spPr>
        </p:pic>
        <p:pic>
          <p:nvPicPr>
            <p:cNvPr id="12" name="Picture 11" descr="D:\Users\Giorgio\Projects\img.jpg"/>
            <p:cNvPicPr/>
            <p:nvPr/>
          </p:nvPicPr>
          <p:blipFill>
            <a:blip r:embed="rId5" cstate="print"/>
            <a:srcRect/>
            <a:stretch>
              <a:fillRect/>
            </a:stretch>
          </p:blipFill>
          <p:spPr bwMode="auto">
            <a:xfrm>
              <a:off x="4876800" y="3886200"/>
              <a:ext cx="2889504" cy="2167128"/>
            </a:xfrm>
            <a:prstGeom prst="rect">
              <a:avLst/>
            </a:prstGeom>
            <a:noFill/>
            <a:ln w="9525">
              <a:noFill/>
              <a:miter lim="800000"/>
              <a:headEnd/>
              <a:tailEnd/>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a:t>
            </a:r>
            <a:endParaRPr lang="en-US" dirty="0"/>
          </a:p>
        </p:txBody>
      </p:sp>
      <p:sp>
        <p:nvSpPr>
          <p:cNvPr id="3" name="Text Placeholder 2"/>
          <p:cNvSpPr>
            <a:spLocks noGrp="1"/>
          </p:cNvSpPr>
          <p:nvPr>
            <p:ph type="body" idx="1"/>
          </p:nvPr>
        </p:nvSpPr>
        <p:spPr/>
        <p:txBody>
          <a:bodyPr/>
          <a:lstStyle/>
          <a:p>
            <a:r>
              <a:rPr lang="en-US" dirty="0" err="1" smtClean="0"/>
              <a:t>CalcOpticalFlowPyrLK</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Algorithm used in order to see each corner from one frame to where it was mapped in the second frame</a:t>
            </a:r>
            <a:endParaRPr lang="en-US" dirty="0"/>
          </a:p>
        </p:txBody>
      </p:sp>
      <p:sp>
        <p:nvSpPr>
          <p:cNvPr id="3" name="Title 2"/>
          <p:cNvSpPr>
            <a:spLocks noGrp="1"/>
          </p:cNvSpPr>
          <p:nvPr>
            <p:ph type="title"/>
          </p:nvPr>
        </p:nvSpPr>
        <p:spPr/>
        <p:txBody>
          <a:bodyPr/>
          <a:lstStyle/>
          <a:p>
            <a:r>
              <a:rPr lang="en-US" dirty="0" err="1" smtClean="0"/>
              <a:t>CalcOpticalFlowPyrLK</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CalcOpticalFlowPyrLK</a:t>
            </a:r>
            <a:endParaRPr lang="en-US" dirty="0"/>
          </a:p>
        </p:txBody>
      </p:sp>
      <p:grpSp>
        <p:nvGrpSpPr>
          <p:cNvPr id="12" name="Group 11"/>
          <p:cNvGrpSpPr/>
          <p:nvPr/>
        </p:nvGrpSpPr>
        <p:grpSpPr>
          <a:xfrm>
            <a:off x="1143000" y="1485900"/>
            <a:ext cx="6470904" cy="4643628"/>
            <a:chOff x="1143000" y="1485900"/>
            <a:chExt cx="6470904" cy="4643628"/>
          </a:xfrm>
        </p:grpSpPr>
        <p:pic>
          <p:nvPicPr>
            <p:cNvPr id="5" name="Picture 4" descr="D:\Users\Giorgio\Projects\img.jpg"/>
            <p:cNvPicPr/>
            <p:nvPr/>
          </p:nvPicPr>
          <p:blipFill>
            <a:blip r:embed="rId2" cstate="print"/>
            <a:srcRect/>
            <a:stretch>
              <a:fillRect/>
            </a:stretch>
          </p:blipFill>
          <p:spPr bwMode="auto">
            <a:xfrm>
              <a:off x="1143000" y="1485900"/>
              <a:ext cx="2889504" cy="2167128"/>
            </a:xfrm>
            <a:prstGeom prst="rect">
              <a:avLst/>
            </a:prstGeom>
            <a:noFill/>
            <a:ln w="9525">
              <a:noFill/>
              <a:miter lim="800000"/>
              <a:headEnd/>
              <a:tailEnd/>
            </a:ln>
          </p:spPr>
        </p:pic>
        <p:pic>
          <p:nvPicPr>
            <p:cNvPr id="6" name="Picture 5" descr="D:\Users\Giorgio\Projects\img.jpg"/>
            <p:cNvPicPr/>
            <p:nvPr/>
          </p:nvPicPr>
          <p:blipFill>
            <a:blip r:embed="rId3" cstate="print"/>
            <a:srcRect/>
            <a:stretch>
              <a:fillRect/>
            </a:stretch>
          </p:blipFill>
          <p:spPr bwMode="auto">
            <a:xfrm>
              <a:off x="4724400" y="1485900"/>
              <a:ext cx="2889504" cy="2167128"/>
            </a:xfrm>
            <a:prstGeom prst="rect">
              <a:avLst/>
            </a:prstGeom>
            <a:noFill/>
            <a:ln w="9525">
              <a:noFill/>
              <a:miter lim="800000"/>
              <a:headEnd/>
              <a:tailEnd/>
            </a:ln>
          </p:spPr>
        </p:pic>
        <p:pic>
          <p:nvPicPr>
            <p:cNvPr id="7" name="Picture 6" descr="D:\Users\Giorgio\Projects\img.jpg"/>
            <p:cNvPicPr/>
            <p:nvPr/>
          </p:nvPicPr>
          <p:blipFill>
            <a:blip r:embed="rId4" cstate="print"/>
            <a:srcRect/>
            <a:stretch>
              <a:fillRect/>
            </a:stretch>
          </p:blipFill>
          <p:spPr bwMode="auto">
            <a:xfrm>
              <a:off x="1143000" y="3962400"/>
              <a:ext cx="2889504" cy="2167128"/>
            </a:xfrm>
            <a:prstGeom prst="rect">
              <a:avLst/>
            </a:prstGeom>
            <a:noFill/>
            <a:ln w="9525">
              <a:noFill/>
              <a:miter lim="800000"/>
              <a:headEnd/>
              <a:tailEnd/>
            </a:ln>
          </p:spPr>
        </p:pic>
        <p:pic>
          <p:nvPicPr>
            <p:cNvPr id="8" name="Picture 7" descr="D:\Users\Giorgio\Projects\img.jpg"/>
            <p:cNvPicPr/>
            <p:nvPr/>
          </p:nvPicPr>
          <p:blipFill>
            <a:blip r:embed="rId5" cstate="print"/>
            <a:srcRect/>
            <a:stretch>
              <a:fillRect/>
            </a:stretch>
          </p:blipFill>
          <p:spPr bwMode="auto">
            <a:xfrm>
              <a:off x="4724400" y="3962400"/>
              <a:ext cx="2889504" cy="2167128"/>
            </a:xfrm>
            <a:prstGeom prst="rect">
              <a:avLst/>
            </a:prstGeom>
            <a:noFill/>
            <a:ln w="9525">
              <a:noFill/>
              <a:miter lim="800000"/>
              <a:headEnd/>
              <a:tailEnd/>
            </a:ln>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a:t>
            </a:r>
            <a:endParaRPr lang="en-US" dirty="0"/>
          </a:p>
        </p:txBody>
      </p:sp>
      <p:sp>
        <p:nvSpPr>
          <p:cNvPr id="3" name="Text Placeholder 2"/>
          <p:cNvSpPr>
            <a:spLocks noGrp="1"/>
          </p:cNvSpPr>
          <p:nvPr>
            <p:ph type="body" idx="1"/>
          </p:nvPr>
        </p:nvSpPr>
        <p:spPr/>
        <p:txBody>
          <a:bodyPr/>
          <a:lstStyle/>
          <a:p>
            <a:r>
              <a:rPr lang="en-US" dirty="0" smtClean="0"/>
              <a:t>Evaluate track point</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Track point is mainly the point which the robot is moving towards</a:t>
            </a:r>
          </a:p>
          <a:p>
            <a:r>
              <a:rPr lang="en-US" dirty="0" smtClean="0"/>
              <a:t>We took each two matching points from the two frames and calculated the line’s equation which passes through them</a:t>
            </a:r>
          </a:p>
          <a:p>
            <a:r>
              <a:rPr lang="en-US" dirty="0" smtClean="0"/>
              <a:t>Intersection point of all these lines is the track point</a:t>
            </a:r>
          </a:p>
          <a:p>
            <a:endParaRPr lang="en-US" dirty="0" smtClean="0"/>
          </a:p>
          <a:p>
            <a:r>
              <a:rPr lang="en-US" dirty="0" smtClean="0"/>
              <a:t>This is the only point which does not change its position between two consecutive frames and thus we used it in calculating the distance</a:t>
            </a:r>
            <a:endParaRPr lang="en-US" dirty="0"/>
          </a:p>
        </p:txBody>
      </p:sp>
      <p:sp>
        <p:nvSpPr>
          <p:cNvPr id="3" name="Title 2"/>
          <p:cNvSpPr>
            <a:spLocks noGrp="1"/>
          </p:cNvSpPr>
          <p:nvPr>
            <p:ph type="title"/>
          </p:nvPr>
        </p:nvSpPr>
        <p:spPr/>
        <p:txBody>
          <a:bodyPr>
            <a:normAutofit/>
          </a:bodyPr>
          <a:lstStyle/>
          <a:p>
            <a:r>
              <a:rPr lang="en-US" dirty="0" smtClean="0"/>
              <a:t>Evaluate track point</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Evaluate track point</a:t>
            </a:r>
            <a:endParaRPr lang="en-US" dirty="0"/>
          </a:p>
        </p:txBody>
      </p:sp>
      <p:grpSp>
        <p:nvGrpSpPr>
          <p:cNvPr id="10" name="Group 9"/>
          <p:cNvGrpSpPr/>
          <p:nvPr/>
        </p:nvGrpSpPr>
        <p:grpSpPr>
          <a:xfrm>
            <a:off x="917448" y="1524000"/>
            <a:ext cx="7309105" cy="4872228"/>
            <a:chOff x="838199" y="1524000"/>
            <a:chExt cx="7309105" cy="4872228"/>
          </a:xfrm>
        </p:grpSpPr>
        <p:pic>
          <p:nvPicPr>
            <p:cNvPr id="5" name="Picture 4" descr="D:\Users\Giorgio\Projects\img.jpg"/>
            <p:cNvPicPr/>
            <p:nvPr/>
          </p:nvPicPr>
          <p:blipFill>
            <a:blip r:embed="rId3" cstate="print"/>
            <a:srcRect/>
            <a:stretch>
              <a:fillRect/>
            </a:stretch>
          </p:blipFill>
          <p:spPr bwMode="auto">
            <a:xfrm>
              <a:off x="838199" y="1524000"/>
              <a:ext cx="2889504" cy="2167128"/>
            </a:xfrm>
            <a:prstGeom prst="rect">
              <a:avLst/>
            </a:prstGeom>
            <a:noFill/>
            <a:ln w="9525">
              <a:noFill/>
              <a:miter lim="800000"/>
              <a:headEnd/>
              <a:tailEnd/>
            </a:ln>
          </p:spPr>
        </p:pic>
        <p:pic>
          <p:nvPicPr>
            <p:cNvPr id="6" name="Picture 5" descr="D:\Users\Giorgio\Projects\img.jpg"/>
            <p:cNvPicPr/>
            <p:nvPr/>
          </p:nvPicPr>
          <p:blipFill>
            <a:blip r:embed="rId4" cstate="print"/>
            <a:srcRect/>
            <a:stretch>
              <a:fillRect/>
            </a:stretch>
          </p:blipFill>
          <p:spPr bwMode="auto">
            <a:xfrm>
              <a:off x="5257800" y="1524000"/>
              <a:ext cx="2889504" cy="2167128"/>
            </a:xfrm>
            <a:prstGeom prst="rect">
              <a:avLst/>
            </a:prstGeom>
            <a:noFill/>
            <a:ln w="9525">
              <a:noFill/>
              <a:miter lim="800000"/>
              <a:headEnd/>
              <a:tailEnd/>
            </a:ln>
          </p:spPr>
        </p:pic>
        <p:pic>
          <p:nvPicPr>
            <p:cNvPr id="7" name="Picture 6" descr="D:\Users\Giorgio\Projects\img.jpg"/>
            <p:cNvPicPr/>
            <p:nvPr/>
          </p:nvPicPr>
          <p:blipFill>
            <a:blip r:embed="rId5" cstate="print"/>
            <a:srcRect/>
            <a:stretch>
              <a:fillRect/>
            </a:stretch>
          </p:blipFill>
          <p:spPr bwMode="auto">
            <a:xfrm>
              <a:off x="3047999" y="4229100"/>
              <a:ext cx="2889504" cy="2167128"/>
            </a:xfrm>
            <a:prstGeom prst="rect">
              <a:avLst/>
            </a:prstGeom>
            <a:noFill/>
            <a:ln w="9525">
              <a:noFill/>
              <a:miter lim="800000"/>
              <a:headEnd/>
              <a:tailEnd/>
            </a:ln>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a:t>
            </a:r>
            <a:endParaRPr lang="en-US" dirty="0"/>
          </a:p>
        </p:txBody>
      </p:sp>
      <p:sp>
        <p:nvSpPr>
          <p:cNvPr id="3" name="Text Placeholder 2"/>
          <p:cNvSpPr>
            <a:spLocks noGrp="1"/>
          </p:cNvSpPr>
          <p:nvPr>
            <p:ph type="body" idx="1"/>
          </p:nvPr>
        </p:nvSpPr>
        <p:spPr/>
        <p:txBody>
          <a:bodyPr/>
          <a:lstStyle/>
          <a:p>
            <a:r>
              <a:rPr lang="en-US" dirty="0" smtClean="0"/>
              <a:t>Distance calculation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Using the “Pinhole projection formula” and the fact                    , we get the following formula</a:t>
            </a:r>
          </a:p>
          <a:p>
            <a:endParaRPr lang="en-US" dirty="0" smtClean="0"/>
          </a:p>
          <a:p>
            <a:endParaRPr lang="en-US" dirty="0" smtClean="0"/>
          </a:p>
          <a:p>
            <a:endParaRPr lang="en-US" dirty="0" smtClean="0"/>
          </a:p>
          <a:p>
            <a:pPr>
              <a:buNone/>
            </a:pPr>
            <a:r>
              <a:rPr lang="en-US" sz="1600" dirty="0" smtClean="0"/>
              <a:t>       - object’s distance from the point where the first frame was taken in cm</a:t>
            </a:r>
          </a:p>
          <a:p>
            <a:pPr>
              <a:buNone/>
            </a:pPr>
            <a:r>
              <a:rPr lang="en-US" sz="1600" dirty="0" smtClean="0"/>
              <a:t>       - object’s distance from the point where the second frame was taken in cm</a:t>
            </a:r>
          </a:p>
          <a:p>
            <a:pPr>
              <a:buNone/>
            </a:pPr>
            <a:r>
              <a:rPr lang="en-US" sz="1600" dirty="0" smtClean="0"/>
              <a:t>       - object’s size in pixels in the first frame</a:t>
            </a:r>
          </a:p>
          <a:p>
            <a:pPr>
              <a:buNone/>
            </a:pPr>
            <a:r>
              <a:rPr lang="en-US" sz="1600" dirty="0" smtClean="0"/>
              <a:t>       - object’s size in pixels in the second frame</a:t>
            </a:r>
          </a:p>
          <a:p>
            <a:pPr>
              <a:buNone/>
            </a:pPr>
            <a:r>
              <a:rPr lang="en-US" sz="1600" dirty="0" smtClean="0"/>
              <a:t>       - step size in cm</a:t>
            </a:r>
          </a:p>
          <a:p>
            <a:endParaRPr lang="en-US" sz="1600" dirty="0" smtClean="0"/>
          </a:p>
          <a:p>
            <a:endParaRPr lang="en-US" dirty="0"/>
          </a:p>
        </p:txBody>
      </p:sp>
      <p:sp>
        <p:nvSpPr>
          <p:cNvPr id="3" name="Title 2"/>
          <p:cNvSpPr>
            <a:spLocks noGrp="1"/>
          </p:cNvSpPr>
          <p:nvPr>
            <p:ph type="title"/>
          </p:nvPr>
        </p:nvSpPr>
        <p:spPr/>
        <p:txBody>
          <a:bodyPr>
            <a:normAutofit/>
          </a:bodyPr>
          <a:lstStyle/>
          <a:p>
            <a:r>
              <a:rPr lang="en-US" dirty="0" smtClean="0"/>
              <a:t>Distance calculation </a:t>
            </a:r>
            <a:endParaRPr lang="en-US" dirty="0"/>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nvGraphicFramePr>
        <p:xfrm>
          <a:off x="3160059" y="2590800"/>
          <a:ext cx="2823882" cy="1371600"/>
        </p:xfrm>
        <a:graphic>
          <a:graphicData uri="http://schemas.openxmlformats.org/presentationml/2006/ole">
            <p:oleObj spid="_x0000_s28675" name="Equation" r:id="rId4" imgW="888840" imgH="431640" progId="Equation.3">
              <p:embed/>
            </p:oleObj>
          </a:graphicData>
        </a:graphic>
      </p:graphicFrame>
      <p:graphicFrame>
        <p:nvGraphicFramePr>
          <p:cNvPr id="28676" name="Object 4"/>
          <p:cNvGraphicFramePr>
            <a:graphicFrameLocks noChangeAspect="1"/>
          </p:cNvGraphicFramePr>
          <p:nvPr/>
        </p:nvGraphicFramePr>
        <p:xfrm>
          <a:off x="818702" y="4175760"/>
          <a:ext cx="244736" cy="320040"/>
        </p:xfrm>
        <a:graphic>
          <a:graphicData uri="http://schemas.openxmlformats.org/presentationml/2006/ole">
            <p:oleObj spid="_x0000_s28676" name="Equation" r:id="rId5" imgW="164880" imgH="215640" progId="Equation.3">
              <p:embed/>
            </p:oleObj>
          </a:graphicData>
        </a:graphic>
      </p:graphicFrame>
      <p:graphicFrame>
        <p:nvGraphicFramePr>
          <p:cNvPr id="28679" name="Object 7"/>
          <p:cNvGraphicFramePr>
            <a:graphicFrameLocks noChangeAspect="1"/>
          </p:cNvGraphicFramePr>
          <p:nvPr/>
        </p:nvGraphicFramePr>
        <p:xfrm>
          <a:off x="815340" y="5318760"/>
          <a:ext cx="251460" cy="320040"/>
        </p:xfrm>
        <a:graphic>
          <a:graphicData uri="http://schemas.openxmlformats.org/presentationml/2006/ole">
            <p:oleObj spid="_x0000_s28679" name="Equation" r:id="rId6" imgW="139680" imgH="177480" progId="Equation.3">
              <p:embed/>
            </p:oleObj>
          </a:graphicData>
        </a:graphic>
      </p:graphicFrame>
      <p:graphicFrame>
        <p:nvGraphicFramePr>
          <p:cNvPr id="28681" name="Object 9"/>
          <p:cNvGraphicFramePr>
            <a:graphicFrameLocks noChangeAspect="1"/>
          </p:cNvGraphicFramePr>
          <p:nvPr/>
        </p:nvGraphicFramePr>
        <p:xfrm>
          <a:off x="828115" y="4709160"/>
          <a:ext cx="225911" cy="320040"/>
        </p:xfrm>
        <a:graphic>
          <a:graphicData uri="http://schemas.openxmlformats.org/presentationml/2006/ole">
            <p:oleObj spid="_x0000_s28681" name="Equation" r:id="rId7" imgW="152280" imgH="215640" progId="Equation.3">
              <p:embed/>
            </p:oleObj>
          </a:graphicData>
        </a:graphic>
      </p:graphicFrame>
      <p:graphicFrame>
        <p:nvGraphicFramePr>
          <p:cNvPr id="28682" name="Object 10"/>
          <p:cNvGraphicFramePr>
            <a:graphicFrameLocks noChangeAspect="1"/>
          </p:cNvGraphicFramePr>
          <p:nvPr/>
        </p:nvGraphicFramePr>
        <p:xfrm>
          <a:off x="818702" y="5013960"/>
          <a:ext cx="244737" cy="320040"/>
        </p:xfrm>
        <a:graphic>
          <a:graphicData uri="http://schemas.openxmlformats.org/presentationml/2006/ole">
            <p:oleObj spid="_x0000_s28682" name="Equation" r:id="rId8" imgW="164880" imgH="215640" progId="Equation.3">
              <p:embed/>
            </p:oleObj>
          </a:graphicData>
        </a:graphic>
      </p:graphicFrame>
      <p:graphicFrame>
        <p:nvGraphicFramePr>
          <p:cNvPr id="28683" name="Object 11"/>
          <p:cNvGraphicFramePr>
            <a:graphicFrameLocks noChangeAspect="1"/>
          </p:cNvGraphicFramePr>
          <p:nvPr/>
        </p:nvGraphicFramePr>
        <p:xfrm>
          <a:off x="2334768" y="1828800"/>
          <a:ext cx="1856232" cy="595396"/>
        </p:xfrm>
        <a:graphic>
          <a:graphicData uri="http://schemas.openxmlformats.org/presentationml/2006/ole">
            <p:oleObj spid="_x0000_s28683" name="Equation" r:id="rId9" imgW="672840" imgH="215640" progId="Equation.3">
              <p:embed/>
            </p:oleObj>
          </a:graphicData>
        </a:graphic>
      </p:graphicFrame>
      <p:graphicFrame>
        <p:nvGraphicFramePr>
          <p:cNvPr id="28685" name="Object 13"/>
          <p:cNvGraphicFramePr>
            <a:graphicFrameLocks noChangeAspect="1"/>
          </p:cNvGraphicFramePr>
          <p:nvPr/>
        </p:nvGraphicFramePr>
        <p:xfrm>
          <a:off x="803238" y="4465320"/>
          <a:ext cx="263562" cy="320040"/>
        </p:xfrm>
        <a:graphic>
          <a:graphicData uri="http://schemas.openxmlformats.org/presentationml/2006/ole">
            <p:oleObj spid="_x0000_s28685" name="Equation" r:id="rId10" imgW="177480" imgH="215640" progId="Equation.3">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Introduction</a:t>
            </a:r>
          </a:p>
          <a:p>
            <a:r>
              <a:rPr lang="en-US" dirty="0" smtClean="0"/>
              <a:t>Tools</a:t>
            </a:r>
          </a:p>
          <a:p>
            <a:r>
              <a:rPr lang="en-US" dirty="0" smtClean="0"/>
              <a:t>Algorithm</a:t>
            </a:r>
          </a:p>
          <a:p>
            <a:pPr lvl="1"/>
            <a:r>
              <a:rPr lang="en-US" dirty="0" err="1" smtClean="0"/>
              <a:t>GoodFeaturesToTrack</a:t>
            </a:r>
            <a:endParaRPr lang="en-US" dirty="0" smtClean="0"/>
          </a:p>
          <a:p>
            <a:pPr lvl="1"/>
            <a:r>
              <a:rPr lang="en-US" dirty="0" err="1" smtClean="0"/>
              <a:t>CalcOpticalFlowPyrLK</a:t>
            </a:r>
            <a:endParaRPr lang="en-US" dirty="0" smtClean="0"/>
          </a:p>
          <a:p>
            <a:pPr lvl="1"/>
            <a:r>
              <a:rPr lang="en-US" dirty="0" smtClean="0"/>
              <a:t>Evaluate track point</a:t>
            </a:r>
          </a:p>
          <a:p>
            <a:pPr lvl="1"/>
            <a:r>
              <a:rPr lang="en-US" dirty="0" smtClean="0"/>
              <a:t>Distance calculation</a:t>
            </a:r>
          </a:p>
          <a:p>
            <a:pPr lvl="1"/>
            <a:r>
              <a:rPr lang="en-US" dirty="0" err="1" smtClean="0"/>
              <a:t>Odometry</a:t>
            </a:r>
            <a:r>
              <a:rPr lang="en-US" dirty="0" smtClean="0"/>
              <a:t> correction</a:t>
            </a:r>
          </a:p>
          <a:p>
            <a:r>
              <a:rPr lang="en-US" dirty="0" smtClean="0"/>
              <a:t>Theoretical results</a:t>
            </a:r>
          </a:p>
          <a:p>
            <a:r>
              <a:rPr lang="en-US" dirty="0" smtClean="0"/>
              <a:t>Going live</a:t>
            </a:r>
          </a:p>
          <a:p>
            <a:r>
              <a:rPr lang="en-US" dirty="0" smtClean="0"/>
              <a:t>Conclusion</a:t>
            </a:r>
          </a:p>
        </p:txBody>
      </p:sp>
      <p:sp>
        <p:nvSpPr>
          <p:cNvPr id="3" name="Title 2"/>
          <p:cNvSpPr>
            <a:spLocks noGrp="1"/>
          </p:cNvSpPr>
          <p:nvPr>
            <p:ph type="title"/>
          </p:nvPr>
        </p:nvSpPr>
        <p:spPr/>
        <p:txBody>
          <a:bodyPr/>
          <a:lstStyle/>
          <a:p>
            <a:r>
              <a:rPr lang="en-US" dirty="0" smtClean="0"/>
              <a:t>Contents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Using the aforementioned track point:</a:t>
            </a:r>
          </a:p>
          <a:p>
            <a:pPr lvl="1"/>
            <a:r>
              <a:rPr lang="en-US" dirty="0" smtClean="0"/>
              <a:t>Distance in pixels between the track point and a corner in the first frame defines x1</a:t>
            </a:r>
          </a:p>
          <a:p>
            <a:pPr lvl="1"/>
            <a:r>
              <a:rPr lang="en-US" dirty="0" smtClean="0"/>
              <a:t>Distance in pixels between the track point and the corner in the second frame defines x2</a:t>
            </a:r>
          </a:p>
          <a:p>
            <a:pPr lvl="1" algn="l"/>
            <a:r>
              <a:rPr lang="en-US" dirty="0" smtClean="0"/>
              <a:t>Since we’re using the track point which doesn’t change between the two frames, we are basically measuring the same object’s size</a:t>
            </a:r>
            <a:endParaRPr lang="en-US" dirty="0"/>
          </a:p>
        </p:txBody>
      </p:sp>
      <p:sp>
        <p:nvSpPr>
          <p:cNvPr id="3" name="Title 2"/>
          <p:cNvSpPr>
            <a:spLocks noGrp="1"/>
          </p:cNvSpPr>
          <p:nvPr>
            <p:ph type="title"/>
          </p:nvPr>
        </p:nvSpPr>
        <p:spPr/>
        <p:txBody>
          <a:bodyPr/>
          <a:lstStyle/>
          <a:p>
            <a:r>
              <a:rPr lang="en-US" dirty="0" smtClean="0"/>
              <a:t>Distance calculation</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a:t>
            </a:r>
            <a:endParaRPr lang="en-US" dirty="0"/>
          </a:p>
        </p:txBody>
      </p:sp>
      <p:sp>
        <p:nvSpPr>
          <p:cNvPr id="3" name="Text Placeholder 2"/>
          <p:cNvSpPr>
            <a:spLocks noGrp="1"/>
          </p:cNvSpPr>
          <p:nvPr>
            <p:ph type="body" idx="1"/>
          </p:nvPr>
        </p:nvSpPr>
        <p:spPr/>
        <p:txBody>
          <a:bodyPr/>
          <a:lstStyle/>
          <a:p>
            <a:r>
              <a:rPr lang="en-US" dirty="0" err="1" smtClean="0"/>
              <a:t>Odometry</a:t>
            </a:r>
            <a:r>
              <a:rPr lang="en-US" dirty="0" smtClean="0"/>
              <a:t> correction</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As it stands, the results from above calculations were not sufficient</a:t>
            </a:r>
          </a:p>
          <a:p>
            <a:endParaRPr lang="en-US" dirty="0" smtClean="0"/>
          </a:p>
          <a:p>
            <a:r>
              <a:rPr lang="en-US" dirty="0" smtClean="0"/>
              <a:t>Attempts to improve the calculations included updating the </a:t>
            </a:r>
            <a:r>
              <a:rPr lang="en-US" dirty="0" err="1" smtClean="0"/>
              <a:t>odometry</a:t>
            </a:r>
            <a:r>
              <a:rPr lang="en-US" dirty="0" smtClean="0"/>
              <a:t> step size per move and thus achieve a more accurate estimate for the distance from an obstacle</a:t>
            </a:r>
            <a:endParaRPr lang="en-US" dirty="0"/>
          </a:p>
        </p:txBody>
      </p:sp>
      <p:sp>
        <p:nvSpPr>
          <p:cNvPr id="3" name="Title 2"/>
          <p:cNvSpPr>
            <a:spLocks noGrp="1"/>
          </p:cNvSpPr>
          <p:nvPr>
            <p:ph type="title"/>
          </p:nvPr>
        </p:nvSpPr>
        <p:spPr/>
        <p:txBody>
          <a:bodyPr/>
          <a:lstStyle/>
          <a:p>
            <a:r>
              <a:rPr lang="en-US" dirty="0" err="1" smtClean="0"/>
              <a:t>Odometry</a:t>
            </a:r>
            <a:r>
              <a:rPr lang="en-US" dirty="0" smtClean="0"/>
              <a:t> correction</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Using the above mentioned equation of      and if we denote            , where       were calculated from the frame’s analysis as explained before, we can write</a:t>
            </a:r>
            <a:endParaRPr lang="en-US" dirty="0"/>
          </a:p>
        </p:txBody>
      </p:sp>
      <p:sp>
        <p:nvSpPr>
          <p:cNvPr id="3" name="Title 2"/>
          <p:cNvSpPr>
            <a:spLocks noGrp="1"/>
          </p:cNvSpPr>
          <p:nvPr>
            <p:ph type="title"/>
          </p:nvPr>
        </p:nvSpPr>
        <p:spPr/>
        <p:txBody>
          <a:bodyPr/>
          <a:lstStyle/>
          <a:p>
            <a:r>
              <a:rPr lang="en-US" dirty="0" err="1" smtClean="0"/>
              <a:t>Odometry</a:t>
            </a:r>
            <a:r>
              <a:rPr lang="en-US" dirty="0" smtClean="0"/>
              <a:t> correction</a:t>
            </a:r>
            <a:endParaRPr lang="en-US" dirty="0"/>
          </a:p>
        </p:txBody>
      </p:sp>
      <p:graphicFrame>
        <p:nvGraphicFramePr>
          <p:cNvPr id="36867" name="Object 3"/>
          <p:cNvGraphicFramePr>
            <a:graphicFrameLocks noChangeAspect="1"/>
          </p:cNvGraphicFramePr>
          <p:nvPr/>
        </p:nvGraphicFramePr>
        <p:xfrm>
          <a:off x="7543800" y="1427914"/>
          <a:ext cx="1295400" cy="629486"/>
        </p:xfrm>
        <a:graphic>
          <a:graphicData uri="http://schemas.openxmlformats.org/presentationml/2006/ole">
            <p:oleObj spid="_x0000_s36867" name="Equation" r:id="rId3" imgW="888840" imgH="431640" progId="Equation.3">
              <p:embed/>
            </p:oleObj>
          </a:graphicData>
        </a:graphic>
      </p:graphicFrame>
      <p:graphicFrame>
        <p:nvGraphicFramePr>
          <p:cNvPr id="36868" name="Object 4"/>
          <p:cNvGraphicFramePr>
            <a:graphicFrameLocks noChangeAspect="1"/>
          </p:cNvGraphicFramePr>
          <p:nvPr/>
        </p:nvGraphicFramePr>
        <p:xfrm>
          <a:off x="3802302" y="1752600"/>
          <a:ext cx="1150698" cy="630936"/>
        </p:xfrm>
        <a:graphic>
          <a:graphicData uri="http://schemas.openxmlformats.org/presentationml/2006/ole">
            <p:oleObj spid="_x0000_s36868" name="Equation" r:id="rId4" imgW="787320" imgH="431640" progId="Equation.3">
              <p:embed/>
            </p:oleObj>
          </a:graphicData>
        </a:graphic>
      </p:graphicFrame>
      <p:graphicFrame>
        <p:nvGraphicFramePr>
          <p:cNvPr id="36869" name="Object 5"/>
          <p:cNvGraphicFramePr>
            <a:graphicFrameLocks noChangeAspect="1"/>
          </p:cNvGraphicFramePr>
          <p:nvPr/>
        </p:nvGraphicFramePr>
        <p:xfrm>
          <a:off x="6248400" y="1952625"/>
          <a:ext cx="593725" cy="333375"/>
        </p:xfrm>
        <a:graphic>
          <a:graphicData uri="http://schemas.openxmlformats.org/presentationml/2006/ole">
            <p:oleObj spid="_x0000_s36869" name="Equation" r:id="rId5" imgW="406080" imgH="228600" progId="Equation.3">
              <p:embed/>
            </p:oleObj>
          </a:graphicData>
        </a:graphic>
      </p:graphicFrame>
      <p:pic>
        <p:nvPicPr>
          <p:cNvPr id="36870" name="Picture 6"/>
          <p:cNvPicPr>
            <a:picLocks noChangeAspect="1" noChangeArrowheads="1"/>
          </p:cNvPicPr>
          <p:nvPr/>
        </p:nvPicPr>
        <p:blipFill>
          <a:blip r:embed="rId6" cstate="print"/>
          <a:srcRect/>
          <a:stretch>
            <a:fillRect/>
          </a:stretch>
        </p:blipFill>
        <p:spPr bwMode="auto">
          <a:xfrm>
            <a:off x="1752600" y="3124200"/>
            <a:ext cx="6162674" cy="30262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Thus, by knowing the average </a:t>
            </a:r>
            <a:r>
              <a:rPr lang="en-US" dirty="0" err="1" smtClean="0"/>
              <a:t>odometry</a:t>
            </a:r>
            <a:r>
              <a:rPr lang="en-US" dirty="0" smtClean="0"/>
              <a:t> step size we can get the value of     and afterwards calculate the value of every    and    depending on a realistic step size for the move itself and not an average one which depends on all the other moves as well</a:t>
            </a:r>
            <a:endParaRPr lang="en-US" dirty="0"/>
          </a:p>
        </p:txBody>
      </p:sp>
      <p:sp>
        <p:nvSpPr>
          <p:cNvPr id="3" name="Title 2"/>
          <p:cNvSpPr>
            <a:spLocks noGrp="1"/>
          </p:cNvSpPr>
          <p:nvPr>
            <p:ph type="title"/>
          </p:nvPr>
        </p:nvSpPr>
        <p:spPr/>
        <p:txBody>
          <a:bodyPr/>
          <a:lstStyle/>
          <a:p>
            <a:r>
              <a:rPr lang="en-US" dirty="0" err="1" smtClean="0"/>
              <a:t>Odometry</a:t>
            </a:r>
            <a:r>
              <a:rPr lang="en-US" dirty="0" smtClean="0"/>
              <a:t> correction</a:t>
            </a:r>
            <a:endParaRPr lang="en-US" dirty="0"/>
          </a:p>
        </p:txBody>
      </p:sp>
      <p:graphicFrame>
        <p:nvGraphicFramePr>
          <p:cNvPr id="37890" name="Object 2"/>
          <p:cNvGraphicFramePr>
            <a:graphicFrameLocks noChangeAspect="1"/>
          </p:cNvGraphicFramePr>
          <p:nvPr/>
        </p:nvGraphicFramePr>
        <p:xfrm>
          <a:off x="5638800" y="1828800"/>
          <a:ext cx="338137" cy="525697"/>
        </p:xfrm>
        <a:graphic>
          <a:graphicData uri="http://schemas.openxmlformats.org/presentationml/2006/ole">
            <p:oleObj spid="_x0000_s37890" name="Equation" r:id="rId3" imgW="139680" imgH="215640" progId="Equation.3">
              <p:embed/>
            </p:oleObj>
          </a:graphicData>
        </a:graphic>
      </p:graphicFrame>
      <p:graphicFrame>
        <p:nvGraphicFramePr>
          <p:cNvPr id="37891" name="Object 3"/>
          <p:cNvGraphicFramePr>
            <a:graphicFrameLocks noChangeAspect="1"/>
          </p:cNvGraphicFramePr>
          <p:nvPr/>
        </p:nvGraphicFramePr>
        <p:xfrm>
          <a:off x="5448300" y="2257425"/>
          <a:ext cx="342900" cy="561975"/>
        </p:xfrm>
        <a:graphic>
          <a:graphicData uri="http://schemas.openxmlformats.org/presentationml/2006/ole">
            <p:oleObj spid="_x0000_s37891" name="Equation" r:id="rId4" imgW="139680" imgH="228600" progId="Equation.3">
              <p:embed/>
            </p:oleObj>
          </a:graphicData>
        </a:graphic>
      </p:graphicFrame>
      <p:graphicFrame>
        <p:nvGraphicFramePr>
          <p:cNvPr id="37892" name="Object 4"/>
          <p:cNvGraphicFramePr>
            <a:graphicFrameLocks noChangeAspect="1"/>
          </p:cNvGraphicFramePr>
          <p:nvPr/>
        </p:nvGraphicFramePr>
        <p:xfrm>
          <a:off x="6553200" y="2257425"/>
          <a:ext cx="406400" cy="561975"/>
        </p:xfrm>
        <a:graphic>
          <a:graphicData uri="http://schemas.openxmlformats.org/presentationml/2006/ole">
            <p:oleObj spid="_x0000_s37892" name="Equation" r:id="rId5" imgW="164880" imgH="228600" progId="Equation.3">
              <p:embed/>
            </p:oleObj>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Theoretical Results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 ran several simulations on the provided “Calibration” data set</a:t>
            </a:r>
          </a:p>
          <a:p>
            <a:r>
              <a:rPr lang="en-US" dirty="0" smtClean="0"/>
              <a:t>The goodness of the algorithm was measured by the quality of the graph and the trend line</a:t>
            </a:r>
          </a:p>
          <a:p>
            <a:endParaRPr lang="en-US" dirty="0"/>
          </a:p>
        </p:txBody>
      </p:sp>
      <p:sp>
        <p:nvSpPr>
          <p:cNvPr id="3" name="Title 2"/>
          <p:cNvSpPr>
            <a:spLocks noGrp="1"/>
          </p:cNvSpPr>
          <p:nvPr>
            <p:ph type="title"/>
          </p:nvPr>
        </p:nvSpPr>
        <p:spPr/>
        <p:txBody>
          <a:bodyPr/>
          <a:lstStyle/>
          <a:p>
            <a:r>
              <a:rPr lang="en-US" dirty="0" smtClean="0"/>
              <a:t>Theoretical Results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First try:</a:t>
            </a:r>
          </a:p>
          <a:p>
            <a:pPr lvl="1"/>
            <a:r>
              <a:rPr lang="en-US" dirty="0" smtClean="0"/>
              <a:t>Assuming each step’s size was the given encoder step approximation</a:t>
            </a:r>
          </a:p>
          <a:p>
            <a:pPr lvl="1"/>
            <a:endParaRPr lang="en-US" dirty="0" smtClean="0"/>
          </a:p>
          <a:p>
            <a:pPr lvl="1"/>
            <a:r>
              <a:rPr lang="en-US" dirty="0" smtClean="0"/>
              <a:t>We see a lot of </a:t>
            </a:r>
            <a:br>
              <a:rPr lang="en-US" dirty="0" smtClean="0"/>
            </a:br>
            <a:r>
              <a:rPr lang="en-US" dirty="0" smtClean="0"/>
              <a:t>inconsistencies</a:t>
            </a:r>
            <a:br>
              <a:rPr lang="en-US" dirty="0" smtClean="0"/>
            </a:br>
            <a:r>
              <a:rPr lang="en-US" dirty="0" smtClean="0"/>
              <a:t>in the slope</a:t>
            </a:r>
            <a:endParaRPr lang="en-US" dirty="0"/>
          </a:p>
        </p:txBody>
      </p:sp>
      <p:sp>
        <p:nvSpPr>
          <p:cNvPr id="3" name="Title 2"/>
          <p:cNvSpPr>
            <a:spLocks noGrp="1"/>
          </p:cNvSpPr>
          <p:nvPr>
            <p:ph type="title"/>
          </p:nvPr>
        </p:nvSpPr>
        <p:spPr/>
        <p:txBody>
          <a:bodyPr/>
          <a:lstStyle/>
          <a:p>
            <a:r>
              <a:rPr lang="en-US" dirty="0" smtClean="0"/>
              <a:t>Theoretical results</a:t>
            </a:r>
            <a:endParaRPr lang="en-US" dirty="0"/>
          </a:p>
        </p:txBody>
      </p:sp>
      <p:graphicFrame>
        <p:nvGraphicFramePr>
          <p:cNvPr id="8" name="Chart 7"/>
          <p:cNvGraphicFramePr/>
          <p:nvPr/>
        </p:nvGraphicFramePr>
        <p:xfrm>
          <a:off x="3730752" y="3048000"/>
          <a:ext cx="5413248" cy="328269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Second try:</a:t>
            </a:r>
          </a:p>
          <a:p>
            <a:pPr lvl="1"/>
            <a:r>
              <a:rPr lang="en-US" dirty="0" smtClean="0"/>
              <a:t>Using the improved algorithm described in the </a:t>
            </a:r>
            <a:r>
              <a:rPr lang="en-US" dirty="0" err="1" smtClean="0"/>
              <a:t>odometry</a:t>
            </a:r>
            <a:r>
              <a:rPr lang="en-US" dirty="0" smtClean="0"/>
              <a:t> correction section using n transitions between frames</a:t>
            </a:r>
          </a:p>
          <a:p>
            <a:pPr lvl="1"/>
            <a:endParaRPr lang="en-US" dirty="0" smtClean="0"/>
          </a:p>
          <a:p>
            <a:pPr lvl="1"/>
            <a:r>
              <a:rPr lang="en-US" dirty="0" smtClean="0"/>
              <a:t>Outstanding</a:t>
            </a:r>
            <a:br>
              <a:rPr lang="en-US" dirty="0" smtClean="0"/>
            </a:br>
            <a:r>
              <a:rPr lang="en-US" dirty="0" smtClean="0"/>
              <a:t>improvement </a:t>
            </a:r>
            <a:br>
              <a:rPr lang="en-US" dirty="0" smtClean="0"/>
            </a:br>
            <a:r>
              <a:rPr lang="en-US" dirty="0" smtClean="0"/>
              <a:t>and consistency</a:t>
            </a:r>
            <a:br>
              <a:rPr lang="en-US" dirty="0" smtClean="0"/>
            </a:br>
            <a:r>
              <a:rPr lang="en-US" dirty="0" smtClean="0"/>
              <a:t>in the results</a:t>
            </a:r>
            <a:endParaRPr lang="en-US" dirty="0"/>
          </a:p>
        </p:txBody>
      </p:sp>
      <p:sp>
        <p:nvSpPr>
          <p:cNvPr id="3" name="Title 2"/>
          <p:cNvSpPr>
            <a:spLocks noGrp="1"/>
          </p:cNvSpPr>
          <p:nvPr>
            <p:ph type="title"/>
          </p:nvPr>
        </p:nvSpPr>
        <p:spPr/>
        <p:txBody>
          <a:bodyPr/>
          <a:lstStyle/>
          <a:p>
            <a:r>
              <a:rPr lang="en-US" dirty="0" smtClean="0"/>
              <a:t>Theoretical results</a:t>
            </a:r>
            <a:endParaRPr lang="en-US" dirty="0"/>
          </a:p>
        </p:txBody>
      </p:sp>
      <p:graphicFrame>
        <p:nvGraphicFramePr>
          <p:cNvPr id="8" name="Chart 7"/>
          <p:cNvGraphicFramePr/>
          <p:nvPr/>
        </p:nvGraphicFramePr>
        <p:xfrm>
          <a:off x="3730752" y="3048000"/>
          <a:ext cx="5413248" cy="328269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Extra try:</a:t>
            </a:r>
          </a:p>
          <a:p>
            <a:pPr lvl="1"/>
            <a:r>
              <a:rPr lang="en-US" dirty="0" smtClean="0"/>
              <a:t>Simulation on reduced input which is closer to the obstacle</a:t>
            </a:r>
          </a:p>
          <a:p>
            <a:pPr lvl="1"/>
            <a:endParaRPr lang="en-US" dirty="0" smtClean="0"/>
          </a:p>
          <a:p>
            <a:pPr lvl="1"/>
            <a:endParaRPr lang="en-US" dirty="0" smtClean="0"/>
          </a:p>
          <a:p>
            <a:pPr lvl="1"/>
            <a:r>
              <a:rPr lang="en-US" dirty="0" smtClean="0"/>
              <a:t>Even better</a:t>
            </a:r>
            <a:br>
              <a:rPr lang="en-US" dirty="0" smtClean="0"/>
            </a:br>
            <a:r>
              <a:rPr lang="en-US" dirty="0" smtClean="0"/>
              <a:t>results</a:t>
            </a:r>
            <a:endParaRPr lang="en-US" dirty="0"/>
          </a:p>
        </p:txBody>
      </p:sp>
      <p:sp>
        <p:nvSpPr>
          <p:cNvPr id="3" name="Title 2"/>
          <p:cNvSpPr>
            <a:spLocks noGrp="1"/>
          </p:cNvSpPr>
          <p:nvPr>
            <p:ph type="title"/>
          </p:nvPr>
        </p:nvSpPr>
        <p:spPr/>
        <p:txBody>
          <a:bodyPr/>
          <a:lstStyle/>
          <a:p>
            <a:r>
              <a:rPr lang="en-US" dirty="0" smtClean="0"/>
              <a:t>Theoretical results</a:t>
            </a:r>
            <a:endParaRPr lang="en-US" dirty="0"/>
          </a:p>
        </p:txBody>
      </p:sp>
      <p:graphicFrame>
        <p:nvGraphicFramePr>
          <p:cNvPr id="9" name="Chart 8"/>
          <p:cNvGraphicFramePr/>
          <p:nvPr/>
        </p:nvGraphicFramePr>
        <p:xfrm>
          <a:off x="3730752" y="3048000"/>
          <a:ext cx="5413248" cy="328269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Moving towards more practical solution:</a:t>
            </a:r>
          </a:p>
          <a:p>
            <a:pPr lvl="1"/>
            <a:r>
              <a:rPr lang="en-US" dirty="0" smtClean="0"/>
              <a:t>Using the given step size for a fixed amount of steps and then using the average step size for the remaining moves</a:t>
            </a:r>
          </a:p>
        </p:txBody>
      </p:sp>
      <p:sp>
        <p:nvSpPr>
          <p:cNvPr id="3" name="Title 2"/>
          <p:cNvSpPr>
            <a:spLocks noGrp="1"/>
          </p:cNvSpPr>
          <p:nvPr>
            <p:ph type="title"/>
          </p:nvPr>
        </p:nvSpPr>
        <p:spPr/>
        <p:txBody>
          <a:bodyPr/>
          <a:lstStyle/>
          <a:p>
            <a:r>
              <a:rPr lang="en-US" dirty="0" smtClean="0"/>
              <a:t>Theoretical results</a:t>
            </a:r>
            <a:endParaRPr lang="en-US" dirty="0"/>
          </a:p>
        </p:txBody>
      </p:sp>
      <p:graphicFrame>
        <p:nvGraphicFramePr>
          <p:cNvPr id="9" name="Chart 8"/>
          <p:cNvGraphicFramePr/>
          <p:nvPr/>
        </p:nvGraphicFramePr>
        <p:xfrm>
          <a:off x="3293269" y="2819400"/>
          <a:ext cx="5850731" cy="373618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live</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smtClean="0"/>
          </a:p>
          <a:p>
            <a:r>
              <a:rPr lang="en-US" dirty="0" smtClean="0"/>
              <a:t>While integrating the image analysis and processing code we started facing real world problems such as drift and hardware issues</a:t>
            </a:r>
          </a:p>
          <a:p>
            <a:endParaRPr lang="en-US" dirty="0" smtClean="0"/>
          </a:p>
        </p:txBody>
      </p:sp>
      <p:sp>
        <p:nvSpPr>
          <p:cNvPr id="3" name="Title 2"/>
          <p:cNvSpPr>
            <a:spLocks noGrp="1"/>
          </p:cNvSpPr>
          <p:nvPr>
            <p:ph type="title"/>
          </p:nvPr>
        </p:nvSpPr>
        <p:spPr/>
        <p:txBody>
          <a:bodyPr/>
          <a:lstStyle/>
          <a:p>
            <a:r>
              <a:rPr lang="en-US" dirty="0" smtClean="0"/>
              <a:t>Going live</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The robot’s rotations were not always in the same angle despite having the same parameters</a:t>
            </a:r>
          </a:p>
          <a:p>
            <a:pPr lvl="1"/>
            <a:r>
              <a:rPr lang="en-US" dirty="0" smtClean="0"/>
              <a:t>Solution: rotating in a constant speed over a fixed amount of time</a:t>
            </a:r>
          </a:p>
          <a:p>
            <a:r>
              <a:rPr lang="en-US" dirty="0" smtClean="0"/>
              <a:t>The solution to the above problem caused another problem by itself: the encoders’ readings got messed up due to misuse by the above solution and the robot’s forward movement got defected.</a:t>
            </a:r>
          </a:p>
          <a:p>
            <a:pPr lvl="1"/>
            <a:r>
              <a:rPr lang="en-US" dirty="0" smtClean="0"/>
              <a:t>Solution: none found since we don’t have a direct access to each encoder separately in order to modify it</a:t>
            </a:r>
          </a:p>
          <a:p>
            <a:endParaRPr lang="en-US" dirty="0"/>
          </a:p>
        </p:txBody>
      </p:sp>
      <p:sp>
        <p:nvSpPr>
          <p:cNvPr id="3" name="Title 2"/>
          <p:cNvSpPr>
            <a:spLocks noGrp="1"/>
          </p:cNvSpPr>
          <p:nvPr>
            <p:ph type="title"/>
          </p:nvPr>
        </p:nvSpPr>
        <p:spPr/>
        <p:txBody>
          <a:bodyPr/>
          <a:lstStyle/>
          <a:p>
            <a:r>
              <a:rPr lang="en-US" dirty="0" smtClean="0"/>
              <a:t>Going live</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Dealing with possible unwanted rotations caused by image analysis hiccups:</a:t>
            </a:r>
          </a:p>
          <a:p>
            <a:pPr lvl="1">
              <a:buNone/>
            </a:pPr>
            <a:r>
              <a:rPr lang="en-US" sz="1600" dirty="0" smtClean="0">
                <a:latin typeface="Courier New" pitchFamily="49" charset="0"/>
                <a:cs typeface="Courier New" pitchFamily="49" charset="0"/>
              </a:rPr>
              <a:t>if(dist &lt; 75)</a:t>
            </a:r>
          </a:p>
          <a:p>
            <a:pPr lvl="1">
              <a:buNone/>
            </a:pPr>
            <a:r>
              <a:rPr lang="en-US" sz="1600" dirty="0" smtClean="0">
                <a:latin typeface="Courier New" pitchFamily="49" charset="0"/>
                <a:cs typeface="Courier New" pitchFamily="49" charset="0"/>
              </a:rPr>
              <a:t>	Enter safe mode </a:t>
            </a:r>
          </a:p>
          <a:p>
            <a:pPr lvl="1">
              <a:buNone/>
            </a:pPr>
            <a:r>
              <a:rPr lang="en-US" sz="1600" dirty="0" smtClean="0">
                <a:latin typeface="Courier New" pitchFamily="49" charset="0"/>
                <a:cs typeface="Courier New" pitchFamily="49" charset="0"/>
              </a:rPr>
              <a:t>if(dist &lt;= 25)</a:t>
            </a:r>
          </a:p>
          <a:p>
            <a:pPr lvl="1">
              <a:buNone/>
            </a:pPr>
            <a:r>
              <a:rPr lang="en-US" sz="1600" dirty="0" smtClean="0">
                <a:latin typeface="Courier New" pitchFamily="49" charset="0"/>
                <a:cs typeface="Courier New" pitchFamily="49" charset="0"/>
              </a:rPr>
              <a:t>	Rotate</a:t>
            </a:r>
          </a:p>
          <a:p>
            <a:pPr lvl="1">
              <a:buNone/>
            </a:pPr>
            <a:r>
              <a:rPr lang="en-US" sz="1600" dirty="0" smtClean="0">
                <a:latin typeface="Courier New" pitchFamily="49" charset="0"/>
                <a:cs typeface="Courier New" pitchFamily="49" charset="0"/>
              </a:rPr>
              <a:t>if(in safe mode)</a:t>
            </a:r>
          </a:p>
          <a:p>
            <a:pPr lvl="1">
              <a:buNone/>
            </a:pPr>
            <a:r>
              <a:rPr lang="en-US" sz="1600" dirty="0" smtClean="0">
                <a:latin typeface="Courier New" pitchFamily="49" charset="0"/>
                <a:cs typeface="Courier New" pitchFamily="49" charset="0"/>
              </a:rPr>
              <a:t>	if(dist &gt;= 55)</a:t>
            </a:r>
          </a:p>
          <a:p>
            <a:pPr lvl="1">
              <a:buNone/>
            </a:pPr>
            <a:r>
              <a:rPr lang="en-US" sz="1600" dirty="0" smtClean="0">
                <a:latin typeface="Courier New" pitchFamily="49" charset="0"/>
                <a:cs typeface="Courier New" pitchFamily="49" charset="0"/>
              </a:rPr>
              <a:t>		Move forward</a:t>
            </a:r>
          </a:p>
          <a:p>
            <a:pPr lvl="1">
              <a:buNone/>
            </a:pPr>
            <a:r>
              <a:rPr lang="en-US" sz="1600" dirty="0" smtClean="0">
                <a:latin typeface="Courier New" pitchFamily="49" charset="0"/>
                <a:cs typeface="Courier New" pitchFamily="49" charset="0"/>
              </a:rPr>
              <a:t>	if(dist &gt;= 75)</a:t>
            </a:r>
          </a:p>
          <a:p>
            <a:pPr lvl="1">
              <a:buNone/>
            </a:pPr>
            <a:r>
              <a:rPr lang="en-US" sz="1600" dirty="0" smtClean="0">
                <a:latin typeface="Courier New" pitchFamily="49" charset="0"/>
                <a:cs typeface="Courier New" pitchFamily="49" charset="0"/>
              </a:rPr>
              <a:t>		Exit safe mode</a:t>
            </a:r>
          </a:p>
          <a:p>
            <a:pPr lvl="1">
              <a:buNone/>
            </a:pPr>
            <a:r>
              <a:rPr lang="en-US" sz="1600" dirty="0" smtClean="0">
                <a:latin typeface="Courier New" pitchFamily="49" charset="0"/>
                <a:cs typeface="Courier New" pitchFamily="49" charset="0"/>
              </a:rPr>
              <a:t>	if(dist &lt; 55)</a:t>
            </a:r>
          </a:p>
          <a:p>
            <a:pPr lvl="1">
              <a:buNone/>
            </a:pPr>
            <a:r>
              <a:rPr lang="en-US" sz="1600" dirty="0" smtClean="0">
                <a:latin typeface="Courier New" pitchFamily="49" charset="0"/>
                <a:cs typeface="Courier New" pitchFamily="49" charset="0"/>
              </a:rPr>
              <a:t>		Rotate</a:t>
            </a:r>
          </a:p>
          <a:p>
            <a:pPr lvl="1"/>
            <a:endParaRPr lang="en-US" dirty="0" smtClean="0"/>
          </a:p>
        </p:txBody>
      </p:sp>
      <p:sp>
        <p:nvSpPr>
          <p:cNvPr id="3" name="Title 2"/>
          <p:cNvSpPr>
            <a:spLocks noGrp="1"/>
          </p:cNvSpPr>
          <p:nvPr>
            <p:ph type="title"/>
          </p:nvPr>
        </p:nvSpPr>
        <p:spPr/>
        <p:txBody>
          <a:bodyPr/>
          <a:lstStyle/>
          <a:p>
            <a:r>
              <a:rPr lang="en-US" dirty="0" smtClean="0"/>
              <a:t>Going live</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Going live</a:t>
            </a:r>
            <a:endParaRPr lang="en-US" dirty="0"/>
          </a:p>
        </p:txBody>
      </p:sp>
      <p:sp>
        <p:nvSpPr>
          <p:cNvPr id="5" name="Content Placeholder 4"/>
          <p:cNvSpPr>
            <a:spLocks noGrp="1"/>
          </p:cNvSpPr>
          <p:nvPr>
            <p:ph idx="1"/>
          </p:nvPr>
        </p:nvSpPr>
        <p:spPr/>
        <p:txBody>
          <a:bodyPr>
            <a:normAutofit/>
          </a:bodyPr>
          <a:lstStyle/>
          <a:p>
            <a:endParaRPr lang="en-US" sz="1600" dirty="0" smtClean="0">
              <a:hlinkClick r:id="rId4"/>
            </a:endParaRPr>
          </a:p>
          <a:p>
            <a:endParaRPr lang="en-US" sz="1600" dirty="0" smtClean="0">
              <a:hlinkClick r:id="rId4"/>
            </a:endParaRPr>
          </a:p>
          <a:p>
            <a:endParaRPr lang="en-US" sz="1600" dirty="0" smtClean="0">
              <a:hlinkClick r:id="rId4"/>
            </a:endParaRPr>
          </a:p>
          <a:p>
            <a:endParaRPr lang="en-US" sz="1600" dirty="0" smtClean="0">
              <a:hlinkClick r:id="rId4"/>
            </a:endParaRPr>
          </a:p>
          <a:p>
            <a:endParaRPr lang="en-US" sz="1600" dirty="0" smtClean="0">
              <a:hlinkClick r:id="rId4"/>
            </a:endParaRPr>
          </a:p>
          <a:p>
            <a:endParaRPr lang="en-US" sz="1600" dirty="0" smtClean="0">
              <a:hlinkClick r:id="rId4"/>
            </a:endParaRPr>
          </a:p>
          <a:p>
            <a:endParaRPr lang="en-US" sz="1600" dirty="0" smtClean="0">
              <a:hlinkClick r:id="rId4"/>
            </a:endParaRPr>
          </a:p>
          <a:p>
            <a:endParaRPr lang="en-US" sz="1600" dirty="0" smtClean="0">
              <a:hlinkClick r:id="rId4"/>
            </a:endParaRPr>
          </a:p>
          <a:p>
            <a:endParaRPr lang="en-US" sz="1600" dirty="0" smtClean="0">
              <a:hlinkClick r:id="rId4"/>
            </a:endParaRPr>
          </a:p>
          <a:p>
            <a:endParaRPr lang="en-US" sz="1600" dirty="0" smtClean="0">
              <a:hlinkClick r:id="rId4"/>
            </a:endParaRPr>
          </a:p>
          <a:p>
            <a:endParaRPr lang="en-US" sz="1600" dirty="0" smtClean="0">
              <a:hlinkClick r:id="rId4"/>
            </a:endParaRPr>
          </a:p>
          <a:p>
            <a:endParaRPr lang="en-US" sz="1600" dirty="0" smtClean="0">
              <a:hlinkClick r:id="rId4"/>
            </a:endParaRPr>
          </a:p>
          <a:p>
            <a:endParaRPr lang="en-US" sz="1600" dirty="0" smtClean="0">
              <a:hlinkClick r:id="rId4"/>
            </a:endParaRPr>
          </a:p>
          <a:p>
            <a:endParaRPr lang="en-US" sz="1600" dirty="0" smtClean="0">
              <a:hlinkClick r:id="rId4"/>
            </a:endParaRPr>
          </a:p>
          <a:p>
            <a:r>
              <a:rPr lang="en-US" sz="1600" dirty="0" smtClean="0">
                <a:hlinkClick r:id="rId4"/>
              </a:rPr>
              <a:t>https://www.youtube.com/watch?v=HE8XifzU44s</a:t>
            </a:r>
            <a:endParaRPr lang="en-US" sz="1600" dirty="0"/>
          </a:p>
        </p:txBody>
      </p:sp>
    </p:spTree>
    <p:controls>
      <p:control spid="38914" name="ShockwaveFlash1" r:id="rId2" imgW="5867280" imgH="3733920"/>
    </p:controls>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Camera’s prices are falling rapidly and they contain rich data just as any other sensor, even in monocular vision systems</a:t>
            </a:r>
          </a:p>
          <a:p>
            <a:endParaRPr lang="en-US" sz="2400" dirty="0" smtClean="0"/>
          </a:p>
          <a:p>
            <a:r>
              <a:rPr lang="en-US" sz="2400" dirty="0" smtClean="0"/>
              <a:t>Our system is capable of estimating a robot’s distance from its closest obstacle while taking into account many variables such as </a:t>
            </a:r>
            <a:br>
              <a:rPr lang="en-US" sz="2400" dirty="0" smtClean="0"/>
            </a:br>
            <a:r>
              <a:rPr lang="en-US" sz="2400" dirty="0" smtClean="0"/>
              <a:t>low resolution images, robot’s </a:t>
            </a:r>
            <a:br>
              <a:rPr lang="en-US" sz="2400" dirty="0" smtClean="0"/>
            </a:br>
            <a:r>
              <a:rPr lang="en-US" sz="2400" dirty="0" smtClean="0"/>
              <a:t>drift and encoders’ issues</a:t>
            </a:r>
          </a:p>
        </p:txBody>
      </p:sp>
      <p:sp>
        <p:nvSpPr>
          <p:cNvPr id="3" name="Title 2"/>
          <p:cNvSpPr>
            <a:spLocks noGrp="1"/>
          </p:cNvSpPr>
          <p:nvPr>
            <p:ph type="title"/>
          </p:nvPr>
        </p:nvSpPr>
        <p:spPr/>
        <p:txBody>
          <a:bodyPr/>
          <a:lstStyle/>
          <a:p>
            <a:r>
              <a:rPr lang="en-US" dirty="0" smtClean="0"/>
              <a:t>Conclusion</a:t>
            </a:r>
            <a:endParaRPr lang="en-US" dirty="0"/>
          </a:p>
        </p:txBody>
      </p:sp>
      <p:pic>
        <p:nvPicPr>
          <p:cNvPr id="39938" name="Picture 2" descr="D:\Downloads\WP_20150305_007.jpg"/>
          <p:cNvPicPr>
            <a:picLocks noChangeAspect="1" noChangeArrowheads="1"/>
          </p:cNvPicPr>
          <p:nvPr/>
        </p:nvPicPr>
        <p:blipFill>
          <a:blip r:embed="rId2" cstate="print"/>
          <a:srcRect/>
          <a:stretch>
            <a:fillRect/>
          </a:stretch>
        </p:blipFill>
        <p:spPr bwMode="auto">
          <a:xfrm>
            <a:off x="5715000" y="3895726"/>
            <a:ext cx="2800521" cy="242887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Laser sensors are great devices for obstacle detection in robots but come with a high price tag</a:t>
            </a:r>
          </a:p>
          <a:p>
            <a:r>
              <a:rPr lang="en-US" dirty="0" smtClean="0"/>
              <a:t>Cameras, on the other hand, are relatively cheap and easily accessible to everyone</a:t>
            </a:r>
            <a:br>
              <a:rPr lang="en-US" dirty="0" smtClean="0"/>
            </a:br>
            <a:r>
              <a:rPr lang="en-US" dirty="0" smtClean="0"/>
              <a:t>(</a:t>
            </a:r>
            <a:r>
              <a:rPr lang="en-US" dirty="0" err="1" smtClean="0"/>
              <a:t>eg</a:t>
            </a:r>
            <a:r>
              <a:rPr lang="en-US" dirty="0" smtClean="0"/>
              <a:t>. </a:t>
            </a:r>
            <a:r>
              <a:rPr lang="en-US" dirty="0" err="1" smtClean="0"/>
              <a:t>smartphones</a:t>
            </a:r>
            <a:r>
              <a:rPr lang="en-US" dirty="0" smtClean="0"/>
              <a:t> or digital cameras )</a:t>
            </a:r>
          </a:p>
          <a:p>
            <a:r>
              <a:rPr lang="en-US" dirty="0" smtClean="0"/>
              <a:t>In this project, we used a </a:t>
            </a:r>
            <a:r>
              <a:rPr lang="en-US" dirty="0" err="1" smtClean="0"/>
              <a:t>smartphone’s</a:t>
            </a:r>
            <a:r>
              <a:rPr lang="en-US" dirty="0" smtClean="0"/>
              <a:t> camera on a robot in order to determine the distance between the robot and its closest obstacle and steer it away in order to avoid collision</a:t>
            </a:r>
            <a:endParaRPr lang="en-US" dirty="0"/>
          </a:p>
        </p:txBody>
      </p:sp>
      <p:sp>
        <p:nvSpPr>
          <p:cNvPr id="3" name="Title 2"/>
          <p:cNvSpPr>
            <a:spLocks noGrp="1"/>
          </p:cNvSpPr>
          <p:nvPr>
            <p:ph type="title"/>
          </p:nvPr>
        </p:nvSpPr>
        <p:spPr/>
        <p:txBody>
          <a:bodyPr/>
          <a:lstStyle/>
          <a:p>
            <a:r>
              <a:rPr lang="en-US" dirty="0" smtClean="0"/>
              <a:t>Introduction</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Developed in C++ using Visual Studio</a:t>
            </a:r>
          </a:p>
          <a:p>
            <a:endParaRPr lang="en-US" dirty="0" smtClean="0"/>
          </a:p>
          <a:p>
            <a:r>
              <a:rPr lang="en-US" dirty="0" err="1" smtClean="0"/>
              <a:t>OpenCV</a:t>
            </a:r>
            <a:r>
              <a:rPr lang="en-US" dirty="0" smtClean="0"/>
              <a:t> 2.4.9 library for image analysis</a:t>
            </a:r>
          </a:p>
          <a:p>
            <a:endParaRPr lang="en-US" dirty="0" smtClean="0"/>
          </a:p>
          <a:p>
            <a:r>
              <a:rPr lang="en-US" dirty="0" smtClean="0"/>
              <a:t>Glued together with the robot through an Android application with the use of JNI and picture from the device’s rear camera</a:t>
            </a:r>
          </a:p>
          <a:p>
            <a:pPr lvl="1"/>
            <a:r>
              <a:rPr lang="en-US" dirty="0" smtClean="0"/>
              <a:t>Developed using Nexus 5 device with pictures scaled down to 640x480 pixels.</a:t>
            </a:r>
            <a:endParaRPr lang="en-US" dirty="0"/>
          </a:p>
        </p:txBody>
      </p:sp>
      <p:sp>
        <p:nvSpPr>
          <p:cNvPr id="3" name="Title 2"/>
          <p:cNvSpPr>
            <a:spLocks noGrp="1"/>
          </p:cNvSpPr>
          <p:nvPr>
            <p:ph type="title"/>
          </p:nvPr>
        </p:nvSpPr>
        <p:spPr/>
        <p:txBody>
          <a:bodyPr/>
          <a:lstStyle/>
          <a:p>
            <a:r>
              <a:rPr lang="en-US" dirty="0" smtClean="0"/>
              <a:t>Tools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a:t>
            </a:r>
            <a:endParaRPr lang="en-US" dirty="0"/>
          </a:p>
        </p:txBody>
      </p:sp>
      <p:sp>
        <p:nvSpPr>
          <p:cNvPr id="3" name="Text Placeholder 2"/>
          <p:cNvSpPr>
            <a:spLocks noGrp="1"/>
          </p:cNvSpPr>
          <p:nvPr>
            <p:ph type="body" idx="1"/>
          </p:nvPr>
        </p:nvSpPr>
        <p:spPr/>
        <p:txBody>
          <a:bodyPr/>
          <a:lstStyle/>
          <a:p>
            <a:r>
              <a:rPr lang="en-US" dirty="0" smtClean="0"/>
              <a:t>Overview</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143000"/>
          </a:xfrm>
        </p:spPr>
        <p:txBody>
          <a:bodyPr/>
          <a:lstStyle/>
          <a:p>
            <a:r>
              <a:rPr lang="en-US" dirty="0" smtClean="0"/>
              <a:t>Overview</a:t>
            </a:r>
            <a:endParaRPr lang="en-US" dirty="0"/>
          </a:p>
        </p:txBody>
      </p:sp>
      <p:grpSp>
        <p:nvGrpSpPr>
          <p:cNvPr id="4" name="Group 3"/>
          <p:cNvGrpSpPr/>
          <p:nvPr/>
        </p:nvGrpSpPr>
        <p:grpSpPr>
          <a:xfrm>
            <a:off x="3162300" y="228600"/>
            <a:ext cx="2819400" cy="6158163"/>
            <a:chOff x="3352800" y="76200"/>
            <a:chExt cx="2895600" cy="6324600"/>
          </a:xfrm>
        </p:grpSpPr>
        <p:cxnSp>
          <p:nvCxnSpPr>
            <p:cNvPr id="5" name="Straight Arrow Connector 4"/>
            <p:cNvCxnSpPr>
              <a:stCxn id="7" idx="2"/>
              <a:endCxn id="6" idx="0"/>
            </p:cNvCxnSpPr>
            <p:nvPr/>
          </p:nvCxnSpPr>
          <p:spPr>
            <a:xfrm>
              <a:off x="4800600" y="9144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352800" y="1447800"/>
              <a:ext cx="2895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err="1" smtClean="0"/>
                <a:t>cornerSubPix</a:t>
              </a:r>
              <a:r>
                <a:rPr lang="en-US" dirty="0" smtClean="0"/>
                <a:t> on both vectors from previous step</a:t>
              </a:r>
              <a:endParaRPr lang="en-US" dirty="0"/>
            </a:p>
          </p:txBody>
        </p:sp>
        <p:sp>
          <p:nvSpPr>
            <p:cNvPr id="7" name="Rectangle 6"/>
            <p:cNvSpPr/>
            <p:nvPr/>
          </p:nvSpPr>
          <p:spPr>
            <a:xfrm>
              <a:off x="3352800" y="76200"/>
              <a:ext cx="2895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err="1" smtClean="0"/>
                <a:t>goodFeaturesToTrack</a:t>
              </a:r>
              <a:r>
                <a:rPr lang="en-US" dirty="0" smtClean="0"/>
                <a:t> on both frames</a:t>
              </a:r>
              <a:endParaRPr lang="en-US" dirty="0"/>
            </a:p>
          </p:txBody>
        </p:sp>
        <p:sp>
          <p:nvSpPr>
            <p:cNvPr id="8" name="Rectangle 7"/>
            <p:cNvSpPr/>
            <p:nvPr/>
          </p:nvSpPr>
          <p:spPr>
            <a:xfrm>
              <a:off x="3352800" y="2819400"/>
              <a:ext cx="2895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err="1" smtClean="0"/>
                <a:t>calcOpticalFlowPyrLK</a:t>
              </a:r>
              <a:endParaRPr lang="en-US" dirty="0"/>
            </a:p>
          </p:txBody>
        </p:sp>
        <p:cxnSp>
          <p:nvCxnSpPr>
            <p:cNvPr id="9" name="Straight Arrow Connector 8"/>
            <p:cNvCxnSpPr>
              <a:stCxn id="6" idx="2"/>
              <a:endCxn id="8" idx="0"/>
            </p:cNvCxnSpPr>
            <p:nvPr/>
          </p:nvCxnSpPr>
          <p:spPr>
            <a:xfrm>
              <a:off x="4800600" y="22860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352800" y="4191000"/>
              <a:ext cx="2895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Evaluate the </a:t>
              </a:r>
              <a:r>
                <a:rPr lang="en-US" dirty="0" err="1" smtClean="0"/>
                <a:t>trackpoint</a:t>
              </a:r>
              <a:endParaRPr lang="en-US" dirty="0"/>
            </a:p>
          </p:txBody>
        </p:sp>
        <p:cxnSp>
          <p:nvCxnSpPr>
            <p:cNvPr id="11" name="Straight Arrow Connector 10"/>
            <p:cNvCxnSpPr>
              <a:stCxn id="8" idx="2"/>
              <a:endCxn id="10" idx="0"/>
            </p:cNvCxnSpPr>
            <p:nvPr/>
          </p:nvCxnSpPr>
          <p:spPr>
            <a:xfrm>
              <a:off x="4800600" y="36576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352800" y="5562600"/>
              <a:ext cx="2895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Calculate distances and correct </a:t>
              </a:r>
              <a:r>
                <a:rPr lang="en-US" dirty="0" err="1" smtClean="0"/>
                <a:t>odometry</a:t>
              </a:r>
              <a:endParaRPr lang="en-US" dirty="0"/>
            </a:p>
          </p:txBody>
        </p:sp>
        <p:cxnSp>
          <p:nvCxnSpPr>
            <p:cNvPr id="13" name="Straight Arrow Connector 12"/>
            <p:cNvCxnSpPr>
              <a:stCxn id="10" idx="2"/>
              <a:endCxn id="12" idx="0"/>
            </p:cNvCxnSpPr>
            <p:nvPr/>
          </p:nvCxnSpPr>
          <p:spPr>
            <a:xfrm>
              <a:off x="4800600" y="50292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a:t>
            </a:r>
            <a:endParaRPr lang="en-US" dirty="0"/>
          </a:p>
        </p:txBody>
      </p:sp>
      <p:sp>
        <p:nvSpPr>
          <p:cNvPr id="3" name="Text Placeholder 2"/>
          <p:cNvSpPr>
            <a:spLocks noGrp="1"/>
          </p:cNvSpPr>
          <p:nvPr>
            <p:ph type="body" idx="1"/>
          </p:nvPr>
        </p:nvSpPr>
        <p:spPr/>
        <p:txBody>
          <a:bodyPr/>
          <a:lstStyle/>
          <a:p>
            <a:r>
              <a:rPr lang="en-US" dirty="0" err="1" smtClean="0"/>
              <a:t>GoodFeaturesToTrack</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269</TotalTime>
  <Words>993</Words>
  <Application>Microsoft Office PowerPoint</Application>
  <PresentationFormat>On-screen Show (4:3)</PresentationFormat>
  <Paragraphs>172</Paragraphs>
  <Slides>37</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Concourse</vt:lpstr>
      <vt:lpstr>Equation</vt:lpstr>
      <vt:lpstr>Monocular Vision Assisted Odometry</vt:lpstr>
      <vt:lpstr>Contents</vt:lpstr>
      <vt:lpstr>Introduction</vt:lpstr>
      <vt:lpstr>Introduction</vt:lpstr>
      <vt:lpstr>Tools</vt:lpstr>
      <vt:lpstr>Tools</vt:lpstr>
      <vt:lpstr>Algorithm</vt:lpstr>
      <vt:lpstr>Overview</vt:lpstr>
      <vt:lpstr>Algorithm</vt:lpstr>
      <vt:lpstr>GoodFeaturesToTrack</vt:lpstr>
      <vt:lpstr>GoodFeaturesToTrack</vt:lpstr>
      <vt:lpstr>Algorithm</vt:lpstr>
      <vt:lpstr>CalcOpticalFlowPyrLK</vt:lpstr>
      <vt:lpstr>CalcOpticalFlowPyrLK</vt:lpstr>
      <vt:lpstr>Algorithm</vt:lpstr>
      <vt:lpstr>Evaluate track point</vt:lpstr>
      <vt:lpstr>Evaluate track point</vt:lpstr>
      <vt:lpstr>Algorithm</vt:lpstr>
      <vt:lpstr>Distance calculation </vt:lpstr>
      <vt:lpstr>Distance calculation</vt:lpstr>
      <vt:lpstr>Algorithm</vt:lpstr>
      <vt:lpstr>Odometry correction</vt:lpstr>
      <vt:lpstr>Odometry correction</vt:lpstr>
      <vt:lpstr>Odometry correction</vt:lpstr>
      <vt:lpstr>Theoretical Results</vt:lpstr>
      <vt:lpstr>Theoretical Results</vt:lpstr>
      <vt:lpstr>Theoretical results</vt:lpstr>
      <vt:lpstr>Theoretical results</vt:lpstr>
      <vt:lpstr>Theoretical results</vt:lpstr>
      <vt:lpstr>Theoretical results</vt:lpstr>
      <vt:lpstr>Going live</vt:lpstr>
      <vt:lpstr>Going live</vt:lpstr>
      <vt:lpstr>Going live</vt:lpstr>
      <vt:lpstr>Going live</vt:lpstr>
      <vt:lpstr>Going live</vt:lpstr>
      <vt:lpstr>Conclusion</vt:lpstr>
      <vt:lpstr>Conclusion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Monocular Vision Assisted Odometry</dc:title>
  <dc:creator>Giorgio</dc:creator>
  <cp:lastModifiedBy>Giorgio</cp:lastModifiedBy>
  <cp:revision>171</cp:revision>
  <dcterms:created xsi:type="dcterms:W3CDTF">2006-08-16T00:00:00Z</dcterms:created>
  <dcterms:modified xsi:type="dcterms:W3CDTF">2015-04-01T04:38:19Z</dcterms:modified>
</cp:coreProperties>
</file>