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258" r:id="rId4"/>
    <p:sldId id="268" r:id="rId5"/>
    <p:sldId id="307" r:id="rId6"/>
    <p:sldId id="266" r:id="rId7"/>
    <p:sldId id="271" r:id="rId8"/>
    <p:sldId id="267" r:id="rId9"/>
    <p:sldId id="274" r:id="rId10"/>
    <p:sldId id="275" r:id="rId11"/>
    <p:sldId id="276" r:id="rId12"/>
    <p:sldId id="269" r:id="rId13"/>
    <p:sldId id="277" r:id="rId14"/>
    <p:sldId id="278" r:id="rId15"/>
    <p:sldId id="279" r:id="rId16"/>
    <p:sldId id="280" r:id="rId17"/>
    <p:sldId id="282" r:id="rId18"/>
    <p:sldId id="283" r:id="rId19"/>
    <p:sldId id="284" r:id="rId20"/>
    <p:sldId id="285" r:id="rId21"/>
    <p:sldId id="270" r:id="rId22"/>
    <p:sldId id="286" r:id="rId23"/>
    <p:sldId id="287" r:id="rId24"/>
    <p:sldId id="288" r:id="rId25"/>
    <p:sldId id="264" r:id="rId26"/>
    <p:sldId id="289" r:id="rId27"/>
    <p:sldId id="265" r:id="rId28"/>
    <p:sldId id="262" r:id="rId29"/>
    <p:sldId id="291" r:id="rId30"/>
    <p:sldId id="292" r:id="rId31"/>
    <p:sldId id="294" r:id="rId32"/>
    <p:sldId id="299" r:id="rId33"/>
    <p:sldId id="272" r:id="rId34"/>
    <p:sldId id="263" r:id="rId35"/>
    <p:sldId id="300" r:id="rId36"/>
    <p:sldId id="301" r:id="rId37"/>
    <p:sldId id="302" r:id="rId38"/>
    <p:sldId id="305" r:id="rId39"/>
    <p:sldId id="306" r:id="rId40"/>
    <p:sldId id="304" r:id="rId41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7" d="100"/>
          <a:sy n="67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08DC994-0710-4696-994F-C6958F5D299A}" type="datetimeFigureOut">
              <a:rPr lang="he-IL" smtClean="0"/>
              <a:pPr/>
              <a:t>י"ז/טבת/תשע"ב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FA09597-4608-419C-B753-FDC06F695420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אסף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2</a:t>
            </a:fld>
            <a:endParaRPr lang="he-I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אסף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11</a:t>
            </a:fld>
            <a:endParaRPr lang="he-I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הילה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12</a:t>
            </a:fld>
            <a:endParaRPr lang="he-I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הילה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13</a:t>
            </a:fld>
            <a:endParaRPr lang="he-I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הילה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14</a:t>
            </a:fld>
            <a:endParaRPr lang="he-I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הילה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15</a:t>
            </a:fld>
            <a:endParaRPr lang="he-I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הילה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16</a:t>
            </a:fld>
            <a:endParaRPr lang="he-I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הילה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17</a:t>
            </a:fld>
            <a:endParaRPr lang="he-I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הילה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18</a:t>
            </a:fld>
            <a:endParaRPr lang="he-I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הילה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19</a:t>
            </a:fld>
            <a:endParaRPr lang="he-I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הילה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20</a:t>
            </a:fld>
            <a:endParaRPr lang="he-I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אסף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3</a:t>
            </a:fld>
            <a:endParaRPr lang="he-I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הילה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21</a:t>
            </a:fld>
            <a:endParaRPr lang="he-I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הילה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22</a:t>
            </a:fld>
            <a:endParaRPr lang="he-I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הילה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23</a:t>
            </a:fld>
            <a:endParaRPr lang="he-I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אסף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24</a:t>
            </a:fld>
            <a:endParaRPr lang="he-I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אסף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25</a:t>
            </a:fld>
            <a:endParaRPr lang="he-I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אסף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26</a:t>
            </a:fld>
            <a:endParaRPr lang="he-I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אסף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27</a:t>
            </a:fld>
            <a:endParaRPr lang="he-I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הילה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28</a:t>
            </a:fld>
            <a:endParaRPr lang="he-I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הילה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29</a:t>
            </a:fld>
            <a:endParaRPr lang="he-I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הילה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30</a:t>
            </a:fld>
            <a:endParaRPr lang="he-I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אסף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4</a:t>
            </a:fld>
            <a:endParaRPr lang="he-I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הילה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31</a:t>
            </a:fld>
            <a:endParaRPr lang="he-I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הילה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32</a:t>
            </a:fld>
            <a:endParaRPr lang="he-I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אסף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33</a:t>
            </a:fld>
            <a:endParaRPr lang="he-I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אסף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34</a:t>
            </a:fld>
            <a:endParaRPr lang="he-I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אסף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35</a:t>
            </a:fld>
            <a:endParaRPr lang="he-I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אסף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36</a:t>
            </a:fld>
            <a:endParaRPr lang="he-I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אסף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37</a:t>
            </a:fld>
            <a:endParaRPr lang="he-I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אסף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38</a:t>
            </a:fld>
            <a:endParaRPr lang="he-I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 smtClean="0"/>
              <a:t>אסף</a:t>
            </a:r>
          </a:p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5</a:t>
            </a:fld>
            <a:endParaRPr lang="he-I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הילה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6</a:t>
            </a:fld>
            <a:endParaRPr lang="he-I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הילה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7</a:t>
            </a:fld>
            <a:endParaRPr lang="he-I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אסף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8</a:t>
            </a:fld>
            <a:endParaRPr lang="he-I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אסף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9</a:t>
            </a:fld>
            <a:endParaRPr lang="he-I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אסף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09597-4608-419C-B753-FDC06F695420}" type="slidenum">
              <a:rPr lang="he-IL" smtClean="0"/>
              <a:pPr/>
              <a:t>10</a:t>
            </a:fld>
            <a:endParaRPr lang="he-I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752F-0B91-41CA-ACC0-AB20D505F737}" type="datetimeFigureOut">
              <a:rPr lang="he-IL" smtClean="0"/>
              <a:pPr/>
              <a:t>י"ז/טבת/תשע"ב</a:t>
            </a:fld>
            <a:endParaRPr lang="he-I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B1024-DFF8-425C-B5B2-BC95FEB6F35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752F-0B91-41CA-ACC0-AB20D505F737}" type="datetimeFigureOut">
              <a:rPr lang="he-IL" smtClean="0"/>
              <a:pPr/>
              <a:t>י"ז/טבת/תשע"ב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B1024-DFF8-425C-B5B2-BC95FEB6F35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752F-0B91-41CA-ACC0-AB20D505F737}" type="datetimeFigureOut">
              <a:rPr lang="he-IL" smtClean="0"/>
              <a:pPr/>
              <a:t>י"ז/טבת/תשע"ב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B1024-DFF8-425C-B5B2-BC95FEB6F35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752F-0B91-41CA-ACC0-AB20D505F737}" type="datetimeFigureOut">
              <a:rPr lang="he-IL" smtClean="0"/>
              <a:pPr/>
              <a:t>י"ז/טבת/תשע"ב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B1024-DFF8-425C-B5B2-BC95FEB6F35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752F-0B91-41CA-ACC0-AB20D505F737}" type="datetimeFigureOut">
              <a:rPr lang="he-IL" smtClean="0"/>
              <a:pPr/>
              <a:t>י"ז/טבת/תשע"ב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B1024-DFF8-425C-B5B2-BC95FEB6F35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752F-0B91-41CA-ACC0-AB20D505F737}" type="datetimeFigureOut">
              <a:rPr lang="he-IL" smtClean="0"/>
              <a:pPr/>
              <a:t>י"ז/טבת/תשע"ב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B1024-DFF8-425C-B5B2-BC95FEB6F35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752F-0B91-41CA-ACC0-AB20D505F737}" type="datetimeFigureOut">
              <a:rPr lang="he-IL" smtClean="0"/>
              <a:pPr/>
              <a:t>י"ז/טבת/תשע"ב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B1024-DFF8-425C-B5B2-BC95FEB6F35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752F-0B91-41CA-ACC0-AB20D505F737}" type="datetimeFigureOut">
              <a:rPr lang="he-IL" smtClean="0"/>
              <a:pPr/>
              <a:t>י"ז/טבת/תשע"ב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B1024-DFF8-425C-B5B2-BC95FEB6F35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752F-0B91-41CA-ACC0-AB20D505F737}" type="datetimeFigureOut">
              <a:rPr lang="he-IL" smtClean="0"/>
              <a:pPr/>
              <a:t>י"ז/טבת/תשע"ב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B1024-DFF8-425C-B5B2-BC95FEB6F35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752F-0B91-41CA-ACC0-AB20D505F737}" type="datetimeFigureOut">
              <a:rPr lang="he-IL" smtClean="0"/>
              <a:pPr/>
              <a:t>י"ז/טבת/תשע"ב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B1024-DFF8-425C-B5B2-BC95FEB6F35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752F-0B91-41CA-ACC0-AB20D505F737}" type="datetimeFigureOut">
              <a:rPr lang="he-IL" smtClean="0"/>
              <a:pPr/>
              <a:t>י"ז/טבת/תשע"ב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B0B1024-DFF8-425C-B5B2-BC95FEB6F35B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FA752F-0B91-41CA-ACC0-AB20D505F737}" type="datetimeFigureOut">
              <a:rPr lang="he-IL" smtClean="0"/>
              <a:pPr/>
              <a:t>י"ז/טבת/תשע"ב</a:t>
            </a:fld>
            <a:endParaRPr lang="he-I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B0B1024-DFF8-425C-B5B2-BC95FEB6F35B}" type="slidenum">
              <a:rPr lang="he-IL" smtClean="0"/>
              <a:pPr/>
              <a:t>‹#›</a:t>
            </a:fld>
            <a:endParaRPr lang="he-IL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file:///C:\develop\navigation\finalDemos\FinalFullMovie.avi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</p:spPr>
        <p:txBody>
          <a:bodyPr/>
          <a:lstStyle/>
          <a:p>
            <a:pPr algn="ctr" rtl="0"/>
            <a:r>
              <a:rPr lang="he-IL" b="1" dirty="0" smtClean="0"/>
              <a:t>ניווט בעזרת ערוצי </a:t>
            </a:r>
            <a:r>
              <a:rPr lang="he-IL" b="1" dirty="0"/>
              <a:t>צבע ועומק</a:t>
            </a:r>
            <a:endParaRPr lang="en-US" dirty="0"/>
          </a:p>
        </p:txBody>
      </p:sp>
      <p:sp>
        <p:nvSpPr>
          <p:cNvPr id="7" name="כותרת משנה 2"/>
          <p:cNvSpPr>
            <a:spLocks noGrp="1"/>
          </p:cNvSpPr>
          <p:nvPr>
            <p:ph type="subTitle" idx="1"/>
          </p:nvPr>
        </p:nvSpPr>
        <p:spPr>
          <a:xfrm>
            <a:off x="526510" y="3764632"/>
            <a:ext cx="7854696" cy="17526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he-IL" sz="4000" dirty="0" smtClean="0"/>
              <a:t>הילה ששתיאל</a:t>
            </a:r>
          </a:p>
          <a:p>
            <a:pPr algn="ctr"/>
            <a:r>
              <a:rPr lang="he-IL" sz="4000" dirty="0" smtClean="0"/>
              <a:t>אסף כהן</a:t>
            </a:r>
          </a:p>
          <a:p>
            <a:pPr algn="ctr"/>
            <a:r>
              <a:rPr lang="he-IL" sz="4000" dirty="0" smtClean="0"/>
              <a:t>מנחה : אמיר גבע</a:t>
            </a:r>
            <a:endParaRPr lang="he-IL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במסדרון</a:t>
            </a:r>
            <a:br>
              <a:rPr lang="he-IL" dirty="0" smtClean="0"/>
            </a:br>
            <a:r>
              <a:rPr lang="he-IL" dirty="0" smtClean="0"/>
              <a:t> </a:t>
            </a:r>
            <a:r>
              <a:rPr lang="he-IL" sz="4000" dirty="0" smtClean="0"/>
              <a:t>זיהוי דלתות - המשך</a:t>
            </a:r>
            <a:endParaRPr lang="he-IL" dirty="0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294312"/>
            <a:ext cx="4536504" cy="332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51520" y="1916832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he-IL" sz="2600" dirty="0" smtClean="0"/>
              <a:t>לאחר חישוב הפילטר</a:t>
            </a:r>
            <a:r>
              <a:rPr kumimoji="0" lang="he-I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640080" marR="0" lvl="1" indent="-246888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e-I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המרה</a:t>
            </a:r>
            <a:r>
              <a:rPr kumimoji="0" lang="he-IL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he-IL" sz="2400" dirty="0" smtClean="0"/>
              <a:t>ל</a:t>
            </a:r>
            <a:r>
              <a:rPr kumimoji="0" lang="he-IL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תמונה בינארית.</a:t>
            </a:r>
            <a:endParaRPr kumimoji="0" lang="he-I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46888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e-I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חישוב</a:t>
            </a:r>
            <a:r>
              <a:rPr kumimoji="0" lang="he-IL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רכיבי קשירות.</a:t>
            </a: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204864"/>
            <a:ext cx="8229600" cy="4389120"/>
          </a:xfrm>
        </p:spPr>
        <p:txBody>
          <a:bodyPr/>
          <a:lstStyle/>
          <a:p>
            <a:r>
              <a:rPr lang="he-IL" dirty="0" smtClean="0"/>
              <a:t>מציאת הדלת הקרובה ביותר לקצה התמונה בכל צד:</a:t>
            </a:r>
          </a:p>
          <a:p>
            <a:pPr lvl="1"/>
            <a:r>
              <a:rPr lang="he-IL" dirty="0" smtClean="0"/>
              <a:t>בחירה ברכיב קשירות בעל מאפיינים של דלת.</a:t>
            </a:r>
            <a:endParaRPr lang="he-IL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8564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 fontScale="90000" lnSpcReduction="2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נסיעה במסדרון</a:t>
            </a:r>
            <a:br>
              <a:rPr kumimoji="0" lang="he-IL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he-IL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e-IL" sz="4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זיהוי דלתות - המשך</a:t>
            </a:r>
            <a:endParaRPr kumimoji="0" lang="he-IL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068960"/>
            <a:ext cx="2956778" cy="359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במסדרון</a:t>
            </a:r>
            <a:br>
              <a:rPr lang="he-IL" dirty="0" smtClean="0"/>
            </a:br>
            <a:r>
              <a:rPr lang="he-IL" dirty="0" smtClean="0"/>
              <a:t> </a:t>
            </a:r>
            <a:r>
              <a:rPr lang="he-IL" sz="4000" dirty="0" smtClean="0"/>
              <a:t>זיהוי דלת חדשה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 smtClean="0"/>
              <a:t>בעת זיהוי דלת כלשהי בתמונה, יש לקבוע האם זו דלת חדשה או דלת שזוהתה בעבר.</a:t>
            </a:r>
          </a:p>
          <a:p>
            <a:pPr lvl="1"/>
            <a:r>
              <a:rPr lang="he-IL" dirty="0" smtClean="0"/>
              <a:t>קצה הדלת ילך ויתקרב מכיוון מרכז התמונה לכיוון קצות התמונה.</a:t>
            </a:r>
            <a:endParaRPr lang="he-IL" dirty="0"/>
          </a:p>
        </p:txBody>
      </p:sp>
      <p:pic>
        <p:nvPicPr>
          <p:cNvPr id="4" name="תמונה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05064"/>
            <a:ext cx="2736304" cy="234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תמונה 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005064"/>
            <a:ext cx="2736304" cy="235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תמונה 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005064"/>
            <a:ext cx="2880320" cy="2354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3419872" y="3645024"/>
            <a:ext cx="23042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92208"/>
            <a:ext cx="8229600" cy="4389120"/>
          </a:xfrm>
        </p:spPr>
        <p:txBody>
          <a:bodyPr/>
          <a:lstStyle/>
          <a:p>
            <a:pPr lvl="1"/>
            <a:endParaRPr lang="he-IL" dirty="0" smtClean="0"/>
          </a:p>
          <a:p>
            <a:pPr>
              <a:buNone/>
            </a:pPr>
            <a:endParaRPr lang="he-IL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במסדרון</a:t>
            </a:r>
            <a:br>
              <a:rPr lang="he-IL" dirty="0" smtClean="0"/>
            </a:br>
            <a:r>
              <a:rPr lang="he-IL" dirty="0" smtClean="0"/>
              <a:t> </a:t>
            </a:r>
            <a:r>
              <a:rPr lang="he-IL" sz="4000" dirty="0" smtClean="0"/>
              <a:t>עדכון מיקום הרובוט</a:t>
            </a:r>
            <a:endParaRPr lang="he-IL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276872"/>
            <a:ext cx="3960440" cy="371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852936"/>
            <a:ext cx="3672408" cy="299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4216"/>
            <a:ext cx="8229600" cy="4389120"/>
          </a:xfrm>
        </p:spPr>
        <p:txBody>
          <a:bodyPr/>
          <a:lstStyle/>
          <a:p>
            <a:r>
              <a:rPr lang="he-IL" dirty="0" smtClean="0"/>
              <a:t>במהלך הנסיעה במסדרון, קיימים מצבים בהם חלק מהדלתות לא מזוהות לאורך מספר גדול מספיק של תמונות.</a:t>
            </a:r>
          </a:p>
          <a:p>
            <a:pPr lvl="1"/>
            <a:r>
              <a:rPr lang="he-IL" dirty="0" smtClean="0"/>
              <a:t>דוגמא: בעת פניה חדה ימינה.</a:t>
            </a:r>
          </a:p>
          <a:p>
            <a:pPr lvl="1">
              <a:buNone/>
            </a:pPr>
            <a:endParaRPr lang="he-IL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8458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במסדרון</a:t>
            </a:r>
            <a:br>
              <a:rPr lang="he-IL" dirty="0" smtClean="0"/>
            </a:br>
            <a:r>
              <a:rPr lang="he-IL" dirty="0" smtClean="0"/>
              <a:t> </a:t>
            </a:r>
            <a:r>
              <a:rPr lang="he-IL" sz="4000" dirty="0" smtClean="0"/>
              <a:t>אלגוריתם תיקון מיקום הרובוט</a:t>
            </a:r>
            <a:endParaRPr lang="he-IL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501008"/>
            <a:ext cx="36957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204864"/>
            <a:ext cx="8229600" cy="4389120"/>
          </a:xfrm>
        </p:spPr>
        <p:txBody>
          <a:bodyPr/>
          <a:lstStyle/>
          <a:p>
            <a:r>
              <a:rPr lang="he-IL" dirty="0" smtClean="0"/>
              <a:t>עבור כל דלת נשמור מספר הסידורי.</a:t>
            </a:r>
          </a:p>
          <a:p>
            <a:r>
              <a:rPr lang="he-IL" dirty="0" smtClean="0"/>
              <a:t>עבור כל צד נשמר המספר הסידורי של הדלת הבאה אותה הרובוט צריך לזהות.</a:t>
            </a:r>
          </a:p>
          <a:p>
            <a:r>
              <a:rPr lang="he-IL" dirty="0" smtClean="0"/>
              <a:t>בעת זיהוי דלת – עדכון מיקום הרובוט במפה בהתאם למיפוי בין מספר סידורי לקואורדינאטה של הדלת.</a:t>
            </a:r>
          </a:p>
          <a:p>
            <a:endParaRPr lang="he-IL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8458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במסדרון</a:t>
            </a:r>
            <a:br>
              <a:rPr lang="he-IL" dirty="0" smtClean="0"/>
            </a:br>
            <a:r>
              <a:rPr lang="he-IL" dirty="0" smtClean="0"/>
              <a:t> </a:t>
            </a:r>
            <a:r>
              <a:rPr lang="he-IL" sz="4000" dirty="0" smtClean="0"/>
              <a:t>אלגוריתם תיקון מיקום הרובוט - המשך</a:t>
            </a:r>
            <a:endParaRPr lang="he-I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509120"/>
            <a:ext cx="2573359" cy="204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204864"/>
            <a:ext cx="8229600" cy="4389120"/>
          </a:xfrm>
        </p:spPr>
        <p:txBody>
          <a:bodyPr/>
          <a:lstStyle/>
          <a:p>
            <a:r>
              <a:rPr lang="he-IL" dirty="0" smtClean="0"/>
              <a:t>אלגוריתם התיקון – דוגמא: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8458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במסדרון</a:t>
            </a:r>
            <a:br>
              <a:rPr lang="he-IL" dirty="0" smtClean="0"/>
            </a:br>
            <a:r>
              <a:rPr lang="he-IL" dirty="0" smtClean="0"/>
              <a:t> </a:t>
            </a:r>
            <a:r>
              <a:rPr lang="he-IL" sz="4000" dirty="0" smtClean="0"/>
              <a:t>אלגוריתם תיקון מיקום הרובוט - המשך</a:t>
            </a:r>
            <a:endParaRPr lang="he-I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073549"/>
            <a:ext cx="3384376" cy="268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3568" y="5013176"/>
            <a:ext cx="196079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dirty="0" smtClean="0"/>
              <a:t>מספר סידורי: 1</a:t>
            </a:r>
            <a:endParaRPr lang="he-IL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372200" y="4365104"/>
            <a:ext cx="196079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dirty="0" smtClean="0"/>
              <a:t>מספר סידורי: 2</a:t>
            </a:r>
            <a:endParaRPr lang="he-IL" sz="2400" dirty="0"/>
          </a:p>
        </p:txBody>
      </p:sp>
      <p:sp>
        <p:nvSpPr>
          <p:cNvPr id="9" name="Oval 8"/>
          <p:cNvSpPr/>
          <p:nvPr/>
        </p:nvSpPr>
        <p:spPr>
          <a:xfrm>
            <a:off x="3779912" y="4869160"/>
            <a:ext cx="792088" cy="72008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683568" y="3861048"/>
            <a:ext cx="196079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dirty="0" smtClean="0"/>
              <a:t>מספר סידורי: 3</a:t>
            </a:r>
            <a:endParaRPr lang="he-IL" sz="24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4355976" y="4365104"/>
            <a:ext cx="432048" cy="576064"/>
            <a:chOff x="6804248" y="3140968"/>
            <a:chExt cx="432048" cy="576064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6804248" y="3212976"/>
              <a:ext cx="432048" cy="504056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804248" y="3140968"/>
              <a:ext cx="360040" cy="57606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Oval 20"/>
          <p:cNvSpPr/>
          <p:nvPr/>
        </p:nvSpPr>
        <p:spPr>
          <a:xfrm>
            <a:off x="3779912" y="3717032"/>
            <a:ext cx="792088" cy="72008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TextBox 21"/>
          <p:cNvSpPr txBox="1"/>
          <p:nvPr/>
        </p:nvSpPr>
        <p:spPr>
          <a:xfrm>
            <a:off x="683568" y="2967335"/>
            <a:ext cx="196079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dirty="0" smtClean="0"/>
              <a:t>מספר סידורי: 5</a:t>
            </a:r>
            <a:endParaRPr lang="he-IL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6372200" y="3284984"/>
            <a:ext cx="196079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dirty="0" smtClean="0"/>
              <a:t>מספר סידורי: 4</a:t>
            </a:r>
            <a:endParaRPr lang="he-IL" sz="2400" dirty="0"/>
          </a:p>
        </p:txBody>
      </p:sp>
      <p:sp>
        <p:nvSpPr>
          <p:cNvPr id="24" name="Oval 23"/>
          <p:cNvSpPr/>
          <p:nvPr/>
        </p:nvSpPr>
        <p:spPr>
          <a:xfrm>
            <a:off x="4283968" y="3140968"/>
            <a:ext cx="792088" cy="72008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9" grpId="0" animBg="1"/>
      <p:bldP spid="10" grpId="0"/>
      <p:bldP spid="10" grpId="1"/>
      <p:bldP spid="21" grpId="0" animBg="1"/>
      <p:bldP spid="22" grpId="0"/>
      <p:bldP spid="23" grpId="0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 smtClean="0"/>
              <a:t>דוגמא נוספת:</a:t>
            </a:r>
          </a:p>
          <a:p>
            <a:pPr lvl="1"/>
            <a:r>
              <a:rPr lang="he-IL" dirty="0" smtClean="0"/>
              <a:t>דלת מספר 418 מזוהה.</a:t>
            </a:r>
          </a:p>
          <a:p>
            <a:pPr lvl="1"/>
            <a:r>
              <a:rPr lang="he-IL" dirty="0" smtClean="0"/>
              <a:t>המיקום במפה מתעדכן.</a:t>
            </a:r>
          </a:p>
          <a:p>
            <a:pPr lvl="1"/>
            <a:endParaRPr lang="he-IL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7383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במסדרון</a:t>
            </a:r>
            <a:br>
              <a:rPr lang="he-IL" dirty="0" smtClean="0"/>
            </a:br>
            <a:r>
              <a:rPr lang="he-IL" dirty="0" smtClean="0"/>
              <a:t> </a:t>
            </a:r>
            <a:r>
              <a:rPr lang="he-IL" sz="4000" dirty="0" smtClean="0"/>
              <a:t>אלגוריתם תיקון מיקום הרובוט - המשך</a:t>
            </a:r>
            <a:endParaRPr lang="he-IL" dirty="0"/>
          </a:p>
        </p:txBody>
      </p:sp>
      <p:pic>
        <p:nvPicPr>
          <p:cNvPr id="5" name="תמונה 3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645024"/>
            <a:ext cx="3240360" cy="248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תמונה 2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36912"/>
            <a:ext cx="4156154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4216"/>
            <a:ext cx="8229600" cy="4389120"/>
          </a:xfrm>
        </p:spPr>
        <p:txBody>
          <a:bodyPr/>
          <a:lstStyle/>
          <a:p>
            <a:r>
              <a:rPr lang="he-IL" dirty="0" smtClean="0"/>
              <a:t>דלת מספר 417 לא מזוהה למשך מספר גדול מספיק של תמונות עוקבות.</a:t>
            </a:r>
            <a:endParaRPr lang="he-IL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7383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במסדרון</a:t>
            </a:r>
            <a:br>
              <a:rPr lang="he-IL" dirty="0" smtClean="0"/>
            </a:br>
            <a:r>
              <a:rPr lang="he-IL" dirty="0" smtClean="0"/>
              <a:t> </a:t>
            </a:r>
            <a:r>
              <a:rPr lang="he-IL" sz="4000" dirty="0" smtClean="0"/>
              <a:t>אלגוריתם תיקון מיקום הרובוט - המשך</a:t>
            </a:r>
            <a:endParaRPr lang="he-IL" dirty="0"/>
          </a:p>
        </p:txBody>
      </p:sp>
      <p:pic>
        <p:nvPicPr>
          <p:cNvPr id="5" name="תמונה 3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356992"/>
            <a:ext cx="3744416" cy="282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 smtClean="0"/>
              <a:t>דלת מספר 416 מזוהה והמיקום במפה מתעדכן.</a:t>
            </a:r>
          </a:p>
          <a:p>
            <a:r>
              <a:rPr lang="he-IL" dirty="0" smtClean="0"/>
              <a:t>אלגוריתם התיקון מעדכן את מספר הדלת שצפויה להתגלות מצד ימין ל-415.</a:t>
            </a:r>
            <a:endParaRPr lang="he-IL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7383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במסדרון</a:t>
            </a:r>
            <a:br>
              <a:rPr lang="he-IL" dirty="0" smtClean="0"/>
            </a:br>
            <a:r>
              <a:rPr lang="he-IL" dirty="0" smtClean="0"/>
              <a:t> </a:t>
            </a:r>
            <a:r>
              <a:rPr lang="he-IL" sz="4000" dirty="0" smtClean="0"/>
              <a:t>אלגוריתם תיקון מיקום הרובוט - המשך</a:t>
            </a:r>
            <a:endParaRPr lang="he-IL" dirty="0"/>
          </a:p>
        </p:txBody>
      </p:sp>
      <p:pic>
        <p:nvPicPr>
          <p:cNvPr id="5" name="תמונה 3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573016"/>
            <a:ext cx="3672408" cy="2801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תמונה 3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284984"/>
            <a:ext cx="4536504" cy="335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pPr algn="ctr"/>
            <a:r>
              <a:rPr lang="he-IL" dirty="0" smtClean="0"/>
              <a:t>מבוא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389120"/>
          </a:xfrm>
        </p:spPr>
        <p:txBody>
          <a:bodyPr/>
          <a:lstStyle/>
          <a:p>
            <a:r>
              <a:rPr lang="he-IL" dirty="0" smtClean="0"/>
              <a:t>תהליך למציאת מסלול מתאים ובטוח לנסיעה ממקור ליעד.</a:t>
            </a:r>
            <a:endParaRPr lang="en-US" dirty="0" smtClean="0"/>
          </a:p>
          <a:p>
            <a:r>
              <a:rPr lang="he-IL" dirty="0" smtClean="0"/>
              <a:t>לרובוטים ניידים יש חשיבות רבה בתעשייה, תחבורה, מערכות ביטחוניות ועוד.</a:t>
            </a:r>
          </a:p>
          <a:p>
            <a:r>
              <a:rPr lang="he-IL" dirty="0" smtClean="0"/>
              <a:t>לרובוטים אלו דרושה היכולת לנוע בסביבה מורכבת ולא ידועה. בד"כ יכולת זו תסתמך על מערכות חישה ואלגוריתמי ניווט.</a:t>
            </a:r>
            <a:endParaRPr lang="he-IL" dirty="0"/>
          </a:p>
        </p:txBody>
      </p:sp>
      <p:pic>
        <p:nvPicPr>
          <p:cNvPr id="79873" name="Picture 1" descr="C:\Users\USER\Desktop\nav rob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836957"/>
            <a:ext cx="2088232" cy="27868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4216"/>
            <a:ext cx="8229600" cy="4389120"/>
          </a:xfrm>
        </p:spPr>
        <p:txBody>
          <a:bodyPr/>
          <a:lstStyle/>
          <a:p>
            <a:r>
              <a:rPr lang="he-IL" dirty="0" smtClean="0"/>
              <a:t>הרובוט מזהה את דלת 414, ולאחר מכן את דלת 415.</a:t>
            </a:r>
          </a:p>
          <a:p>
            <a:r>
              <a:rPr lang="he-IL" dirty="0" smtClean="0"/>
              <a:t>המיקום במפה מתעדכן לדלת מספר 415, למרות שדלת 417 לא זוהתה.</a:t>
            </a:r>
            <a:endParaRPr lang="he-IL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8458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במסדרון</a:t>
            </a:r>
            <a:br>
              <a:rPr lang="he-IL" dirty="0" smtClean="0"/>
            </a:br>
            <a:r>
              <a:rPr lang="he-IL" dirty="0" smtClean="0"/>
              <a:t> </a:t>
            </a:r>
            <a:r>
              <a:rPr lang="he-IL" sz="4000" dirty="0" smtClean="0"/>
              <a:t>אלגוריתם תיקון מיקום הרובוט - המשך</a:t>
            </a:r>
            <a:endParaRPr lang="he-IL" dirty="0"/>
          </a:p>
        </p:txBody>
      </p:sp>
      <p:pic>
        <p:nvPicPr>
          <p:cNvPr id="5" name="תמונה 3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789040"/>
            <a:ext cx="329224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תמונה 3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168352"/>
            <a:ext cx="432048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58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במסדרון</a:t>
            </a:r>
            <a:br>
              <a:rPr lang="he-IL" dirty="0" smtClean="0"/>
            </a:br>
            <a:r>
              <a:rPr lang="he-IL" dirty="0" smtClean="0"/>
              <a:t> </a:t>
            </a:r>
            <a:r>
              <a:rPr lang="he-IL" sz="4000" dirty="0" smtClean="0"/>
              <a:t>זיהוי יציאה מהמסדרון</a:t>
            </a:r>
            <a:endParaRPr lang="he-IL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6224"/>
            <a:ext cx="8229600" cy="4389120"/>
          </a:xfrm>
        </p:spPr>
        <p:txBody>
          <a:bodyPr/>
          <a:lstStyle/>
          <a:p>
            <a:r>
              <a:rPr lang="he-IL" dirty="0" smtClean="0"/>
              <a:t>במהלך הנסיעה במסדרון, רוחבו המחושב שווה לקבוע שהוגדר על-פי רוחב המסדרון במפה.</a:t>
            </a:r>
            <a:endParaRPr lang="he-IL" dirty="0"/>
          </a:p>
        </p:txBody>
      </p:sp>
      <p:pic>
        <p:nvPicPr>
          <p:cNvPr id="4" name="תמונה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267882"/>
            <a:ext cx="4536504" cy="311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4216"/>
            <a:ext cx="8229600" cy="4389120"/>
          </a:xfrm>
        </p:spPr>
        <p:txBody>
          <a:bodyPr/>
          <a:lstStyle/>
          <a:p>
            <a:r>
              <a:rPr lang="he-IL" dirty="0" smtClean="0"/>
              <a:t>כאשר הרובוט מתקרב לקצה המסדרון, רוחב המסדרון המחושב ילך ויגדל:</a:t>
            </a:r>
            <a:endParaRPr lang="he-IL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7383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במסדרון</a:t>
            </a:r>
            <a:br>
              <a:rPr lang="he-IL" dirty="0" smtClean="0"/>
            </a:br>
            <a:r>
              <a:rPr lang="he-IL" dirty="0" smtClean="0"/>
              <a:t> </a:t>
            </a:r>
            <a:r>
              <a:rPr lang="he-IL" sz="4000" dirty="0" smtClean="0"/>
              <a:t>זיהוי יציאה מהמסדרון - המשך</a:t>
            </a:r>
            <a:endParaRPr lang="he-IL" sz="4000" dirty="0"/>
          </a:p>
        </p:txBody>
      </p:sp>
      <p:pic>
        <p:nvPicPr>
          <p:cNvPr id="5" name="תמונה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068960"/>
            <a:ext cx="4680520" cy="317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6224"/>
            <a:ext cx="8229600" cy="4389120"/>
          </a:xfrm>
        </p:spPr>
        <p:txBody>
          <a:bodyPr/>
          <a:lstStyle/>
          <a:p>
            <a:r>
              <a:rPr lang="he-IL" dirty="0" smtClean="0"/>
              <a:t>הרובוט יוצא מהמסדרון ומצב הנסיעה ישתנה לנסיעה בחלל:</a:t>
            </a:r>
            <a:endParaRPr lang="he-IL" dirty="0"/>
          </a:p>
        </p:txBody>
      </p:sp>
      <p:pic>
        <p:nvPicPr>
          <p:cNvPr id="5" name="תמונה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924944"/>
            <a:ext cx="4608512" cy="326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8458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במסדרון</a:t>
            </a:r>
            <a:br>
              <a:rPr lang="he-IL" dirty="0" smtClean="0"/>
            </a:br>
            <a:r>
              <a:rPr lang="he-IL" dirty="0" smtClean="0"/>
              <a:t> </a:t>
            </a:r>
            <a:r>
              <a:rPr lang="he-IL" sz="4000" dirty="0" smtClean="0"/>
              <a:t>זיהוי יציאה מהמסדרון - המשך</a:t>
            </a:r>
            <a:endParaRPr lang="he-IL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 smtClean="0"/>
              <a:t>על מנת שהרובוט לא יתקל בקירות ויזהה דלתות על פי הסדר שהן ממוקמות על הרובוט לנסוע במרכז המסדרון ולהתאים את עצמו לשינויים של התרחבות והצרות של המסדרון.</a:t>
            </a:r>
            <a:endParaRPr lang="he-IL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במסדרון </a:t>
            </a:r>
            <a:br>
              <a:rPr lang="he-IL" dirty="0" smtClean="0"/>
            </a:br>
            <a:r>
              <a:rPr lang="he-IL" sz="4000" dirty="0" smtClean="0"/>
              <a:t>שמירה על נסיעה במרכז - מוטיבציה</a:t>
            </a:r>
            <a:endParaRPr lang="he-IL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501008"/>
            <a:ext cx="6552753" cy="252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במסדרון </a:t>
            </a:r>
            <a:br>
              <a:rPr lang="he-IL" dirty="0" smtClean="0"/>
            </a:br>
            <a:r>
              <a:rPr lang="he-IL" sz="4000" dirty="0" smtClean="0"/>
              <a:t>שמירה על נסיעה במרכז - המשך</a:t>
            </a:r>
            <a:endParaRPr lang="he-IL" sz="40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212976"/>
            <a:ext cx="741708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he-IL" sz="2800" dirty="0" smtClean="0"/>
              <a:t>החלק העליון המסומן בתמונת העומק מעיד על חוסר המרכוז של הרובוט בתמונה הימינית לעומת התמונה השמאלית.</a:t>
            </a:r>
            <a:endParaRPr kumimoji="0" lang="he-IL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4216"/>
            <a:ext cx="8229600" cy="4389120"/>
          </a:xfrm>
        </p:spPr>
        <p:txBody>
          <a:bodyPr/>
          <a:lstStyle/>
          <a:p>
            <a:r>
              <a:rPr lang="he-IL" dirty="0" smtClean="0"/>
              <a:t>נגדיר את מרכז המסדרון כאמצע הקטע השחור העליון בתמונת העומק (מסומן בצהוב)</a:t>
            </a:r>
            <a:r>
              <a:rPr lang="he-IL" dirty="0" smtClean="0"/>
              <a:t>.</a:t>
            </a:r>
            <a:endParaRPr lang="he-IL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במסדרון </a:t>
            </a:r>
            <a:br>
              <a:rPr lang="he-IL" dirty="0" smtClean="0"/>
            </a:br>
            <a:r>
              <a:rPr lang="he-IL" sz="4000" dirty="0" smtClean="0"/>
              <a:t>שמירה על נסיעה במרכז - המשך</a:t>
            </a:r>
            <a:endParaRPr lang="he-IL" sz="4000" dirty="0"/>
          </a:p>
        </p:txBody>
      </p:sp>
      <p:pic>
        <p:nvPicPr>
          <p:cNvPr id="6" name="תמונה 4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996952"/>
            <a:ext cx="475252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2981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במסדרון </a:t>
            </a:r>
            <a:br>
              <a:rPr lang="he-IL" dirty="0" smtClean="0"/>
            </a:br>
            <a:r>
              <a:rPr lang="he-IL" sz="4000" dirty="0" smtClean="0"/>
              <a:t>שמירה על נסיעה במרכז – חדות הפנייה</a:t>
            </a:r>
            <a:endParaRPr lang="he-IL" sz="4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389120"/>
          </a:xfrm>
        </p:spPr>
        <p:txBody>
          <a:bodyPr/>
          <a:lstStyle/>
          <a:p>
            <a:r>
              <a:rPr lang="he-IL" dirty="0" smtClean="0"/>
              <a:t>חישוב כיוון הפניה וזווית הפניה:</a:t>
            </a:r>
          </a:p>
          <a:p>
            <a:pPr lvl="1"/>
            <a:r>
              <a:rPr lang="he-IL" dirty="0" smtClean="0"/>
              <a:t>פניה חדה:</a:t>
            </a:r>
          </a:p>
          <a:p>
            <a:pPr lvl="1"/>
            <a:endParaRPr lang="he-IL" dirty="0" smtClean="0"/>
          </a:p>
          <a:p>
            <a:pPr lvl="1"/>
            <a:endParaRPr lang="he-IL" dirty="0" smtClean="0"/>
          </a:p>
          <a:p>
            <a:pPr lvl="1">
              <a:buNone/>
            </a:pPr>
            <a:endParaRPr lang="he-IL" dirty="0" smtClean="0"/>
          </a:p>
          <a:p>
            <a:pPr lvl="1"/>
            <a:r>
              <a:rPr lang="he-IL" dirty="0" smtClean="0"/>
              <a:t>פניה עדינה:</a:t>
            </a:r>
            <a:endParaRPr lang="he-IL" dirty="0"/>
          </a:p>
        </p:txBody>
      </p:sp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420888"/>
            <a:ext cx="5832648" cy="202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480858"/>
            <a:ext cx="5832648" cy="2090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 smtClean="0"/>
              <a:t>על מנת להגיע ממסדרון אחד למסדרון השני, הרובוט צריך לעבור בחלל פתוח, ולבצע פניה ימינה או פניה שמאלה.</a:t>
            </a:r>
            <a:endParaRPr lang="he-I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בחלל </a:t>
            </a:r>
            <a:br>
              <a:rPr lang="he-IL" dirty="0" smtClean="0"/>
            </a:br>
            <a:r>
              <a:rPr lang="he-IL" sz="4000" dirty="0" smtClean="0"/>
              <a:t>חישוב זווית הפניה</a:t>
            </a:r>
            <a:endParaRPr lang="he-IL" sz="4000" dirty="0"/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8767" y="2780928"/>
            <a:ext cx="3467409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6224"/>
            <a:ext cx="8229600" cy="4389120"/>
          </a:xfrm>
        </p:spPr>
        <p:txBody>
          <a:bodyPr/>
          <a:lstStyle/>
          <a:p>
            <a:r>
              <a:rPr lang="he-IL" dirty="0" smtClean="0"/>
              <a:t>ככל שמתקדמים לעבר הקיר שנמצא מול היציאה מהמסדרון, מספר הפיקסלים השחורים בחלק העליון של התמונה קטן.</a:t>
            </a:r>
            <a:endParaRPr lang="he-IL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בחלל </a:t>
            </a:r>
            <a:br>
              <a:rPr lang="he-IL" dirty="0" smtClean="0"/>
            </a:br>
            <a:r>
              <a:rPr lang="he-IL" sz="4000" dirty="0" smtClean="0"/>
              <a:t>חישוב זווית הפניה - המשך</a:t>
            </a:r>
            <a:endParaRPr lang="he-IL" sz="4000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8640960" cy="2206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pPr algn="ctr"/>
            <a:r>
              <a:rPr lang="he-IL" dirty="0" smtClean="0"/>
              <a:t>יעדים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he-IL" sz="2800" dirty="0" smtClean="0"/>
              <a:t>ניווט במסדרונות ממקור ליעד (במונחי דלתות) תוך שימוש במפה ומצלמת </a:t>
            </a:r>
            <a:r>
              <a:rPr lang="he-IL" sz="2800" dirty="0" err="1" smtClean="0"/>
              <a:t>קינקט</a:t>
            </a:r>
            <a:r>
              <a:rPr lang="he-IL" sz="2800" dirty="0" smtClean="0"/>
              <a:t> (צבע ועומק) בלבד. </a:t>
            </a:r>
            <a:endParaRPr lang="en-US" sz="2800" dirty="0" smtClean="0"/>
          </a:p>
          <a:p>
            <a:pPr lvl="0"/>
            <a:r>
              <a:rPr lang="he-IL" sz="2800" dirty="0" smtClean="0"/>
              <a:t>יעדי משנה :</a:t>
            </a:r>
            <a:endParaRPr lang="en-US" sz="2800" dirty="0" smtClean="0"/>
          </a:p>
          <a:p>
            <a:pPr lvl="1"/>
            <a:r>
              <a:rPr lang="he-IL" dirty="0" smtClean="0"/>
              <a:t>זיהוי מסדרון – זיהוי כניסה/יציאה ממסדרון.</a:t>
            </a:r>
            <a:endParaRPr lang="en-US" dirty="0" smtClean="0"/>
          </a:p>
          <a:p>
            <a:pPr lvl="1"/>
            <a:r>
              <a:rPr lang="he-IL" dirty="0" smtClean="0"/>
              <a:t>נסיעה במרכז המסדרון.</a:t>
            </a:r>
            <a:endParaRPr lang="en-US" dirty="0" smtClean="0"/>
          </a:p>
          <a:p>
            <a:pPr lvl="1"/>
            <a:r>
              <a:rPr lang="he-IL" dirty="0" smtClean="0"/>
              <a:t>זיהוי דלתות.</a:t>
            </a:r>
            <a:endParaRPr lang="en-US" dirty="0" smtClean="0"/>
          </a:p>
          <a:p>
            <a:pPr lvl="1"/>
            <a:r>
              <a:rPr lang="he-IL" dirty="0" smtClean="0"/>
              <a:t>עדכון מיקום הרובוט במפה על סמך סימנים מוגדרים שיזהו ע"י מערכת הראיה (דלתות).</a:t>
            </a:r>
            <a:endParaRPr lang="en-US" dirty="0" smtClean="0"/>
          </a:p>
          <a:p>
            <a:pPr lvl="1"/>
            <a:r>
              <a:rPr lang="he-IL" dirty="0" smtClean="0"/>
              <a:t>זיהוי מכשולים בדרכו של הרובוט בנסיעתו במסדרון.</a:t>
            </a:r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6224"/>
            <a:ext cx="8229600" cy="4389120"/>
          </a:xfrm>
        </p:spPr>
        <p:txBody>
          <a:bodyPr/>
          <a:lstStyle/>
          <a:p>
            <a:r>
              <a:rPr lang="he-IL" dirty="0" smtClean="0"/>
              <a:t>סכימת הפיקסלים השחורים בחלק העליון של התמונה.</a:t>
            </a:r>
          </a:p>
          <a:p>
            <a:r>
              <a:rPr lang="he-IL" dirty="0" smtClean="0"/>
              <a:t>חישוב פקטור פניה על פי הנוסחא:</a:t>
            </a:r>
          </a:p>
          <a:p>
            <a:endParaRPr lang="he-IL" dirty="0" smtClean="0"/>
          </a:p>
          <a:p>
            <a:endParaRPr lang="he-IL" dirty="0" smtClean="0"/>
          </a:p>
          <a:p>
            <a:pPr lvl="1"/>
            <a:r>
              <a:rPr lang="he-IL" dirty="0" smtClean="0"/>
              <a:t>ככל שמספר הפיקסלים בתמונה קטן, פקטור הפניה גדל.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בחלל </a:t>
            </a:r>
            <a:br>
              <a:rPr lang="he-IL" dirty="0" smtClean="0"/>
            </a:br>
            <a:r>
              <a:rPr lang="he-IL" sz="4000" dirty="0" smtClean="0"/>
              <a:t>חישוב זווית הפניה - המשך</a:t>
            </a:r>
            <a:endParaRPr lang="he-IL" sz="4000" dirty="0"/>
          </a:p>
        </p:txBody>
      </p:sp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184773"/>
            <a:ext cx="7620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דוגמא: פניה ימינה.</a:t>
            </a:r>
          </a:p>
          <a:p>
            <a:pPr>
              <a:buNone/>
            </a:pPr>
            <a:endParaRPr lang="he-IL" dirty="0" smtClean="0"/>
          </a:p>
          <a:p>
            <a:pPr>
              <a:buNone/>
            </a:pPr>
            <a:endParaRPr lang="he-IL" dirty="0" smtClean="0"/>
          </a:p>
          <a:p>
            <a:pPr>
              <a:buNone/>
            </a:pPr>
            <a:endParaRPr lang="he-IL" dirty="0" smtClean="0"/>
          </a:p>
          <a:p>
            <a:pPr>
              <a:buNone/>
            </a:pPr>
            <a:endParaRPr lang="he-IL" dirty="0" smtClean="0"/>
          </a:p>
          <a:p>
            <a:pPr>
              <a:buNone/>
            </a:pPr>
            <a:endParaRPr lang="he-IL" dirty="0" smtClean="0"/>
          </a:p>
          <a:p>
            <a:pPr>
              <a:buNone/>
            </a:pPr>
            <a:r>
              <a:rPr lang="he-IL" dirty="0" smtClean="0"/>
              <a:t>	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בחלל </a:t>
            </a:r>
            <a:br>
              <a:rPr lang="he-IL" dirty="0" smtClean="0"/>
            </a:br>
            <a:r>
              <a:rPr lang="he-IL" sz="4000" dirty="0" smtClean="0"/>
              <a:t>חישוב זווית הפניה - המשך</a:t>
            </a:r>
            <a:endParaRPr lang="he-IL" sz="4000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graphicFrame>
        <p:nvGraphicFramePr>
          <p:cNvPr id="50177" name="Object 1"/>
          <p:cNvGraphicFramePr>
            <a:graphicFrameLocks noChangeAspect="1"/>
          </p:cNvGraphicFramePr>
          <p:nvPr/>
        </p:nvGraphicFramePr>
        <p:xfrm>
          <a:off x="2051720" y="2564904"/>
          <a:ext cx="4971577" cy="3709202"/>
        </p:xfrm>
        <a:graphic>
          <a:graphicData uri="http://schemas.openxmlformats.org/presentationml/2006/ole">
            <p:oleObj spid="_x0000_s50177" name="תמונת מפת סיביות" r:id="rId4" imgW="6133333" imgH="4580952" progId="PBrush">
              <p:embed/>
            </p:oleObj>
          </a:graphicData>
        </a:graphic>
      </p:graphicFrame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2586710"/>
            <a:ext cx="4896544" cy="3662955"/>
          </a:xfrm>
          <a:prstGeom prst="rect">
            <a:avLst/>
          </a:prstGeom>
          <a:noFill/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2564904"/>
            <a:ext cx="4896544" cy="3639356"/>
          </a:xfrm>
          <a:prstGeom prst="rect">
            <a:avLst/>
          </a:prstGeom>
          <a:noFill/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2576489"/>
            <a:ext cx="4896544" cy="3660823"/>
          </a:xfrm>
          <a:prstGeom prst="rect">
            <a:avLst/>
          </a:prstGeom>
          <a:noFill/>
        </p:spPr>
      </p:pic>
      <p:pic>
        <p:nvPicPr>
          <p:cNvPr id="5018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2590462"/>
            <a:ext cx="4896544" cy="3652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6224"/>
            <a:ext cx="8229600" cy="4389120"/>
          </a:xfrm>
        </p:spPr>
        <p:txBody>
          <a:bodyPr/>
          <a:lstStyle/>
          <a:p>
            <a:r>
              <a:rPr lang="he-IL" dirty="0" smtClean="0"/>
              <a:t>פניה ימינה:</a:t>
            </a:r>
            <a:endParaRPr lang="en-US" dirty="0" smtClean="0"/>
          </a:p>
          <a:p>
            <a:endParaRPr lang="he-IL" dirty="0" smtClean="0"/>
          </a:p>
          <a:p>
            <a:endParaRPr lang="he-IL" dirty="0" smtClean="0"/>
          </a:p>
          <a:p>
            <a:endParaRPr lang="he-IL" dirty="0" smtClean="0"/>
          </a:p>
          <a:p>
            <a:r>
              <a:rPr lang="he-IL" dirty="0" smtClean="0"/>
              <a:t>פניה שמאלה:</a:t>
            </a:r>
            <a:endParaRPr lang="en-US" dirty="0" smtClean="0"/>
          </a:p>
          <a:p>
            <a:endParaRPr lang="he-IL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בחלל </a:t>
            </a:r>
            <a:br>
              <a:rPr lang="he-IL" dirty="0" smtClean="0"/>
            </a:br>
            <a:r>
              <a:rPr lang="he-IL" sz="4000" dirty="0" smtClean="0"/>
              <a:t>זיהוי כניסה למסדרון</a:t>
            </a:r>
            <a:endParaRPr lang="he-IL" sz="4000" dirty="0"/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graphicFrame>
        <p:nvGraphicFramePr>
          <p:cNvPr id="56321" name="Object 1"/>
          <p:cNvGraphicFramePr>
            <a:graphicFrameLocks noChangeAspect="1"/>
          </p:cNvGraphicFramePr>
          <p:nvPr/>
        </p:nvGraphicFramePr>
        <p:xfrm>
          <a:off x="395536" y="2276872"/>
          <a:ext cx="2466975" cy="1847850"/>
        </p:xfrm>
        <a:graphic>
          <a:graphicData uri="http://schemas.openxmlformats.org/presentationml/2006/ole">
            <p:oleObj spid="_x0000_s56321" name="תמונת מפת סיביות" r:id="rId4" imgW="6095238" imgH="4571429" progId="PBrush">
              <p:embed/>
            </p:oleObj>
          </a:graphicData>
        </a:graphic>
      </p:graphicFrame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2950071" y="2276872"/>
          <a:ext cx="2486025" cy="1857375"/>
        </p:xfrm>
        <a:graphic>
          <a:graphicData uri="http://schemas.openxmlformats.org/presentationml/2006/ole">
            <p:oleObj spid="_x0000_s56323" name="תמונת מפת סיביות" r:id="rId5" imgW="6114286" imgH="4580952" progId="PBrush">
              <p:embed/>
            </p:oleObj>
          </a:graphicData>
        </a:graphic>
      </p:graphicFrame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graphicFrame>
        <p:nvGraphicFramePr>
          <p:cNvPr id="56325" name="Object 5"/>
          <p:cNvGraphicFramePr>
            <a:graphicFrameLocks noChangeAspect="1"/>
          </p:cNvGraphicFramePr>
          <p:nvPr/>
        </p:nvGraphicFramePr>
        <p:xfrm>
          <a:off x="395536" y="4653136"/>
          <a:ext cx="2514600" cy="1885950"/>
        </p:xfrm>
        <a:graphic>
          <a:graphicData uri="http://schemas.openxmlformats.org/presentationml/2006/ole">
            <p:oleObj spid="_x0000_s56325" name="תמונת מפת סיביות" r:id="rId6" imgW="6066667" imgH="4544059" progId="PBrush">
              <p:embed/>
            </p:oleObj>
          </a:graphicData>
        </a:graphic>
      </p:graphicFrame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graphicFrame>
        <p:nvGraphicFramePr>
          <p:cNvPr id="56327" name="Object 7"/>
          <p:cNvGraphicFramePr>
            <a:graphicFrameLocks noChangeAspect="1"/>
          </p:cNvGraphicFramePr>
          <p:nvPr/>
        </p:nvGraphicFramePr>
        <p:xfrm>
          <a:off x="2987824" y="4653136"/>
          <a:ext cx="2514600" cy="1885950"/>
        </p:xfrm>
        <a:graphic>
          <a:graphicData uri="http://schemas.openxmlformats.org/presentationml/2006/ole">
            <p:oleObj spid="_x0000_s56327" name="תמונת מפת סיביות" r:id="rId7" imgW="6114286" imgH="4610744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5013176"/>
            <a:ext cx="2376264" cy="164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276872"/>
            <a:ext cx="57912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wn Arrow 5"/>
          <p:cNvSpPr/>
          <p:nvPr/>
        </p:nvSpPr>
        <p:spPr>
          <a:xfrm>
            <a:off x="2699792" y="4509120"/>
            <a:ext cx="432048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9552" y="54868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 fontScale="90000" lnSpcReduction="2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תצוגת מפה</a:t>
            </a:r>
            <a:br>
              <a:rPr kumimoji="0" lang="he-IL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he-IL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יצירת קובץ אתחול</a:t>
            </a:r>
            <a:endParaRPr kumimoji="0" lang="he-IL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1844824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he-I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ציון נתוני הקירות והדלתות במפה.</a:t>
            </a: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 smtClean="0"/>
          </a:p>
          <a:p>
            <a:endParaRPr lang="he-IL" dirty="0"/>
          </a:p>
        </p:txBody>
      </p:sp>
      <p:sp>
        <p:nvSpPr>
          <p:cNvPr id="1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rIns="0" bIns="0" anchor="b">
            <a:normAutofit fontScale="9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תצוגת מפה</a:t>
            </a:r>
            <a:br>
              <a:rPr kumimoji="0" lang="he-IL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he-IL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מבנה התצוגה</a:t>
            </a:r>
            <a:endParaRPr kumimoji="0" lang="he-IL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2064216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he-I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התצוגה מחולקת</a:t>
            </a:r>
            <a:r>
              <a:rPr kumimoji="0" lang="he-IL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ל-3 חלקים:</a:t>
            </a:r>
          </a:p>
          <a:p>
            <a:pPr marL="640080" lvl="1" indent="-246888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he-IL" sz="2400" dirty="0" smtClean="0"/>
              <a:t>מפה: מתארת את מבנה הקומה, מסלול הניווט, חדר המוצא וחדר היעד ומיקום הרובוט הנוכחי.</a:t>
            </a:r>
          </a:p>
          <a:p>
            <a:pPr marL="640080" lvl="1" indent="-246888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he-IL" sz="2400" dirty="0" smtClean="0"/>
              <a:t>תמונה צבע מעובדת: כוללת מידע על גבולות המסדרון וזיהוי הדלתות.</a:t>
            </a:r>
          </a:p>
          <a:p>
            <a:pPr marL="640080" lvl="1" indent="-246888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he-IL" sz="2400" dirty="0" smtClean="0"/>
              <a:t>תמונת עומק.</a:t>
            </a:r>
            <a:endParaRPr lang="en-US" sz="2400" dirty="0" smtClean="0"/>
          </a:p>
          <a:p>
            <a:pPr marL="640080" marR="0" lvl="1" indent="-246888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rIns="0" bIns="0" anchor="b">
            <a:normAutofit fontScale="9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תצוגת מפה</a:t>
            </a:r>
            <a:br>
              <a:rPr kumimoji="0" lang="he-IL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he-IL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מפה</a:t>
            </a:r>
            <a:endParaRPr kumimoji="0" lang="he-IL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תמונה 5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16832"/>
            <a:ext cx="8604448" cy="4288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 smtClean="0"/>
              <a:t>נסיעה ישר:</a:t>
            </a:r>
          </a:p>
          <a:p>
            <a:endParaRPr lang="he-IL" dirty="0" smtClean="0"/>
          </a:p>
          <a:p>
            <a:endParaRPr lang="he-IL" dirty="0" smtClean="0"/>
          </a:p>
          <a:p>
            <a:endParaRPr lang="he-IL" dirty="0" smtClean="0"/>
          </a:p>
          <a:p>
            <a:endParaRPr lang="he-IL" dirty="0" smtClean="0"/>
          </a:p>
          <a:p>
            <a:r>
              <a:rPr lang="he-IL" dirty="0" smtClean="0"/>
              <a:t>פניה ימינה:</a:t>
            </a:r>
            <a:endParaRPr lang="he-IL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rIns="0" bIns="0" anchor="b">
            <a:normAutofit fontScale="9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תצוגת מפה</a:t>
            </a:r>
            <a:br>
              <a:rPr kumimoji="0" lang="he-IL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he-IL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תמונת צבע מעובדת</a:t>
            </a:r>
            <a:endParaRPr kumimoji="0" lang="he-IL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תמונה 5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060848"/>
            <a:ext cx="309634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תמונה 5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437112"/>
            <a:ext cx="3096344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 smtClean="0"/>
              <a:t>זיהוי דלת:</a:t>
            </a:r>
          </a:p>
          <a:p>
            <a:endParaRPr lang="he-IL" dirty="0" smtClean="0"/>
          </a:p>
          <a:p>
            <a:endParaRPr lang="he-IL" dirty="0" smtClean="0"/>
          </a:p>
          <a:p>
            <a:endParaRPr lang="he-IL" dirty="0" smtClean="0"/>
          </a:p>
          <a:p>
            <a:endParaRPr lang="he-IL" dirty="0" smtClean="0"/>
          </a:p>
          <a:p>
            <a:r>
              <a:rPr lang="he-IL" dirty="0" smtClean="0"/>
              <a:t>הגעה לחדר יעד:</a:t>
            </a:r>
            <a:endParaRPr lang="he-IL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rIns="0" bIns="0" anchor="b">
            <a:normAutofit fontScale="9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תצוגת מפה</a:t>
            </a:r>
            <a:br>
              <a:rPr kumimoji="0" lang="he-IL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he-IL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תמונת צבע מעובדת - המשך</a:t>
            </a:r>
            <a:endParaRPr kumimoji="0" lang="he-IL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תמונה 6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060848"/>
            <a:ext cx="3043682" cy="220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תמונה 6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509120"/>
            <a:ext cx="309634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pPr algn="ctr"/>
            <a:r>
              <a:rPr lang="he-IL" dirty="0" smtClean="0"/>
              <a:t>תוצאות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e-IL" dirty="0" smtClean="0"/>
              <a:t>סטטיסטיקה על סמך 2 הרצות (כ-1000 תמונות):</a:t>
            </a:r>
          </a:p>
          <a:p>
            <a:r>
              <a:rPr lang="he-IL" dirty="0" smtClean="0"/>
              <a:t>נכונות אלגוריתם עיבוד התמונה:</a:t>
            </a:r>
          </a:p>
          <a:p>
            <a:pPr lvl="1"/>
            <a:r>
              <a:rPr lang="en-US" dirty="0" smtClean="0">
                <a:cs typeface="+mj-cs"/>
              </a:rPr>
              <a:t>Recall = 100%</a:t>
            </a:r>
          </a:p>
          <a:p>
            <a:pPr lvl="1"/>
            <a:r>
              <a:rPr lang="en-US" dirty="0" smtClean="0"/>
              <a:t>Precision = </a:t>
            </a:r>
            <a:r>
              <a:rPr lang="en-US" dirty="0" smtClean="0">
                <a:cs typeface="+mj-cs"/>
              </a:rPr>
              <a:t>86%</a:t>
            </a:r>
          </a:p>
          <a:p>
            <a:r>
              <a:rPr lang="he-IL" dirty="0" smtClean="0"/>
              <a:t>נכונות האלגוריתם לקביעת דלת חדשה:</a:t>
            </a:r>
            <a:endParaRPr lang="en-US" dirty="0" smtClean="0"/>
          </a:p>
          <a:p>
            <a:pPr lvl="1"/>
            <a:r>
              <a:rPr lang="en-US" dirty="0" smtClean="0"/>
              <a:t>Recall = 100%</a:t>
            </a:r>
            <a:endParaRPr lang="he-IL" dirty="0" smtClean="0"/>
          </a:p>
          <a:p>
            <a:pPr lvl="1"/>
            <a:r>
              <a:rPr lang="en-US" dirty="0" smtClean="0"/>
              <a:t>Precision = 90%</a:t>
            </a:r>
          </a:p>
          <a:p>
            <a:pPr lvl="1"/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 algn="ctr"/>
            <a:r>
              <a:rPr lang="he-IL" dirty="0" smtClean="0"/>
              <a:t>סרט הדגמה</a:t>
            </a:r>
            <a:endParaRPr lang="he-I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Action Button: Forward or Next 5">
            <a:hlinkClick r:id="rId2" action="ppaction://hlinkfile" highlightClick="1"/>
          </p:cNvPr>
          <p:cNvSpPr/>
          <p:nvPr/>
        </p:nvSpPr>
        <p:spPr>
          <a:xfrm>
            <a:off x="2987824" y="2852936"/>
            <a:ext cx="3168352" cy="244827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דוגמא לכלל התהליך</a:t>
            </a:r>
            <a:endParaRPr lang="he-IL" dirty="0"/>
          </a:p>
        </p:txBody>
      </p:sp>
      <p:pic>
        <p:nvPicPr>
          <p:cNvPr id="5" name="Content Placeholder 4" descr="image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988840"/>
            <a:ext cx="1440160" cy="1421043"/>
          </a:xfrm>
        </p:spPr>
      </p:pic>
      <p:sp>
        <p:nvSpPr>
          <p:cNvPr id="4" name="Rectangle 3"/>
          <p:cNvSpPr/>
          <p:nvPr/>
        </p:nvSpPr>
        <p:spPr>
          <a:xfrm>
            <a:off x="2555776" y="2348880"/>
            <a:ext cx="72008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Map</a:t>
            </a:r>
            <a:endParaRPr lang="he-IL" dirty="0"/>
          </a:p>
        </p:txBody>
      </p:sp>
      <p:sp>
        <p:nvSpPr>
          <p:cNvPr id="6" name="Right Arrow 5"/>
          <p:cNvSpPr/>
          <p:nvPr/>
        </p:nvSpPr>
        <p:spPr>
          <a:xfrm>
            <a:off x="1835696" y="2564904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10" name="Group 9"/>
          <p:cNvGrpSpPr/>
          <p:nvPr/>
        </p:nvGrpSpPr>
        <p:grpSpPr>
          <a:xfrm>
            <a:off x="4283968" y="2420888"/>
            <a:ext cx="3384376" cy="720080"/>
            <a:chOff x="3851920" y="3068960"/>
            <a:chExt cx="3384376" cy="720080"/>
          </a:xfrm>
        </p:grpSpPr>
        <p:sp>
          <p:nvSpPr>
            <p:cNvPr id="7" name="Rectangle 6"/>
            <p:cNvSpPr/>
            <p:nvPr/>
          </p:nvSpPr>
          <p:spPr>
            <a:xfrm>
              <a:off x="3851920" y="3068960"/>
              <a:ext cx="1152128" cy="7200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 smtClean="0"/>
                <a:t>Corridor</a:t>
              </a:r>
              <a:endParaRPr lang="he-IL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004048" y="3068960"/>
              <a:ext cx="1080120" cy="7200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 smtClean="0"/>
                <a:t>Hall</a:t>
              </a:r>
              <a:endParaRPr lang="he-IL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84168" y="3068960"/>
              <a:ext cx="1152128" cy="7200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 smtClean="0"/>
                <a:t>Corridor</a:t>
              </a:r>
              <a:endParaRPr lang="he-IL" dirty="0"/>
            </a:p>
          </p:txBody>
        </p:sp>
      </p:grpSp>
      <p:sp>
        <p:nvSpPr>
          <p:cNvPr id="11" name="Right Arrow 10"/>
          <p:cNvSpPr/>
          <p:nvPr/>
        </p:nvSpPr>
        <p:spPr>
          <a:xfrm rot="14850250">
            <a:off x="3072399" y="3604966"/>
            <a:ext cx="90252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861048"/>
            <a:ext cx="1007773" cy="75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653136"/>
            <a:ext cx="105611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ight Arrow 13"/>
          <p:cNvSpPr/>
          <p:nvPr/>
        </p:nvSpPr>
        <p:spPr>
          <a:xfrm>
            <a:off x="2195736" y="4653136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Rectangle 14"/>
          <p:cNvSpPr/>
          <p:nvPr/>
        </p:nvSpPr>
        <p:spPr>
          <a:xfrm>
            <a:off x="2987824" y="4365104"/>
            <a:ext cx="115212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Navigator</a:t>
            </a:r>
            <a:endParaRPr lang="he-IL" dirty="0"/>
          </a:p>
        </p:txBody>
      </p:sp>
      <p:sp>
        <p:nvSpPr>
          <p:cNvPr id="16" name="Right Arrow 15"/>
          <p:cNvSpPr/>
          <p:nvPr/>
        </p:nvSpPr>
        <p:spPr>
          <a:xfrm rot="18240064">
            <a:off x="4282535" y="3386560"/>
            <a:ext cx="73860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Right Arrow 16"/>
          <p:cNvSpPr/>
          <p:nvPr/>
        </p:nvSpPr>
        <p:spPr>
          <a:xfrm rot="18240064">
            <a:off x="5407377" y="3454294"/>
            <a:ext cx="773605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Right Arrow 17"/>
          <p:cNvSpPr/>
          <p:nvPr/>
        </p:nvSpPr>
        <p:spPr>
          <a:xfrm rot="18240064">
            <a:off x="6502646" y="3518250"/>
            <a:ext cx="75417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5589240"/>
            <a:ext cx="1086080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ight Arrow 19"/>
          <p:cNvSpPr/>
          <p:nvPr/>
        </p:nvSpPr>
        <p:spPr>
          <a:xfrm rot="19305682">
            <a:off x="2066655" y="5484818"/>
            <a:ext cx="899377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/>
            <a:r>
              <a:rPr lang="he-IL" dirty="0" smtClean="0"/>
              <a:t>סוף</a:t>
            </a:r>
            <a:endParaRPr lang="he-IL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7420" y="1520750"/>
            <a:ext cx="4375261" cy="362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139789" y="5184590"/>
            <a:ext cx="3502882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4000" dirty="0" smtClean="0"/>
              <a:t>תודה רבה לאמיר</a:t>
            </a:r>
          </a:p>
          <a:p>
            <a:pPr algn="ctr"/>
            <a:r>
              <a:rPr lang="he-IL" sz="4000" dirty="0" smtClean="0"/>
              <a:t>וארם.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iamond 33"/>
          <p:cNvSpPr/>
          <p:nvPr/>
        </p:nvSpPr>
        <p:spPr>
          <a:xfrm>
            <a:off x="3635896" y="1331476"/>
            <a:ext cx="2952328" cy="129614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chemeClr val="tx1"/>
                </a:solidFill>
              </a:rPr>
              <a:t>האם </a:t>
            </a:r>
            <a:r>
              <a:rPr lang="he-IL" b="1" dirty="0">
                <a:solidFill>
                  <a:schemeClr val="tx1"/>
                </a:solidFill>
              </a:rPr>
              <a:t>זוהו מכשולים במרכז המסדרון</a:t>
            </a:r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35" name="Down Arrow 34"/>
          <p:cNvSpPr/>
          <p:nvPr/>
        </p:nvSpPr>
        <p:spPr>
          <a:xfrm>
            <a:off x="4932040" y="1043444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6" name="TextBox 35"/>
          <p:cNvSpPr txBox="1"/>
          <p:nvPr/>
        </p:nvSpPr>
        <p:spPr>
          <a:xfrm>
            <a:off x="3851920" y="683404"/>
            <a:ext cx="25202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מציאת גבולות המסדרון</a:t>
            </a:r>
            <a:endParaRPr lang="he-IL" dirty="0"/>
          </a:p>
        </p:txBody>
      </p:sp>
      <p:sp>
        <p:nvSpPr>
          <p:cNvPr id="37" name="Down Arrow 36"/>
          <p:cNvSpPr/>
          <p:nvPr/>
        </p:nvSpPr>
        <p:spPr>
          <a:xfrm rot="17869588">
            <a:off x="6536593" y="1813469"/>
            <a:ext cx="428038" cy="7926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8" name="TextBox 37"/>
          <p:cNvSpPr txBox="1"/>
          <p:nvPr/>
        </p:nvSpPr>
        <p:spPr>
          <a:xfrm>
            <a:off x="4644008" y="3131676"/>
            <a:ext cx="6480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 smtClean="0"/>
              <a:t>כן</a:t>
            </a:r>
            <a:endParaRPr lang="he-IL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6119664" y="2564904"/>
            <a:ext cx="302433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 smtClean="0"/>
              <a:t>החזר  </a:t>
            </a:r>
            <a:r>
              <a:rPr lang="en-US" b="1" dirty="0"/>
              <a:t>FOUND_OBSTACLE</a:t>
            </a:r>
            <a:endParaRPr lang="he-IL" b="1" dirty="0"/>
          </a:p>
        </p:txBody>
      </p:sp>
      <p:sp>
        <p:nvSpPr>
          <p:cNvPr id="40" name="Diamond 39"/>
          <p:cNvSpPr/>
          <p:nvPr/>
        </p:nvSpPr>
        <p:spPr>
          <a:xfrm>
            <a:off x="899592" y="2267580"/>
            <a:ext cx="4104456" cy="115212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chemeClr val="tx1"/>
                </a:solidFill>
              </a:rPr>
              <a:t>האם </a:t>
            </a:r>
            <a:r>
              <a:rPr lang="he-IL" b="1" dirty="0">
                <a:solidFill>
                  <a:schemeClr val="tx1"/>
                </a:solidFill>
              </a:rPr>
              <a:t>הרובוט יצא מהמסדרון ונכנס לחלל הכניסה לקומה</a:t>
            </a:r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41" name="Down Arrow 40"/>
          <p:cNvSpPr/>
          <p:nvPr/>
        </p:nvSpPr>
        <p:spPr>
          <a:xfrm rot="3637409">
            <a:off x="3147433" y="1778123"/>
            <a:ext cx="428038" cy="6748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42" name="TextBox 41"/>
          <p:cNvSpPr txBox="1"/>
          <p:nvPr/>
        </p:nvSpPr>
        <p:spPr>
          <a:xfrm>
            <a:off x="2987824" y="1691516"/>
            <a:ext cx="7200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 smtClean="0"/>
              <a:t>לא</a:t>
            </a:r>
            <a:endParaRPr lang="he-IL" b="1" dirty="0"/>
          </a:p>
        </p:txBody>
      </p:sp>
      <p:sp>
        <p:nvSpPr>
          <p:cNvPr id="43" name="Down Arrow 42"/>
          <p:cNvSpPr/>
          <p:nvPr/>
        </p:nvSpPr>
        <p:spPr>
          <a:xfrm rot="2956986">
            <a:off x="2177494" y="3323540"/>
            <a:ext cx="432048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4" name="TextBox 43"/>
          <p:cNvSpPr txBox="1"/>
          <p:nvPr/>
        </p:nvSpPr>
        <p:spPr>
          <a:xfrm>
            <a:off x="0" y="3934797"/>
            <a:ext cx="34563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חיפוש דלתות משני צידי המסדרון</a:t>
            </a:r>
            <a:endParaRPr lang="he-IL" dirty="0"/>
          </a:p>
        </p:txBody>
      </p:sp>
      <p:sp>
        <p:nvSpPr>
          <p:cNvPr id="45" name="Down Arrow 44"/>
          <p:cNvSpPr/>
          <p:nvPr/>
        </p:nvSpPr>
        <p:spPr>
          <a:xfrm rot="17262808">
            <a:off x="5039725" y="2735512"/>
            <a:ext cx="428038" cy="6898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46" name="TextBox 45"/>
          <p:cNvSpPr txBox="1"/>
          <p:nvPr/>
        </p:nvSpPr>
        <p:spPr>
          <a:xfrm>
            <a:off x="6588224" y="1763524"/>
            <a:ext cx="6480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 smtClean="0"/>
              <a:t>כן</a:t>
            </a:r>
            <a:endParaRPr lang="he-IL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1619672" y="3356992"/>
            <a:ext cx="7200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 smtClean="0"/>
              <a:t>לא</a:t>
            </a:r>
            <a:endParaRPr lang="he-IL" b="1" dirty="0"/>
          </a:p>
        </p:txBody>
      </p:sp>
      <p:sp>
        <p:nvSpPr>
          <p:cNvPr id="48" name="Diamond 47"/>
          <p:cNvSpPr/>
          <p:nvPr/>
        </p:nvSpPr>
        <p:spPr>
          <a:xfrm>
            <a:off x="216024" y="4510861"/>
            <a:ext cx="2952328" cy="79208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chemeClr val="tx1"/>
                </a:solidFill>
              </a:rPr>
              <a:t>האם </a:t>
            </a:r>
            <a:r>
              <a:rPr lang="he-IL" b="1" dirty="0">
                <a:solidFill>
                  <a:schemeClr val="tx1"/>
                </a:solidFill>
              </a:rPr>
              <a:t>אלו דלתות חדשות</a:t>
            </a:r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92080" y="3284984"/>
            <a:ext cx="21602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/>
              <a:t>החזר  </a:t>
            </a:r>
            <a:r>
              <a:rPr lang="en-US" b="1" dirty="0"/>
              <a:t>EXIT_PART</a:t>
            </a:r>
            <a:endParaRPr lang="he-IL" b="1" dirty="0"/>
          </a:p>
        </p:txBody>
      </p:sp>
      <p:sp>
        <p:nvSpPr>
          <p:cNvPr id="50" name="Down Arrow 49"/>
          <p:cNvSpPr/>
          <p:nvPr/>
        </p:nvSpPr>
        <p:spPr>
          <a:xfrm>
            <a:off x="1512168" y="4294837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1" name="Right Arrow 50"/>
          <p:cNvSpPr/>
          <p:nvPr/>
        </p:nvSpPr>
        <p:spPr>
          <a:xfrm>
            <a:off x="3168352" y="4726885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2" name="TextBox 51"/>
          <p:cNvSpPr txBox="1"/>
          <p:nvPr/>
        </p:nvSpPr>
        <p:spPr>
          <a:xfrm>
            <a:off x="3096344" y="4438853"/>
            <a:ext cx="6480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 smtClean="0"/>
              <a:t>כן</a:t>
            </a:r>
            <a:endParaRPr lang="he-IL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3600400" y="4726885"/>
            <a:ext cx="194421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עדכן את מיקום הרובוט ברכיב המפה</a:t>
            </a:r>
          </a:p>
        </p:txBody>
      </p:sp>
      <p:sp>
        <p:nvSpPr>
          <p:cNvPr id="54" name="Diamond 53"/>
          <p:cNvSpPr/>
          <p:nvPr/>
        </p:nvSpPr>
        <p:spPr>
          <a:xfrm>
            <a:off x="6012160" y="4438853"/>
            <a:ext cx="1691680" cy="129614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</a:rPr>
              <a:t>אם זו דלת היעד</a:t>
            </a:r>
          </a:p>
        </p:txBody>
      </p:sp>
      <p:sp>
        <p:nvSpPr>
          <p:cNvPr id="55" name="Down Arrow 54"/>
          <p:cNvSpPr/>
          <p:nvPr/>
        </p:nvSpPr>
        <p:spPr>
          <a:xfrm rot="4349865">
            <a:off x="5981015" y="5396786"/>
            <a:ext cx="432048" cy="1067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6" name="TextBox 55"/>
          <p:cNvSpPr txBox="1"/>
          <p:nvPr/>
        </p:nvSpPr>
        <p:spPr>
          <a:xfrm>
            <a:off x="7380312" y="4582869"/>
            <a:ext cx="6480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 smtClean="0"/>
              <a:t>כן</a:t>
            </a:r>
            <a:endParaRPr lang="he-IL" b="1" dirty="0"/>
          </a:p>
        </p:txBody>
      </p:sp>
      <p:sp>
        <p:nvSpPr>
          <p:cNvPr id="57" name="Right Arrow 56"/>
          <p:cNvSpPr/>
          <p:nvPr/>
        </p:nvSpPr>
        <p:spPr>
          <a:xfrm>
            <a:off x="5508104" y="4870901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8" name="TextBox 57"/>
          <p:cNvSpPr txBox="1"/>
          <p:nvPr/>
        </p:nvSpPr>
        <p:spPr>
          <a:xfrm>
            <a:off x="7308304" y="4941168"/>
            <a:ext cx="18356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 smtClean="0"/>
              <a:t>החזר</a:t>
            </a:r>
          </a:p>
          <a:p>
            <a:r>
              <a:rPr lang="he-IL" b="1" dirty="0" smtClean="0"/>
              <a:t> </a:t>
            </a:r>
            <a:r>
              <a:rPr lang="en-US" b="1" dirty="0" smtClean="0"/>
              <a:t>FOUND_DEST</a:t>
            </a:r>
            <a:endParaRPr lang="he-IL" b="1" dirty="0"/>
          </a:p>
        </p:txBody>
      </p:sp>
      <p:sp>
        <p:nvSpPr>
          <p:cNvPr id="59" name="Right Arrow 58"/>
          <p:cNvSpPr/>
          <p:nvPr/>
        </p:nvSpPr>
        <p:spPr>
          <a:xfrm>
            <a:off x="7596336" y="4870901"/>
            <a:ext cx="36004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0" name="TextBox 59"/>
          <p:cNvSpPr txBox="1"/>
          <p:nvPr/>
        </p:nvSpPr>
        <p:spPr>
          <a:xfrm>
            <a:off x="3203848" y="6095037"/>
            <a:ext cx="24482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/>
              <a:t>קביעת כיוון הנסיעה של הרובוט</a:t>
            </a:r>
            <a:endParaRPr lang="he-IL" dirty="0"/>
          </a:p>
        </p:txBody>
      </p:sp>
      <p:sp>
        <p:nvSpPr>
          <p:cNvPr id="61" name="Down Arrow 60"/>
          <p:cNvSpPr/>
          <p:nvPr/>
        </p:nvSpPr>
        <p:spPr>
          <a:xfrm rot="17933704">
            <a:off x="2322713" y="5061753"/>
            <a:ext cx="504056" cy="13783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2" name="TextBox 61"/>
          <p:cNvSpPr txBox="1"/>
          <p:nvPr/>
        </p:nvSpPr>
        <p:spPr>
          <a:xfrm>
            <a:off x="1763688" y="5734997"/>
            <a:ext cx="7200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 smtClean="0"/>
              <a:t>לא</a:t>
            </a:r>
            <a:endParaRPr lang="he-IL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6084168" y="6023029"/>
            <a:ext cx="7200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 smtClean="0"/>
              <a:t>לא</a:t>
            </a:r>
            <a:endParaRPr lang="he-IL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539552" y="0"/>
            <a:ext cx="813690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5400" dirty="0" smtClean="0">
                <a:solidFill>
                  <a:schemeClr val="accent1">
                    <a:lumMod val="75000"/>
                  </a:schemeClr>
                </a:solidFill>
              </a:rPr>
              <a:t>נסיעה במסדרון</a:t>
            </a:r>
            <a:endParaRPr lang="he-IL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/>
      <p:bldP spid="37" grpId="0" animBg="1"/>
      <p:bldP spid="38" grpId="0"/>
      <p:bldP spid="39" grpId="0"/>
      <p:bldP spid="40" grpId="0" animBg="1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/>
      <p:bldP spid="48" grpId="0" animBg="1"/>
      <p:bldP spid="49" grpId="0"/>
      <p:bldP spid="50" grpId="0" animBg="1"/>
      <p:bldP spid="51" grpId="0" animBg="1"/>
      <p:bldP spid="52" grpId="0"/>
      <p:bldP spid="53" grpId="0"/>
      <p:bldP spid="54" grpId="0" animBg="1"/>
      <p:bldP spid="55" grpId="0" animBg="1"/>
      <p:bldP spid="56" grpId="0"/>
      <p:bldP spid="57" grpId="0" animBg="1"/>
      <p:bldP spid="58" grpId="0"/>
      <p:bldP spid="59" grpId="0" animBg="1"/>
      <p:bldP spid="60" grpId="0"/>
      <p:bldP spid="61" grpId="0" animBg="1"/>
      <p:bldP spid="62" grpId="0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במסדרון</a:t>
            </a:r>
            <a:br>
              <a:rPr lang="he-IL" dirty="0" smtClean="0"/>
            </a:br>
            <a:r>
              <a:rPr lang="he-IL" dirty="0" smtClean="0"/>
              <a:t> </a:t>
            </a:r>
            <a:r>
              <a:rPr lang="he-IL" sz="4000" dirty="0" smtClean="0"/>
              <a:t>זיהוי גבולות המסדרון</a:t>
            </a:r>
            <a:endParaRPr lang="he-IL" sz="4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389120"/>
          </a:xfrm>
        </p:spPr>
        <p:txBody>
          <a:bodyPr/>
          <a:lstStyle/>
          <a:p>
            <a:r>
              <a:rPr lang="he-IL" dirty="0" smtClean="0"/>
              <a:t>חישוב הקצה השמאלי והקצה הימני של המסדרון:</a:t>
            </a:r>
          </a:p>
          <a:p>
            <a:pPr lvl="1"/>
            <a:r>
              <a:rPr lang="he-IL" dirty="0" smtClean="0"/>
              <a:t>סכימת כמות הפיקסלים השחורים בכל עמודה.</a:t>
            </a:r>
          </a:p>
          <a:p>
            <a:pPr lvl="1"/>
            <a:r>
              <a:rPr lang="he-IL" dirty="0" smtClean="0"/>
              <a:t>מעבר על העמודות משמאל לימין וחיפוש אחר מסדרון מעל רוחב מינימאלי.</a:t>
            </a:r>
          </a:p>
          <a:p>
            <a:pPr lvl="1">
              <a:buNone/>
            </a:pPr>
            <a:endParaRPr lang="he-IL" dirty="0"/>
          </a:p>
        </p:txBody>
      </p:sp>
      <p:pic>
        <p:nvPicPr>
          <p:cNvPr id="7" name="תמונה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005064"/>
            <a:ext cx="338946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58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במסדרון</a:t>
            </a:r>
            <a:br>
              <a:rPr lang="he-IL" dirty="0" smtClean="0"/>
            </a:br>
            <a:r>
              <a:rPr lang="he-IL" dirty="0" smtClean="0"/>
              <a:t> </a:t>
            </a:r>
            <a:r>
              <a:rPr lang="he-IL" sz="4000" dirty="0" smtClean="0"/>
              <a:t>זיהוי מכשולים</a:t>
            </a:r>
            <a:endParaRPr lang="he-IL" sz="4000" dirty="0"/>
          </a:p>
        </p:txBody>
      </p:sp>
      <p:pic>
        <p:nvPicPr>
          <p:cNvPr id="4" name="תמונה 8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645024"/>
            <a:ext cx="3816423" cy="257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2132856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he-I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האלגוריתם</a:t>
            </a:r>
            <a:r>
              <a:rPr kumimoji="0" lang="he-IL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לחישוב קצת המסדרון נכשל – לא נמצא מסדרון ברוחב מתאים</a:t>
            </a:r>
            <a:r>
              <a:rPr kumimoji="0" lang="he-I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640080" marR="0" lvl="1" indent="-246888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he-I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הרובוט יעצור וימתין עד שהמכשול יזוז.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במסדרון</a:t>
            </a:r>
            <a:br>
              <a:rPr lang="he-IL" dirty="0" smtClean="0"/>
            </a:br>
            <a:r>
              <a:rPr lang="he-IL" dirty="0" smtClean="0"/>
              <a:t> </a:t>
            </a:r>
            <a:r>
              <a:rPr lang="he-IL" sz="4000" dirty="0" smtClean="0"/>
              <a:t>זיהוי דלתות</a:t>
            </a:r>
            <a:endParaRPr lang="he-IL" sz="4000" dirty="0"/>
          </a:p>
        </p:txBody>
      </p:sp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17032"/>
            <a:ext cx="3986766" cy="276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717032"/>
            <a:ext cx="42862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389120"/>
          </a:xfrm>
        </p:spPr>
        <p:txBody>
          <a:bodyPr/>
          <a:lstStyle/>
          <a:p>
            <a:r>
              <a:rPr lang="he-IL" dirty="0" smtClean="0"/>
              <a:t>חיתוך התמונה לשני חלקים:</a:t>
            </a:r>
          </a:p>
          <a:p>
            <a:pPr lvl="1"/>
            <a:r>
              <a:rPr lang="he-IL" dirty="0" smtClean="0"/>
              <a:t>משמאל לקצה השמאלי של המסדרון – מכיל דלתות בצד שמאל.</a:t>
            </a:r>
          </a:p>
          <a:p>
            <a:pPr lvl="1"/>
            <a:r>
              <a:rPr lang="he-IL" dirty="0" smtClean="0"/>
              <a:t>מימין לקצה הימני של המסדרון – מכיל דלתות בצד ימין.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8458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נסיעה במסדרון</a:t>
            </a:r>
            <a:br>
              <a:rPr lang="he-IL" dirty="0" smtClean="0"/>
            </a:br>
            <a:r>
              <a:rPr lang="he-IL" dirty="0" smtClean="0"/>
              <a:t> </a:t>
            </a:r>
            <a:r>
              <a:rPr lang="he-IL" sz="4000" dirty="0" smtClean="0"/>
              <a:t>זיהוי דלתות - המשך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204864"/>
            <a:ext cx="8229600" cy="4389120"/>
          </a:xfrm>
        </p:spPr>
        <p:txBody>
          <a:bodyPr/>
          <a:lstStyle/>
          <a:p>
            <a:r>
              <a:rPr lang="he-IL" dirty="0" smtClean="0"/>
              <a:t>זיהוי דלתות בכל צד:</a:t>
            </a:r>
          </a:p>
          <a:p>
            <a:pPr lvl="1"/>
            <a:r>
              <a:rPr lang="he-IL" dirty="0" smtClean="0"/>
              <a:t>חיפוש אחר המשקוף של הדלת.</a:t>
            </a:r>
          </a:p>
          <a:p>
            <a:pPr lvl="1"/>
            <a:r>
              <a:rPr lang="he-IL" dirty="0" smtClean="0"/>
              <a:t>בניית פילטר המחפש מעבר חד מכהה לבהיר בכיוון אלכסוני.</a:t>
            </a:r>
            <a:endParaRPr lang="he-I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933056"/>
            <a:ext cx="4003553" cy="2205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3501008"/>
            <a:ext cx="1219200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>
            <a:off x="3275856" y="4725144"/>
            <a:ext cx="100811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385</TotalTime>
  <Words>911</Words>
  <Application>Microsoft Office PowerPoint</Application>
  <PresentationFormat>On-screen Show (4:3)</PresentationFormat>
  <Paragraphs>246</Paragraphs>
  <Slides>40</Slides>
  <Notes>37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Flow</vt:lpstr>
      <vt:lpstr>תמונת מפת סיביות</vt:lpstr>
      <vt:lpstr>ניווט בעזרת ערוצי צבע ועומק</vt:lpstr>
      <vt:lpstr>מבוא</vt:lpstr>
      <vt:lpstr>יעדים</vt:lpstr>
      <vt:lpstr>דוגמא לכלל התהליך</vt:lpstr>
      <vt:lpstr>Slide 5</vt:lpstr>
      <vt:lpstr>נסיעה במסדרון  זיהוי גבולות המסדרון</vt:lpstr>
      <vt:lpstr>נסיעה במסדרון  זיהוי מכשולים</vt:lpstr>
      <vt:lpstr>נסיעה במסדרון  זיהוי דלתות</vt:lpstr>
      <vt:lpstr>נסיעה במסדרון  זיהוי דלתות - המשך</vt:lpstr>
      <vt:lpstr>נסיעה במסדרון  זיהוי דלתות - המשך</vt:lpstr>
      <vt:lpstr>Slide 11</vt:lpstr>
      <vt:lpstr>נסיעה במסדרון  זיהוי דלת חדשה</vt:lpstr>
      <vt:lpstr>נסיעה במסדרון  עדכון מיקום הרובוט</vt:lpstr>
      <vt:lpstr>נסיעה במסדרון  אלגוריתם תיקון מיקום הרובוט</vt:lpstr>
      <vt:lpstr>נסיעה במסדרון  אלגוריתם תיקון מיקום הרובוט - המשך</vt:lpstr>
      <vt:lpstr>נסיעה במסדרון  אלגוריתם תיקון מיקום הרובוט - המשך</vt:lpstr>
      <vt:lpstr>נסיעה במסדרון  אלגוריתם תיקון מיקום הרובוט - המשך</vt:lpstr>
      <vt:lpstr>נסיעה במסדרון  אלגוריתם תיקון מיקום הרובוט - המשך</vt:lpstr>
      <vt:lpstr>נסיעה במסדרון  אלגוריתם תיקון מיקום הרובוט - המשך</vt:lpstr>
      <vt:lpstr>נסיעה במסדרון  אלגוריתם תיקון מיקום הרובוט - המשך</vt:lpstr>
      <vt:lpstr>נסיעה במסדרון  זיהוי יציאה מהמסדרון</vt:lpstr>
      <vt:lpstr>נסיעה במסדרון  זיהוי יציאה מהמסדרון - המשך</vt:lpstr>
      <vt:lpstr>נסיעה במסדרון  זיהוי יציאה מהמסדרון - המשך</vt:lpstr>
      <vt:lpstr>נסיעה במסדרון  שמירה על נסיעה במרכז - מוטיבציה</vt:lpstr>
      <vt:lpstr>נסיעה במסדרון  שמירה על נסיעה במרכז - המשך</vt:lpstr>
      <vt:lpstr>נסיעה במסדרון  שמירה על נסיעה במרכז - המשך</vt:lpstr>
      <vt:lpstr>נסיעה במסדרון  שמירה על נסיעה במרכז – חדות הפנייה</vt:lpstr>
      <vt:lpstr>נסיעה בחלל  חישוב זווית הפניה</vt:lpstr>
      <vt:lpstr>נסיעה בחלל  חישוב זווית הפניה - המשך</vt:lpstr>
      <vt:lpstr>נסיעה בחלל  חישוב זווית הפניה - המשך</vt:lpstr>
      <vt:lpstr>נסיעה בחלל  חישוב זווית הפניה - המשך</vt:lpstr>
      <vt:lpstr>נסיעה בחלל  זיהוי כניסה למסדרון</vt:lpstr>
      <vt:lpstr>Slide 33</vt:lpstr>
      <vt:lpstr>תצוגת מפה מבנה התצוגה</vt:lpstr>
      <vt:lpstr>תצוגת מפה מפה</vt:lpstr>
      <vt:lpstr>תצוגת מפה תמונת צבע מעובדת</vt:lpstr>
      <vt:lpstr>תצוגת מפה תמונת צבע מעובדת - המשך</vt:lpstr>
      <vt:lpstr>תוצאות</vt:lpstr>
      <vt:lpstr>סרט הדגמה</vt:lpstr>
      <vt:lpstr>סוף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ניווט בעזרת ערוצי צבע ועומק</dc:title>
  <dc:creator>Assaf</dc:creator>
  <cp:lastModifiedBy>Assaf</cp:lastModifiedBy>
  <cp:revision>58</cp:revision>
  <dcterms:created xsi:type="dcterms:W3CDTF">2011-12-22T14:32:07Z</dcterms:created>
  <dcterms:modified xsi:type="dcterms:W3CDTF">2012-01-12T08:38:32Z</dcterms:modified>
</cp:coreProperties>
</file>