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8" r:id="rId6"/>
    <p:sldId id="269" r:id="rId7"/>
    <p:sldId id="277" r:id="rId8"/>
    <p:sldId id="278" r:id="rId9"/>
    <p:sldId id="270" r:id="rId10"/>
    <p:sldId id="271" r:id="rId11"/>
    <p:sldId id="260" r:id="rId12"/>
    <p:sldId id="279" r:id="rId13"/>
    <p:sldId id="265" r:id="rId14"/>
    <p:sldId id="284" r:id="rId15"/>
    <p:sldId id="283" r:id="rId16"/>
    <p:sldId id="261" r:id="rId17"/>
    <p:sldId id="267" r:id="rId18"/>
    <p:sldId id="280" r:id="rId19"/>
    <p:sldId id="282" r:id="rId20"/>
    <p:sldId id="281" r:id="rId21"/>
    <p:sldId id="266" r:id="rId22"/>
    <p:sldId id="262" r:id="rId23"/>
    <p:sldId id="272" r:id="rId24"/>
    <p:sldId id="273" r:id="rId25"/>
    <p:sldId id="285" r:id="rId26"/>
    <p:sldId id="274" r:id="rId27"/>
    <p:sldId id="275" r:id="rId28"/>
    <p:sldId id="276" r:id="rId29"/>
    <p:sldId id="263" r:id="rId30"/>
    <p:sldId id="264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CFFDC6-8B03-476B-BD11-F882D2932F9D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E349C8-B746-43E6-8F7D-A76FAFF3E8B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49C8-B746-43E6-8F7D-A76FAFF3E8BC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0180" y="2231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C5DB28-6B70-4D9A-AF37-3FE66ACD7C5F}" type="datetimeFigureOut">
              <a:rPr lang="he-IL" smtClean="0"/>
              <a:pPr/>
              <a:t>ט"ז/סיון/תשע"א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810D28-F64B-4E2B-9FCA-BAA01826B46B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ropbox\project\documentation\finalMovieForPresentation.wm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4.xm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he-IL" b="1" dirty="0"/>
              <a:t>סגמנטציה של תמונות בעזרת ערוצי צבע ועומק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26510" y="3352670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4000" dirty="0" smtClean="0"/>
              <a:t>הילה ששתיאל</a:t>
            </a:r>
          </a:p>
          <a:p>
            <a:pPr algn="ctr"/>
            <a:r>
              <a:rPr lang="he-IL" sz="4000" dirty="0" smtClean="0"/>
              <a:t>אסף כהן</a:t>
            </a:r>
          </a:p>
          <a:p>
            <a:pPr algn="ctr"/>
            <a:r>
              <a:rPr lang="he-IL" sz="4000" dirty="0" smtClean="0"/>
              <a:t>מנחה : אמיר גבע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בדיקות(המשך)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שלב 2 : בדיקת אלגוריתם העקיבה</a:t>
            </a:r>
          </a:p>
          <a:p>
            <a:pPr lvl="1"/>
            <a:r>
              <a:rPr lang="he-IL" dirty="0" smtClean="0"/>
              <a:t>הגדרת 2 תמונות אתחול (צבע ועומק) בהן מופיע האובייקט אחריו אנו רוצים לעקוב, לפיהן יתבצע אתחול </a:t>
            </a:r>
            <a:r>
              <a:rPr lang="he-IL" dirty="0" err="1" smtClean="0"/>
              <a:t>ההיסטוגרמה</a:t>
            </a:r>
            <a:r>
              <a:rPr lang="he-IL" dirty="0" smtClean="0"/>
              <a:t>.</a:t>
            </a:r>
          </a:p>
          <a:p>
            <a:pPr lvl="1"/>
            <a:r>
              <a:rPr lang="he-IL" dirty="0" smtClean="0"/>
              <a:t>הרצת האלגוריתם וסימון האובייקט שנבחר לעקיבה, תוך שימוש </a:t>
            </a:r>
            <a:r>
              <a:rPr lang="he-IL" dirty="0" err="1" smtClean="0"/>
              <a:t>בהיסטוגרמת</a:t>
            </a:r>
            <a:r>
              <a:rPr lang="he-IL" dirty="0" smtClean="0"/>
              <a:t> הצבע שלו.</a:t>
            </a:r>
          </a:p>
          <a:p>
            <a:pPr lvl="1"/>
            <a:endParaRPr lang="he-IL" dirty="0" smtClean="0"/>
          </a:p>
          <a:p>
            <a:endParaRPr lang="he-IL" b="1" dirty="0"/>
          </a:p>
        </p:txBody>
      </p:sp>
      <p:pic>
        <p:nvPicPr>
          <p:cNvPr id="5" name="תמונה 4" descr="C:\Users\USER\Desktop\results\withHoles_trackingResults2\706343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800" y="4268630"/>
            <a:ext cx="2238498" cy="167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650" y="4268630"/>
            <a:ext cx="2236675" cy="16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תוצאות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תוצאות השלב הראשון:</a:t>
            </a:r>
          </a:p>
          <a:p>
            <a:pPr lvl="1"/>
            <a:r>
              <a:rPr lang="he-IL" dirty="0" smtClean="0"/>
              <a:t>כאשר קובעים את המדד למרחק בין אובייקטים כ- 0.6 מקבלים 70% אחוזי הצלחה.</a:t>
            </a:r>
          </a:p>
          <a:p>
            <a:pPr lvl="1"/>
            <a:r>
              <a:rPr lang="he-IL" dirty="0" smtClean="0"/>
              <a:t>מעבר ידני על קובץ התוצאות שסומנו ככישלון מראה כי רובן מכילות אובייקטים של בני אדם שה</a:t>
            </a:r>
            <a:r>
              <a:rPr lang="en-US" dirty="0" smtClean="0"/>
              <a:t>classifier </a:t>
            </a:r>
            <a:r>
              <a:rPr lang="he-IL" dirty="0" smtClean="0"/>
              <a:t> יזהה אותן בהצלחה.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e-IL" sz="2600" u="sng" dirty="0" smtClean="0"/>
              <a:t>תוצאות השלב השני:</a:t>
            </a:r>
          </a:p>
          <a:p>
            <a:pPr lvl="1"/>
            <a:r>
              <a:rPr lang="he-IL" dirty="0" smtClean="0"/>
              <a:t>ברוב התמונות האובייקט שסומן הוא האובייקט עליו ביצענו את העקיבה, גם במקרה של מספר אנשים בתמונה.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ביצועי זמן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על המחשב של הרובוט (</a:t>
            </a:r>
            <a:r>
              <a:rPr lang="en-US" dirty="0" smtClean="0"/>
              <a:t>ATOM</a:t>
            </a:r>
            <a:r>
              <a:rPr lang="he-IL" dirty="0" smtClean="0"/>
              <a:t>) : כ-4 תמונות בשנייה.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על מחשב נייד (</a:t>
            </a:r>
            <a:r>
              <a:rPr lang="en-US" dirty="0" smtClean="0"/>
              <a:t>2GHz CPU,2.5GB RAM</a:t>
            </a:r>
            <a:r>
              <a:rPr lang="he-IL" dirty="0" smtClean="0"/>
              <a:t>) : כ-20 תמונות בשנייה.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סרטון הדגמה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לחצן פעולה: קדימה או הבא 3">
            <a:hlinkClick r:id="rId2" action="ppaction://hlinkfile" highlightClick="1"/>
          </p:cNvPr>
          <p:cNvSpPr/>
          <p:nvPr/>
        </p:nvSpPr>
        <p:spPr>
          <a:xfrm>
            <a:off x="4038600" y="4572000"/>
            <a:ext cx="1066800" cy="990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רעיונות לפרויקט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צילום משחק כדורגל והצגת סטטיסטיקות של כמה כל שחקן רץ.</a:t>
            </a:r>
          </a:p>
          <a:p>
            <a:r>
              <a:rPr lang="he-IL" dirty="0" smtClean="0"/>
              <a:t>עקיבה אחר בן אדם כאשר המצלמה נייחת ונמצאת על גג בניין .</a:t>
            </a:r>
          </a:p>
          <a:p>
            <a:r>
              <a:rPr lang="he-IL" dirty="0" smtClean="0"/>
              <a:t>סריקה של אובייקט מכמה זוויות ובניית מודל תלת מימדי עבורו.</a:t>
            </a:r>
          </a:p>
          <a:p>
            <a:r>
              <a:rPr lang="he-IL" dirty="0" smtClean="0"/>
              <a:t>עקיבה אחר בן אדם בחושך מוחלט.</a:t>
            </a:r>
          </a:p>
          <a:p>
            <a:r>
              <a:rPr lang="he-IL" dirty="0" smtClean="0"/>
              <a:t>שיתוף פעולה בין מספר רובוטים כאשר לכל רובוט מוקצית גזרת חיפוש, במטרה לעקוב אחר בן אדם או כמה אנשים במקביל.</a:t>
            </a:r>
          </a:p>
          <a:p>
            <a:r>
              <a:rPr lang="he-IL" dirty="0" smtClean="0"/>
              <a:t>זיהוי והתמודדות עם מכשולים (לדוגמא בורות, חפצים בדרך).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סוף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420" y="1520750"/>
            <a:ext cx="4375261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9789" y="5184590"/>
            <a:ext cx="350288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dirty="0" smtClean="0"/>
              <a:t>תודה רבה לאמיר,</a:t>
            </a:r>
          </a:p>
          <a:p>
            <a:pPr algn="ctr"/>
            <a:r>
              <a:rPr lang="he-IL" sz="4000" dirty="0" smtClean="0"/>
              <a:t>ארם וסרגיי.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7341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חישוב גבולות בהתבסס על מעברים חדים בערכי הפיקסלים.</a:t>
            </a:r>
          </a:p>
          <a:p>
            <a:r>
              <a:rPr lang="he-IL" dirty="0" smtClean="0"/>
              <a:t>שימוש בבסיס צבע </a:t>
            </a:r>
            <a:r>
              <a:rPr lang="en-US" dirty="0" smtClean="0"/>
              <a:t>HSL</a:t>
            </a: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המרת הבסיס </a:t>
            </a:r>
            <a:r>
              <a:rPr lang="he-IL" dirty="0" err="1" smtClean="0"/>
              <a:t>לקורדינטות</a:t>
            </a:r>
            <a:r>
              <a:rPr lang="he-IL" dirty="0" smtClean="0"/>
              <a:t> </a:t>
            </a:r>
            <a:r>
              <a:rPr lang="he-IL" dirty="0" err="1" smtClean="0"/>
              <a:t>קרטזיות</a:t>
            </a:r>
            <a:r>
              <a:rPr lang="he-IL" dirty="0" smtClean="0"/>
              <a:t> </a:t>
            </a:r>
            <a:r>
              <a:rPr lang="en-US" dirty="0" err="1" smtClean="0"/>
              <a:t>Sx,Sy,I</a:t>
            </a:r>
            <a:r>
              <a:rPr lang="he-IL" dirty="0" smtClean="0"/>
              <a:t> ושימוש ב-</a:t>
            </a:r>
            <a:r>
              <a:rPr lang="en-US" dirty="0" smtClean="0"/>
              <a:t>depth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חישוב מרחק פיקסל משכניו 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52530"/>
            <a:ext cx="1590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86330"/>
            <a:ext cx="7362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תמונה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81330"/>
            <a:ext cx="17483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081330"/>
            <a:ext cx="175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תמונה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08133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תמונה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00513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דוגמא לתמונת הגבולות שהתקבלה: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100" y="2818360"/>
            <a:ext cx="4270580" cy="29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יתרון שימוש בערוץ הצבע: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140" y="4421290"/>
            <a:ext cx="3053200" cy="20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320" y="4421290"/>
            <a:ext cx="2973490" cy="20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C:\test_pics3\20110426\rgb_frame_37310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980" y="2513040"/>
            <a:ext cx="2147247" cy="16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C:\test_pics3\20110426\frame_37310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7790" y="2513040"/>
            <a:ext cx="2289900" cy="160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יתרון שימוש בערוץ הצבע: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4" name="תמונה 3" descr="C:\test_pics2\rgb_frame_56070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640" y="2513040"/>
            <a:ext cx="2255048" cy="160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 descr="C:\test_pics2\frame_56070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780" y="2513040"/>
            <a:ext cx="2213570" cy="160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8800" y="4421290"/>
            <a:ext cx="2900540" cy="20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980" y="4421290"/>
            <a:ext cx="2900540" cy="205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מבוא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סגמנטצית</a:t>
            </a:r>
            <a:r>
              <a:rPr lang="he-IL" dirty="0" smtClean="0"/>
              <a:t> תמונה בעלת תפקיד עיקרי בעיבוד תמונה וזיהוי תבניות.</a:t>
            </a:r>
          </a:p>
          <a:p>
            <a:r>
              <a:rPr lang="he-IL" dirty="0" smtClean="0"/>
              <a:t>הינה חיונית לזיהוי אובייקטים ,עקיבה, זיהוי פנים ושאר יישומיי ראיה ממוחשבת.</a:t>
            </a:r>
          </a:p>
          <a:p>
            <a:r>
              <a:rPr lang="he-IL" dirty="0" smtClean="0"/>
              <a:t>בשנים האחרונות יצאו לשוק מצלמות עם ערוץ עומק (כדוגמת </a:t>
            </a:r>
            <a:r>
              <a:rPr lang="en-US" dirty="0" err="1" smtClean="0"/>
              <a:t>Kinect</a:t>
            </a:r>
            <a:r>
              <a:rPr lang="he-IL" dirty="0" smtClean="0"/>
              <a:t>).</a:t>
            </a:r>
          </a:p>
          <a:p>
            <a:pPr lvl="1"/>
            <a:r>
              <a:rPr lang="he-IL" dirty="0" smtClean="0"/>
              <a:t>מידע זה מסייע במקרים בהם סגמנטציה עפ"י צבע בלבד נכשלת.</a:t>
            </a:r>
          </a:p>
          <a:p>
            <a:pPr lvl="1"/>
            <a:r>
              <a:rPr lang="he-IL" dirty="0" smtClean="0"/>
              <a:t>הפרויקט ישלב את שני ערוצי המידע במטרה להפיק הפרדת אובייקטים מיטבית.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יתרון שימוש בערוץ העומק:</a:t>
            </a:r>
          </a:p>
          <a:p>
            <a:endParaRPr lang="he-IL" dirty="0"/>
          </a:p>
        </p:txBody>
      </p:sp>
      <p:pic>
        <p:nvPicPr>
          <p:cNvPr id="4" name="תמונה 3" descr="G:\no_depth\rgb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660" y="2513040"/>
            <a:ext cx="2329808" cy="16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 descr="G:\no_depth\depth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130" y="2513040"/>
            <a:ext cx="2289900" cy="16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330" y="4515655"/>
            <a:ext cx="2671550" cy="196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470" y="4515655"/>
            <a:ext cx="2671550" cy="19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חישוב תמונת גבולות(המשך)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חישוב תמונת גבולות של העומק :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2715479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857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8200"/>
            <a:ext cx="1557337" cy="8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לחצן פעולה: חזרה 8">
            <a:hlinkClick r:id="rId6" action="ppaction://hlinksldjump" highlightClick="1"/>
          </p:cNvPr>
          <p:cNvSpPr/>
          <p:nvPr/>
        </p:nvSpPr>
        <p:spPr>
          <a:xfrm>
            <a:off x="8305800" y="61722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lvl="0" algn="ctr"/>
            <a:r>
              <a:rPr lang="he-IL" dirty="0" smtClean="0"/>
              <a:t>איחוד אובייקטים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0180" y="1520750"/>
            <a:ext cx="8229600" cy="5114110"/>
          </a:xfrm>
        </p:spPr>
        <p:txBody>
          <a:bodyPr/>
          <a:lstStyle/>
          <a:p>
            <a:r>
              <a:rPr lang="he-IL" dirty="0" smtClean="0"/>
              <a:t>לאחר חלוקת התמונה לרכיבי קשירות, נוצר מצב בו אובייקט בודד מופרד לכמה רכיבים כתוצאה מהבדלי צבע.</a:t>
            </a:r>
          </a:p>
          <a:p>
            <a:pPr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יצרנו מנגנון שתפקידו לאחד רכיבי קשירות ששייכים לאותו האובייקט.</a:t>
            </a:r>
          </a:p>
          <a:p>
            <a:r>
              <a:rPr lang="he-IL" dirty="0" smtClean="0"/>
              <a:t>על מנת לקבוע האם לאחד שני רכיבים התחשבנו במספר תנאים:</a:t>
            </a:r>
            <a:endParaRPr lang="en-US" dirty="0" smtClean="0"/>
          </a:p>
          <a:p>
            <a:pPr lvl="1"/>
            <a:r>
              <a:rPr lang="he-IL" dirty="0" smtClean="0"/>
              <a:t>עומק.</a:t>
            </a:r>
            <a:endParaRPr lang="en-US" dirty="0" smtClean="0"/>
          </a:p>
          <a:p>
            <a:pPr lvl="1"/>
            <a:r>
              <a:rPr lang="he-IL" dirty="0" smtClean="0"/>
              <a:t>יחס הכלה.</a:t>
            </a:r>
            <a:endParaRPr lang="en-US" dirty="0" smtClean="0"/>
          </a:p>
          <a:p>
            <a:pPr lvl="1"/>
            <a:r>
              <a:rPr lang="he-IL" dirty="0" smtClean="0"/>
              <a:t>יחס חיתוך-איחוד.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7" name="תמונה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40" y="2360380"/>
            <a:ext cx="1908250" cy="139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u="sng" dirty="0" smtClean="0"/>
              <a:t>תנאי עומק :</a:t>
            </a:r>
          </a:p>
          <a:p>
            <a:pPr>
              <a:buNone/>
            </a:pPr>
            <a:r>
              <a:rPr lang="he-IL" dirty="0" smtClean="0"/>
              <a:t>	יצרנו מיפוי שמטרתו לשייך אובייקט מסוים לאובייקט המתאים לו בתמונת העומק על פי 2 קריטריונים:</a:t>
            </a:r>
          </a:p>
          <a:p>
            <a:pPr lvl="1"/>
            <a:r>
              <a:rPr lang="he-IL" dirty="0" smtClean="0"/>
              <a:t>היחס בין חיתוך האובייקט הכללי עם רכיב העומק הנבדק לבין האובייקט הכללי.</a:t>
            </a:r>
            <a:endParaRPr lang="en-US" dirty="0" smtClean="0"/>
          </a:p>
          <a:p>
            <a:pPr lvl="1"/>
            <a:r>
              <a:rPr lang="he-IL" dirty="0" smtClean="0"/>
              <a:t>היחס בין חיתוך האובייקט הכללי עם רכיב העומק הנבדק לבין רכיב העומק.</a:t>
            </a:r>
            <a:endParaRPr lang="en-US" dirty="0" smtClean="0"/>
          </a:p>
          <a:p>
            <a:pPr>
              <a:buNone/>
            </a:pPr>
            <a:endParaRPr lang="he-IL" dirty="0" smtClean="0"/>
          </a:p>
          <a:p>
            <a:pPr lvl="1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דוגמא לפעולת האלגוריתם:</a:t>
            </a:r>
          </a:p>
          <a:p>
            <a:pPr lvl="1"/>
            <a:r>
              <a:rPr lang="he-IL" dirty="0" smtClean="0"/>
              <a:t>רכיבי הקשירות שנוצרו מתמונת העומק</a:t>
            </a:r>
          </a:p>
          <a:p>
            <a:pPr lvl="1">
              <a:buNone/>
            </a:pPr>
            <a:endParaRPr lang="he-IL" dirty="0" smtClean="0"/>
          </a:p>
          <a:p>
            <a:pPr lvl="1">
              <a:buNone/>
            </a:pPr>
            <a:endParaRPr lang="he-IL" dirty="0" smtClean="0"/>
          </a:p>
          <a:p>
            <a:pPr lvl="1"/>
            <a:r>
              <a:rPr lang="he-IL" dirty="0" smtClean="0"/>
              <a:t>רכיבי הקשירות הכלליים שנוצרו מתמונת העומק ותמונת הצבע</a:t>
            </a:r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>
              <a:buNone/>
            </a:pPr>
            <a:endParaRPr lang="he-IL" dirty="0" smtClean="0"/>
          </a:p>
          <a:p>
            <a:pPr lvl="1">
              <a:buNone/>
            </a:pPr>
            <a:endParaRPr lang="he-IL" dirty="0" smtClean="0"/>
          </a:p>
          <a:p>
            <a:pPr lvl="1"/>
            <a:r>
              <a:rPr lang="he-IL" dirty="0" smtClean="0"/>
              <a:t>הרכיב הכללי הירוק </a:t>
            </a:r>
            <a:r>
              <a:rPr lang="he-IL" dirty="0" err="1" smtClean="0"/>
              <a:t>יתמפה</a:t>
            </a:r>
            <a:r>
              <a:rPr lang="he-IL" dirty="0" smtClean="0"/>
              <a:t> לרכיב העומק הירוק.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21336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6510" y="1673410"/>
            <a:ext cx="8229600" cy="4389120"/>
          </a:xfrm>
        </p:spPr>
        <p:txBody>
          <a:bodyPr/>
          <a:lstStyle/>
          <a:p>
            <a:r>
              <a:rPr lang="he-IL" dirty="0" smtClean="0"/>
              <a:t>דוגמא לכך שהשוואה בעזרת הקריטריון השני בלבד לא מספיקה:</a:t>
            </a:r>
          </a:p>
          <a:p>
            <a:endParaRPr lang="he-IL" dirty="0" smtClean="0"/>
          </a:p>
          <a:p>
            <a:pPr lvl="1"/>
            <a:r>
              <a:rPr lang="he-IL" dirty="0" smtClean="0"/>
              <a:t>רכיבי הקשירות שנוצרו מתמונת </a:t>
            </a:r>
            <a:r>
              <a:rPr lang="he-IL" dirty="0" smtClean="0"/>
              <a:t>העומק</a:t>
            </a:r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r>
              <a:rPr lang="he-IL" dirty="0" smtClean="0"/>
              <a:t>מיפוי האובייקטים לרכיבי העומק</a:t>
            </a:r>
          </a:p>
          <a:p>
            <a:endParaRPr lang="he-IL" dirty="0"/>
          </a:p>
        </p:txBody>
      </p:sp>
      <p:pic>
        <p:nvPicPr>
          <p:cNvPr id="1026" name="Picture 2" descr="C:\Users\USER\Desktop\הסבר\128328_DepthObj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30" y="2207720"/>
            <a:ext cx="2539133" cy="1904350"/>
          </a:xfrm>
          <a:prstGeom prst="rect">
            <a:avLst/>
          </a:prstGeom>
          <a:noFill/>
        </p:spPr>
      </p:pic>
      <p:pic>
        <p:nvPicPr>
          <p:cNvPr id="1029" name="Picture 5" descr="C:\Users\USER\Desktop\הסבר\128328_General2DepthObj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30" y="4344960"/>
            <a:ext cx="2595220" cy="194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u="sng" dirty="0" smtClean="0"/>
              <a:t>תנאי יחס הכלה :</a:t>
            </a:r>
          </a:p>
          <a:p>
            <a:r>
              <a:rPr lang="he-IL" dirty="0" smtClean="0"/>
              <a:t>יחס בין המלבן החוסם של החיתוך בין שני האובייקטים לבין המלבן החוסם של האובייקט הקטן יותר. </a:t>
            </a:r>
          </a:p>
          <a:p>
            <a:r>
              <a:rPr lang="he-IL" dirty="0" smtClean="0"/>
              <a:t>מדד לאחוז ההכלה של האובייקט הקטן באובייקט הגדול.</a:t>
            </a:r>
          </a:p>
          <a:p>
            <a:endParaRPr lang="he-IL" dirty="0" smtClean="0"/>
          </a:p>
          <a:p>
            <a:pPr>
              <a:buNone/>
            </a:pPr>
            <a:r>
              <a:rPr lang="he-IL" u="sng" dirty="0" smtClean="0"/>
              <a:t>תנאי יחס חיתוך-איחוד :</a:t>
            </a:r>
          </a:p>
          <a:p>
            <a:r>
              <a:rPr lang="he-IL" dirty="0" smtClean="0"/>
              <a:t>יחס בין רוחב המלבן החוסם של החיתוך בין שני האובייקטים לבין רוחב המלבן החוסם של האיחוד בין שני האובייקטים. </a:t>
            </a:r>
          </a:p>
          <a:p>
            <a:r>
              <a:rPr lang="he-IL" dirty="0" smtClean="0"/>
              <a:t>בנוסף דרשנו ששני האובייקטים יהיו אחד מעל השני. </a:t>
            </a:r>
          </a:p>
          <a:p>
            <a:r>
              <a:rPr lang="he-IL" dirty="0" smtClean="0"/>
              <a:t>יחס זה מהווה מדד </a:t>
            </a:r>
            <a:r>
              <a:rPr lang="he-IL" dirty="0" smtClean="0"/>
              <a:t>למידת ההתאמה ברוחב </a:t>
            </a:r>
            <a:r>
              <a:rPr lang="he-IL" dirty="0" smtClean="0"/>
              <a:t>האובייקטים.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u="sng" dirty="0" smtClean="0"/>
              <a:t>האלגוריתם הכללי:</a:t>
            </a:r>
            <a:endParaRPr lang="he-IL" dirty="0" smtClean="0"/>
          </a:p>
          <a:p>
            <a:pPr lvl="1"/>
            <a:r>
              <a:rPr lang="he-IL" dirty="0" smtClean="0"/>
              <a:t>בדיקה ששני המועמדים בעלי עומק זהה.</a:t>
            </a:r>
          </a:p>
          <a:p>
            <a:pPr lvl="1"/>
            <a:r>
              <a:rPr lang="he-IL" dirty="0" smtClean="0"/>
              <a:t>בדיקה שמתקיים תנאי יחס ההכלה או תנאי יחס חיתוך-איחוד.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איחוד אובייקטים(המשך)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דוגמא לפעולת האלגוריתם:</a:t>
            </a:r>
          </a:p>
          <a:p>
            <a:pPr lvl="1"/>
            <a:r>
              <a:rPr lang="he-IL" dirty="0" smtClean="0"/>
              <a:t>תמונת האובייקטים לפני תהליך האיחוד:</a:t>
            </a:r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>
              <a:buNone/>
            </a:pPr>
            <a:endParaRPr lang="he-IL" dirty="0" smtClean="0"/>
          </a:p>
          <a:p>
            <a:pPr lvl="1">
              <a:buNone/>
            </a:pPr>
            <a:endParaRPr lang="he-IL" dirty="0" smtClean="0"/>
          </a:p>
          <a:p>
            <a:pPr lvl="1"/>
            <a:r>
              <a:rPr lang="he-IL" dirty="0" smtClean="0"/>
              <a:t>תמונת האובייקטים לאחר תהליך האיחוד:</a:t>
            </a:r>
          </a:p>
          <a:p>
            <a:pPr lvl="1"/>
            <a:endParaRPr lang="he-IL" dirty="0" smtClean="0"/>
          </a:p>
        </p:txBody>
      </p:sp>
      <p:pic>
        <p:nvPicPr>
          <p:cNvPr id="4" name="תמונה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029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מחבר חץ ישר 6"/>
          <p:cNvCxnSpPr/>
          <p:nvPr/>
        </p:nvCxnSpPr>
        <p:spPr>
          <a:xfrm>
            <a:off x="2740080" y="5566240"/>
            <a:ext cx="15266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1555" y="5413580"/>
            <a:ext cx="16722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יחס חיתוך-איחוד</a:t>
            </a:r>
            <a:endParaRPr lang="he-IL" dirty="0"/>
          </a:p>
        </p:txBody>
      </p:sp>
      <p:cxnSp>
        <p:nvCxnSpPr>
          <p:cNvPr id="10" name="מחבר חץ ישר 9"/>
          <p:cNvCxnSpPr/>
          <p:nvPr/>
        </p:nvCxnSpPr>
        <p:spPr>
          <a:xfrm rot="10800000">
            <a:off x="4419340" y="6100550"/>
            <a:ext cx="206091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580" y="5871560"/>
            <a:ext cx="1037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יחס הכלה</a:t>
            </a:r>
            <a:endParaRPr lang="he-IL" dirty="0"/>
          </a:p>
        </p:txBody>
      </p:sp>
      <p:sp>
        <p:nvSpPr>
          <p:cNvPr id="11" name="לחצן פעולה: חזרה 10">
            <a:hlinkClick r:id="rId4" action="ppaction://hlinksldjump" highlightClick="1"/>
          </p:cNvPr>
          <p:cNvSpPr/>
          <p:nvPr/>
        </p:nvSpPr>
        <p:spPr>
          <a:xfrm>
            <a:off x="8305800" y="61722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he-IL" dirty="0" smtClean="0"/>
              <a:t>מציאת אנשים בתמונה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6510" y="1444420"/>
            <a:ext cx="8229600" cy="4732460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המטרה: מציאת האובייקטים שמייצגים בני-אדם מתוך כלל האובייקטים.</a:t>
            </a:r>
          </a:p>
          <a:p>
            <a:r>
              <a:rPr lang="he-IL" dirty="0" smtClean="0"/>
              <a:t>שימוש ב-</a:t>
            </a:r>
            <a:r>
              <a:rPr lang="en-US" dirty="0" smtClean="0"/>
              <a:t>classifier </a:t>
            </a:r>
            <a:r>
              <a:rPr lang="he-IL" dirty="0" smtClean="0"/>
              <a:t> שמומש באמצעות טכניקת </a:t>
            </a:r>
            <a:r>
              <a:rPr lang="en-US" dirty="0" smtClean="0"/>
              <a:t>SVM </a:t>
            </a:r>
            <a:r>
              <a:rPr lang="he-IL" dirty="0" smtClean="0"/>
              <a:t> (מאפשרת לנתח ולזהות תבניות שישמשו לסיווג אובייקטים).</a:t>
            </a:r>
          </a:p>
          <a:p>
            <a:r>
              <a:rPr lang="he-IL" dirty="0" smtClean="0"/>
              <a:t>אימון ה-</a:t>
            </a:r>
            <a:r>
              <a:rPr lang="en-US" dirty="0" smtClean="0"/>
              <a:t>classifier </a:t>
            </a:r>
            <a:r>
              <a:rPr lang="he-IL" dirty="0" smtClean="0"/>
              <a:t> ע"י מאגר תמונות שנבנה לפני ריצת הרובוט ויצירת קובץ אתחול שיטען לפני כל ריצה.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במהלך הריצה, כל אובייקט מקבל ציון התאמה על סמך תוצאות האימון ומסווג לפיו (ככל שהציון יותר גבוה, האובייקט בעל סבירות גבוהה יותר להיות אדם).</a:t>
            </a:r>
            <a:endParaRPr lang="he-IL" dirty="0"/>
          </a:p>
        </p:txBody>
      </p:sp>
      <p:sp>
        <p:nvSpPr>
          <p:cNvPr id="4" name="לחצן פעולה: חזרה 3">
            <a:hlinkClick r:id="rId3" action="ppaction://hlinksldjump" highlightClick="1"/>
          </p:cNvPr>
          <p:cNvSpPr/>
          <p:nvPr/>
        </p:nvSpPr>
        <p:spPr>
          <a:xfrm>
            <a:off x="8312170" y="617688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 descr="C:\Users\USER\Desktop\results\withHoles_trackingResults2\256687_can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9440" y="3886980"/>
            <a:ext cx="382596" cy="890198"/>
          </a:xfrm>
          <a:prstGeom prst="rect">
            <a:avLst/>
          </a:prstGeom>
          <a:noFill/>
        </p:spPr>
      </p:pic>
      <p:pic>
        <p:nvPicPr>
          <p:cNvPr id="1030" name="Picture 6" descr="C:\Users\USER\Desktop\results\withHoles_trackingResults2\266015_cand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740" y="3886980"/>
            <a:ext cx="800100" cy="828675"/>
          </a:xfrm>
          <a:prstGeom prst="rect">
            <a:avLst/>
          </a:prstGeom>
          <a:noFill/>
        </p:spPr>
      </p:pic>
      <p:pic>
        <p:nvPicPr>
          <p:cNvPr id="1031" name="Picture 7" descr="C:\Users\USER\Desktop\results\withHoles_trackingResults2\270000_cand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8600" y="3657990"/>
            <a:ext cx="571890" cy="1119951"/>
          </a:xfrm>
          <a:prstGeom prst="rect">
            <a:avLst/>
          </a:prstGeom>
          <a:noFill/>
        </p:spPr>
      </p:pic>
      <p:pic>
        <p:nvPicPr>
          <p:cNvPr id="1033" name="Picture 9" descr="C:\Users\USER\Desktop\results\withHoles_trackingResults2\333015_cand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2640" y="3657990"/>
            <a:ext cx="557602" cy="1131366"/>
          </a:xfrm>
          <a:prstGeom prst="rect">
            <a:avLst/>
          </a:prstGeom>
          <a:noFill/>
        </p:spPr>
      </p:pic>
      <p:pic>
        <p:nvPicPr>
          <p:cNvPr id="1034" name="Picture 10" descr="C:\Users\USER\Desktop\results\withHoles_trackingResults2\358078_cand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3480" y="3886980"/>
            <a:ext cx="610640" cy="878110"/>
          </a:xfrm>
          <a:prstGeom prst="rect">
            <a:avLst/>
          </a:prstGeom>
          <a:noFill/>
        </p:spPr>
      </p:pic>
      <p:pic>
        <p:nvPicPr>
          <p:cNvPr id="1035" name="Picture 11" descr="C:\Users\USER\Desktop\results\withHoles_trackingResults2\523343_cand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8230" y="3657990"/>
            <a:ext cx="534310" cy="111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יעדים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סגמנטציה של בני אדם תוך ניצול ערוץ הצבע וערוץ העומק.</a:t>
            </a:r>
            <a:endParaRPr lang="en-US" dirty="0" smtClean="0"/>
          </a:p>
          <a:p>
            <a:pPr lvl="1"/>
            <a:r>
              <a:rPr lang="he-IL" dirty="0" smtClean="0"/>
              <a:t>יכולת הפרדה בין אובייקטים צמודים לפי צבע.</a:t>
            </a:r>
            <a:endParaRPr lang="en-US" dirty="0" smtClean="0"/>
          </a:p>
          <a:p>
            <a:pPr lvl="1"/>
            <a:r>
              <a:rPr lang="he-IL" dirty="0" smtClean="0"/>
              <a:t>יכולת הפרדה בין אובייקטים בעלי צבע זהה לפי עומק.</a:t>
            </a:r>
            <a:endParaRPr lang="en-US" dirty="0" smtClean="0"/>
          </a:p>
          <a:p>
            <a:pPr lvl="0"/>
            <a:r>
              <a:rPr lang="he-IL" dirty="0" smtClean="0"/>
              <a:t>זיהוי אובייקט מסוים לפי מאפיינים.</a:t>
            </a:r>
            <a:endParaRPr lang="en-US" dirty="0" smtClean="0"/>
          </a:p>
          <a:p>
            <a:pPr lvl="0"/>
            <a:r>
              <a:rPr lang="he-IL" dirty="0" smtClean="0"/>
              <a:t>זמן ריצה טוב מספיק שיאפשר לרובוט לעקוב אחר בן-אדם בתנועה.</a:t>
            </a:r>
            <a:endParaRPr lang="en-US" dirty="0" smtClean="0"/>
          </a:p>
          <a:p>
            <a:pPr lvl="1"/>
            <a:r>
              <a:rPr lang="he-IL" dirty="0" smtClean="0"/>
              <a:t>סדר גודל של 4-15 תמונות בשנייה. סדר גודל זה נראה סביר כיוון שאדם לא יעבור את טווח הראיה של המצלמה בפחות משנייה ובכך נוכל לדגום מספיק תמונות כדי להבטיח עקיבה רציפה של הרובוט.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3850" y="75745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he-IL" dirty="0" smtClean="0"/>
              <a:t>מציאת האדם בעל </a:t>
            </a:r>
            <a:r>
              <a:rPr lang="he-IL" dirty="0" err="1" smtClean="0"/>
              <a:t>ההיסטוגרמה</a:t>
            </a:r>
            <a:r>
              <a:rPr lang="he-IL" dirty="0" smtClean="0"/>
              <a:t> הרצויה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בניית </a:t>
            </a:r>
            <a:r>
              <a:rPr lang="he-IL" dirty="0" err="1" smtClean="0"/>
              <a:t>הסטוגרמה</a:t>
            </a:r>
            <a:r>
              <a:rPr lang="he-IL" dirty="0" smtClean="0"/>
              <a:t> : ע"י </a:t>
            </a:r>
            <a:r>
              <a:rPr lang="he-IL" dirty="0" err="1" smtClean="0"/>
              <a:t>קוונטיזציה</a:t>
            </a:r>
            <a:r>
              <a:rPr lang="he-IL" dirty="0" smtClean="0"/>
              <a:t> של ערוץ </a:t>
            </a:r>
            <a:r>
              <a:rPr lang="en-US" dirty="0" smtClean="0"/>
              <a:t>H</a:t>
            </a: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בתחילת הריצה מאתחלים את </a:t>
            </a:r>
            <a:r>
              <a:rPr lang="he-IL" dirty="0" err="1" smtClean="0"/>
              <a:t>היסטוגרמת</a:t>
            </a:r>
            <a:r>
              <a:rPr lang="he-IL" dirty="0" smtClean="0"/>
              <a:t> היעד ע"י פקודה לרובוט</a:t>
            </a:r>
          </a:p>
          <a:p>
            <a:r>
              <a:rPr lang="he-IL" dirty="0" smtClean="0"/>
              <a:t> במהלך הריצה :</a:t>
            </a:r>
          </a:p>
          <a:p>
            <a:pPr lvl="1"/>
            <a:r>
              <a:rPr lang="he-IL" dirty="0" smtClean="0"/>
              <a:t> עבור כל מועמד לעקיבה - חישוב מרחקו </a:t>
            </a:r>
            <a:r>
              <a:rPr lang="he-IL" dirty="0" err="1" smtClean="0"/>
              <a:t>מהיסטוגרמת</a:t>
            </a:r>
            <a:r>
              <a:rPr lang="he-IL" dirty="0" smtClean="0"/>
              <a:t> היעד.</a:t>
            </a:r>
          </a:p>
          <a:p>
            <a:pPr lvl="1"/>
            <a:r>
              <a:rPr lang="he-IL" dirty="0" smtClean="0"/>
              <a:t>אם המועמד עם המרחק הקטן ביותר מעל רף מסוים קובעים שהאדם לעקיבה לא נמצא בתמונה.</a:t>
            </a:r>
            <a:endParaRPr lang="he-IL" dirty="0"/>
          </a:p>
        </p:txBody>
      </p:sp>
      <p:sp>
        <p:nvSpPr>
          <p:cNvPr id="4" name="לחצן פעולה: חזרה 3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6858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2114550" cy="20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סקירה כללית של האלגוריתם</a:t>
            </a:r>
            <a:endParaRPr lang="he-IL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2590800" y="1520750"/>
            <a:ext cx="3962400" cy="933223"/>
            <a:chOff x="2590800" y="1809977"/>
            <a:chExt cx="3962400" cy="933223"/>
          </a:xfrm>
        </p:grpSpPr>
        <p:sp>
          <p:nvSpPr>
            <p:cNvPr id="9" name="חץ מעוקל למטה 8"/>
            <p:cNvSpPr/>
            <p:nvPr/>
          </p:nvSpPr>
          <p:spPr>
            <a:xfrm rot="2810946">
              <a:off x="3648343" y="2047989"/>
              <a:ext cx="933223" cy="457200"/>
            </a:xfrm>
            <a:prstGeom prst="curvedDownArrow">
              <a:avLst>
                <a:gd name="adj1" fmla="val 25000"/>
                <a:gd name="adj2" fmla="val 50000"/>
                <a:gd name="adj3" fmla="val 808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1988224"/>
              <a:ext cx="914400" cy="4656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תמונה צבעונית</a:t>
              </a:r>
              <a:endParaRPr lang="he-IL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1933328"/>
              <a:ext cx="914400" cy="4656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תמונת עומק</a:t>
              </a:r>
              <a:endParaRPr lang="he-IL" dirty="0"/>
            </a:p>
          </p:txBody>
        </p:sp>
        <p:sp>
          <p:nvSpPr>
            <p:cNvPr id="15" name="חץ מעוקל למטה 14"/>
            <p:cNvSpPr/>
            <p:nvPr/>
          </p:nvSpPr>
          <p:spPr>
            <a:xfrm rot="9179570" flipV="1">
              <a:off x="4445192" y="2099461"/>
              <a:ext cx="962176" cy="440630"/>
            </a:xfrm>
            <a:prstGeom prst="curvedDownArrow">
              <a:avLst>
                <a:gd name="adj1" fmla="val 25000"/>
                <a:gd name="adj2" fmla="val 50000"/>
                <a:gd name="adj3" fmla="val 808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קבוצה 44"/>
          <p:cNvGrpSpPr/>
          <p:nvPr/>
        </p:nvGrpSpPr>
        <p:grpSpPr>
          <a:xfrm>
            <a:off x="3505200" y="5730573"/>
            <a:ext cx="2057400" cy="838200"/>
            <a:chOff x="3505200" y="6019800"/>
            <a:chExt cx="2057400" cy="838200"/>
          </a:xfrm>
        </p:grpSpPr>
        <p:sp>
          <p:nvSpPr>
            <p:cNvPr id="17" name="חץ למטה 16"/>
            <p:cNvSpPr/>
            <p:nvPr/>
          </p:nvSpPr>
          <p:spPr>
            <a:xfrm>
              <a:off x="4267200" y="6019800"/>
              <a:ext cx="457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6211669"/>
              <a:ext cx="20574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מועמד מתאים ביותר לעקיבה</a:t>
              </a:r>
              <a:endParaRPr lang="he-IL" dirty="0"/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3276600" y="2453973"/>
            <a:ext cx="2131672" cy="553640"/>
            <a:chOff x="3276600" y="2743200"/>
            <a:chExt cx="2131672" cy="553640"/>
          </a:xfrm>
        </p:grpSpPr>
        <p:sp>
          <p:nvSpPr>
            <p:cNvPr id="5" name="לחצן פעולה: קדימה או הבא 4">
              <a:hlinkClick r:id="rId3" action="ppaction://hlinksldjump" highlightClick="1"/>
            </p:cNvPr>
            <p:cNvSpPr/>
            <p:nvPr/>
          </p:nvSpPr>
          <p:spPr>
            <a:xfrm>
              <a:off x="3276600" y="2895600"/>
              <a:ext cx="457200" cy="228600"/>
            </a:xfrm>
            <a:prstGeom prst="actionButtonForwardNex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9" name="קבוצה 18"/>
            <p:cNvGrpSpPr/>
            <p:nvPr/>
          </p:nvGrpSpPr>
          <p:grpSpPr>
            <a:xfrm>
              <a:off x="3657600" y="2743200"/>
              <a:ext cx="1750672" cy="553640"/>
              <a:chOff x="3239463" y="1488"/>
              <a:chExt cx="1750672" cy="553640"/>
            </a:xfrm>
          </p:grpSpPr>
          <p:sp>
            <p:nvSpPr>
              <p:cNvPr id="38" name="מלבן מעוגל 37"/>
              <p:cNvSpPr/>
              <p:nvPr/>
            </p:nvSpPr>
            <p:spPr>
              <a:xfrm>
                <a:off x="3239463" y="1488"/>
                <a:ext cx="1750672" cy="55364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מלבן 38"/>
              <p:cNvSpPr/>
              <p:nvPr/>
            </p:nvSpPr>
            <p:spPr>
              <a:xfrm>
                <a:off x="3255679" y="17704"/>
                <a:ext cx="1718240" cy="521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1600" kern="1200" dirty="0" smtClean="0"/>
                  <a:t>חישוב גבולות</a:t>
                </a:r>
                <a:endParaRPr lang="he-IL" sz="1600" kern="1200" dirty="0"/>
              </a:p>
            </p:txBody>
          </p:sp>
        </p:grpSp>
      </p:grpSp>
      <p:grpSp>
        <p:nvGrpSpPr>
          <p:cNvPr id="41" name="קבוצה 40"/>
          <p:cNvGrpSpPr/>
          <p:nvPr/>
        </p:nvGrpSpPr>
        <p:grpSpPr>
          <a:xfrm>
            <a:off x="3276600" y="3042215"/>
            <a:ext cx="2131672" cy="795859"/>
            <a:chOff x="3276600" y="3331442"/>
            <a:chExt cx="2131672" cy="795859"/>
          </a:xfrm>
        </p:grpSpPr>
        <p:sp>
          <p:nvSpPr>
            <p:cNvPr id="6" name="לחצן פעולה: קדימה או הבא 5">
              <a:hlinkClick r:id="rId4" action="ppaction://hlinksldjump" highlightClick="1"/>
            </p:cNvPr>
            <p:cNvSpPr/>
            <p:nvPr/>
          </p:nvSpPr>
          <p:spPr>
            <a:xfrm>
              <a:off x="3276600" y="3810000"/>
              <a:ext cx="457200" cy="228600"/>
            </a:xfrm>
            <a:prstGeom prst="actionButtonForwardNex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0" name="קבוצה 19"/>
            <p:cNvGrpSpPr/>
            <p:nvPr/>
          </p:nvGrpSpPr>
          <p:grpSpPr>
            <a:xfrm>
              <a:off x="4408368" y="3331442"/>
              <a:ext cx="249138" cy="207615"/>
              <a:chOff x="3990231" y="589730"/>
              <a:chExt cx="249138" cy="207615"/>
            </a:xfrm>
          </p:grpSpPr>
          <p:sp>
            <p:nvSpPr>
              <p:cNvPr id="36" name="חץ ימינה 35"/>
              <p:cNvSpPr/>
              <p:nvPr/>
            </p:nvSpPr>
            <p:spPr>
              <a:xfrm rot="5400000">
                <a:off x="4010992" y="568969"/>
                <a:ext cx="207615" cy="24913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חץ ימינה 6"/>
              <p:cNvSpPr/>
              <p:nvPr/>
            </p:nvSpPr>
            <p:spPr>
              <a:xfrm>
                <a:off x="4040059" y="589730"/>
                <a:ext cx="149482" cy="145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1200" kern="1200"/>
              </a:p>
            </p:txBody>
          </p:sp>
        </p:grpSp>
        <p:grpSp>
          <p:nvGrpSpPr>
            <p:cNvPr id="21" name="קבוצה 20"/>
            <p:cNvGrpSpPr/>
            <p:nvPr/>
          </p:nvGrpSpPr>
          <p:grpSpPr>
            <a:xfrm>
              <a:off x="3657600" y="3573661"/>
              <a:ext cx="1750672" cy="553640"/>
              <a:chOff x="3239463" y="831949"/>
              <a:chExt cx="1750672" cy="553640"/>
            </a:xfrm>
          </p:grpSpPr>
          <p:sp>
            <p:nvSpPr>
              <p:cNvPr id="34" name="מלבן מעוגל 33"/>
              <p:cNvSpPr/>
              <p:nvPr/>
            </p:nvSpPr>
            <p:spPr>
              <a:xfrm>
                <a:off x="3239463" y="831949"/>
                <a:ext cx="1750672" cy="55364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מלבן 34"/>
              <p:cNvSpPr/>
              <p:nvPr/>
            </p:nvSpPr>
            <p:spPr>
              <a:xfrm>
                <a:off x="3255679" y="848165"/>
                <a:ext cx="1718240" cy="521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1600" kern="1200" dirty="0" smtClean="0"/>
                  <a:t>איחוד אובייקטים</a:t>
                </a:r>
                <a:endParaRPr lang="he-IL" sz="1600" kern="1200" dirty="0"/>
              </a:p>
            </p:txBody>
          </p:sp>
        </p:grpSp>
      </p:grpSp>
      <p:grpSp>
        <p:nvGrpSpPr>
          <p:cNvPr id="43" name="קבוצה 42"/>
          <p:cNvGrpSpPr/>
          <p:nvPr/>
        </p:nvGrpSpPr>
        <p:grpSpPr>
          <a:xfrm>
            <a:off x="3276600" y="3872676"/>
            <a:ext cx="2131672" cy="795859"/>
            <a:chOff x="3276600" y="4161903"/>
            <a:chExt cx="2131672" cy="795859"/>
          </a:xfrm>
        </p:grpSpPr>
        <p:sp>
          <p:nvSpPr>
            <p:cNvPr id="7" name="לחצן פעולה: קדימה או הבא 6">
              <a:hlinkClick r:id="rId5" action="ppaction://hlinksldjump" highlightClick="1"/>
            </p:cNvPr>
            <p:cNvSpPr/>
            <p:nvPr/>
          </p:nvSpPr>
          <p:spPr>
            <a:xfrm>
              <a:off x="3276600" y="4648200"/>
              <a:ext cx="457200" cy="228600"/>
            </a:xfrm>
            <a:prstGeom prst="actionButtonForwardNex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2" name="קבוצה 21"/>
            <p:cNvGrpSpPr/>
            <p:nvPr/>
          </p:nvGrpSpPr>
          <p:grpSpPr>
            <a:xfrm>
              <a:off x="4408368" y="4161903"/>
              <a:ext cx="249138" cy="207615"/>
              <a:chOff x="3990231" y="1420191"/>
              <a:chExt cx="249138" cy="207615"/>
            </a:xfrm>
          </p:grpSpPr>
          <p:sp>
            <p:nvSpPr>
              <p:cNvPr id="32" name="חץ ימינה 31"/>
              <p:cNvSpPr/>
              <p:nvPr/>
            </p:nvSpPr>
            <p:spPr>
              <a:xfrm rot="5400000">
                <a:off x="4010992" y="1399430"/>
                <a:ext cx="207615" cy="24913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חץ ימינה 10"/>
              <p:cNvSpPr/>
              <p:nvPr/>
            </p:nvSpPr>
            <p:spPr>
              <a:xfrm>
                <a:off x="4040059" y="1420191"/>
                <a:ext cx="149482" cy="145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1200" kern="1200"/>
              </a:p>
            </p:txBody>
          </p:sp>
        </p:grpSp>
        <p:grpSp>
          <p:nvGrpSpPr>
            <p:cNvPr id="23" name="קבוצה 22"/>
            <p:cNvGrpSpPr/>
            <p:nvPr/>
          </p:nvGrpSpPr>
          <p:grpSpPr>
            <a:xfrm>
              <a:off x="3657600" y="4404122"/>
              <a:ext cx="1750672" cy="553640"/>
              <a:chOff x="3239463" y="1662410"/>
              <a:chExt cx="1750672" cy="553640"/>
            </a:xfrm>
          </p:grpSpPr>
          <p:sp>
            <p:nvSpPr>
              <p:cNvPr id="30" name="מלבן מעוגל 29"/>
              <p:cNvSpPr/>
              <p:nvPr/>
            </p:nvSpPr>
            <p:spPr>
              <a:xfrm>
                <a:off x="3239463" y="1662410"/>
                <a:ext cx="1750672" cy="55364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מלבן 30"/>
              <p:cNvSpPr/>
              <p:nvPr/>
            </p:nvSpPr>
            <p:spPr>
              <a:xfrm>
                <a:off x="3255679" y="1678626"/>
                <a:ext cx="1718240" cy="521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1600" kern="1200" dirty="0" smtClean="0"/>
                  <a:t>מציאת אנשים בתמונה</a:t>
                </a:r>
                <a:endParaRPr lang="he-IL" sz="1600" kern="1200" dirty="0"/>
              </a:p>
            </p:txBody>
          </p:sp>
        </p:grpSp>
      </p:grpSp>
      <p:grpSp>
        <p:nvGrpSpPr>
          <p:cNvPr id="44" name="קבוצה 43"/>
          <p:cNvGrpSpPr/>
          <p:nvPr/>
        </p:nvGrpSpPr>
        <p:grpSpPr>
          <a:xfrm>
            <a:off x="3276600" y="4703137"/>
            <a:ext cx="2131672" cy="795859"/>
            <a:chOff x="3276600" y="4992364"/>
            <a:chExt cx="2131672" cy="795859"/>
          </a:xfrm>
        </p:grpSpPr>
        <p:sp>
          <p:nvSpPr>
            <p:cNvPr id="8" name="לחצן פעולה: קדימה או הבא 7">
              <a:hlinkClick r:id="rId6" action="ppaction://hlinksldjump" highlightClick="1"/>
            </p:cNvPr>
            <p:cNvSpPr/>
            <p:nvPr/>
          </p:nvSpPr>
          <p:spPr>
            <a:xfrm>
              <a:off x="3276600" y="5486400"/>
              <a:ext cx="457200" cy="228600"/>
            </a:xfrm>
            <a:prstGeom prst="actionButtonForwardNex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4" name="קבוצה 23"/>
            <p:cNvGrpSpPr/>
            <p:nvPr/>
          </p:nvGrpSpPr>
          <p:grpSpPr>
            <a:xfrm>
              <a:off x="4408368" y="4992364"/>
              <a:ext cx="249138" cy="207615"/>
              <a:chOff x="3990231" y="2250652"/>
              <a:chExt cx="249138" cy="207615"/>
            </a:xfrm>
          </p:grpSpPr>
          <p:sp>
            <p:nvSpPr>
              <p:cNvPr id="28" name="חץ ימינה 27"/>
              <p:cNvSpPr/>
              <p:nvPr/>
            </p:nvSpPr>
            <p:spPr>
              <a:xfrm rot="5400000">
                <a:off x="4010992" y="2229891"/>
                <a:ext cx="207615" cy="24913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חץ ימינה 14"/>
              <p:cNvSpPr/>
              <p:nvPr/>
            </p:nvSpPr>
            <p:spPr>
              <a:xfrm>
                <a:off x="4040059" y="2250652"/>
                <a:ext cx="149482" cy="145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1200" kern="1200"/>
              </a:p>
            </p:txBody>
          </p:sp>
        </p:grpSp>
        <p:grpSp>
          <p:nvGrpSpPr>
            <p:cNvPr id="25" name="קבוצה 24"/>
            <p:cNvGrpSpPr/>
            <p:nvPr/>
          </p:nvGrpSpPr>
          <p:grpSpPr>
            <a:xfrm>
              <a:off x="3657600" y="5234583"/>
              <a:ext cx="1750672" cy="553640"/>
              <a:chOff x="3239463" y="2492871"/>
              <a:chExt cx="1750672" cy="553640"/>
            </a:xfrm>
          </p:grpSpPr>
          <p:sp>
            <p:nvSpPr>
              <p:cNvPr id="26" name="מלבן מעוגל 25"/>
              <p:cNvSpPr/>
              <p:nvPr/>
            </p:nvSpPr>
            <p:spPr>
              <a:xfrm>
                <a:off x="3239463" y="2492871"/>
                <a:ext cx="1750672" cy="55364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>
                <a:off x="3255679" y="2509087"/>
                <a:ext cx="1718240" cy="521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1600" kern="1200" dirty="0" smtClean="0"/>
                  <a:t>מציאת האדם בעל </a:t>
                </a:r>
                <a:r>
                  <a:rPr lang="he-IL" sz="1600" kern="1200" dirty="0" err="1" smtClean="0"/>
                  <a:t>ההיסטוגרמה</a:t>
                </a:r>
                <a:r>
                  <a:rPr lang="he-IL" sz="1600" kern="1200" dirty="0" smtClean="0"/>
                  <a:t> הרצויה</a:t>
                </a:r>
                <a:endParaRPr lang="he-IL" sz="16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לכלל התהליך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20" y="1826070"/>
            <a:ext cx="1595130" cy="11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20" y="4344960"/>
            <a:ext cx="1595130" cy="11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9440" y="3123680"/>
            <a:ext cx="1450270" cy="106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740" y="1749740"/>
            <a:ext cx="1679260" cy="12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8410" y="3734320"/>
            <a:ext cx="1755590" cy="11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תמונה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5030" y="5413580"/>
            <a:ext cx="1755590" cy="12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4930" y="3327633"/>
            <a:ext cx="352434" cy="14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תמונה 1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6260" y="3327633"/>
            <a:ext cx="503932" cy="144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56040" y="1368090"/>
            <a:ext cx="2137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יצירת רכיבי קשירות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812080" y="3047350"/>
            <a:ext cx="1981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מיפוי רכיבי קשירות כלליים לרכיבי עומק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586730" y="5031930"/>
            <a:ext cx="21302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איחוד רכיבי קשירות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5952960" y="2589370"/>
            <a:ext cx="1519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מציאת האנשים </a:t>
            </a:r>
          </a:p>
          <a:p>
            <a:pPr algn="ctr"/>
            <a:r>
              <a:rPr lang="he-IL" dirty="0" smtClean="0"/>
              <a:t>בתמונה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205770" y="2436710"/>
            <a:ext cx="12976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חישוב תמונת </a:t>
            </a:r>
          </a:p>
          <a:p>
            <a:pPr algn="ctr"/>
            <a:r>
              <a:rPr lang="he-IL" dirty="0" smtClean="0"/>
              <a:t>גבולות</a:t>
            </a:r>
            <a:endParaRPr lang="he-IL" dirty="0"/>
          </a:p>
        </p:txBody>
      </p:sp>
      <p:pic>
        <p:nvPicPr>
          <p:cNvPr id="17" name="תמונה 1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0200" y="3352670"/>
            <a:ext cx="503932" cy="144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32220" y="2665700"/>
            <a:ext cx="1519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מציאת האדם לעקיבה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50180" y="1456738"/>
            <a:ext cx="1297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תמונת צבע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450180" y="3975628"/>
            <a:ext cx="1297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תמונת עומק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בדיקות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התוכנית נבדקה בשני שלבים:</a:t>
            </a:r>
            <a:endParaRPr lang="en-US" dirty="0" smtClean="0"/>
          </a:p>
          <a:p>
            <a:pPr lvl="1"/>
            <a:r>
              <a:rPr lang="he-IL" dirty="0" smtClean="0"/>
              <a:t>בשלב הראשון נבדקה יכולת בניית תמונת הגבולות וחילוץ האובייקטים מתוכה.</a:t>
            </a:r>
            <a:endParaRPr lang="en-US" dirty="0" smtClean="0"/>
          </a:p>
          <a:p>
            <a:pPr lvl="1"/>
            <a:r>
              <a:rPr lang="he-IL" dirty="0" smtClean="0"/>
              <a:t>בשלב השני נבדקה יכולת מציאת האדם המתאים ביותר לעקיבה.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בדיקות(המשך)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שלב 1 : בדיקת יכולת בניית תמונת הגבולות וחילוץ האובייקטים.</a:t>
            </a:r>
          </a:p>
          <a:p>
            <a:pPr lvl="1"/>
            <a:r>
              <a:rPr lang="he-IL" dirty="0" smtClean="0"/>
              <a:t>הכנת קובץ תוצאות צפויות שיכיל, עבור כל תמונה שנבדקה, את המיקום הצפוי של האדם בתמונה.</a:t>
            </a:r>
          </a:p>
          <a:p>
            <a:pPr lvl="1"/>
            <a:r>
              <a:rPr lang="he-IL" dirty="0" smtClean="0"/>
              <a:t>לשם הכנת הקובץ נעזרנו בכלי לבניית מאגר תוצאות צפויות:</a:t>
            </a:r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endParaRPr lang="he-IL" dirty="0" smtClean="0"/>
          </a:p>
          <a:p>
            <a:pPr lvl="1"/>
            <a:r>
              <a:rPr lang="he-IL" dirty="0" smtClean="0"/>
              <a:t>גודל המאגר : 800 תמונות</a:t>
            </a:r>
          </a:p>
        </p:txBody>
      </p:sp>
      <p:pic>
        <p:nvPicPr>
          <p:cNvPr id="4" name="תמונה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352800" cy="20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בדיקות(המשך)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אופן פעולת הטסט:</a:t>
            </a:r>
          </a:p>
          <a:p>
            <a:pPr lvl="1"/>
            <a:r>
              <a:rPr lang="he-IL" dirty="0" smtClean="0"/>
              <a:t>הרצת האלגוריתם למציאת רכיבי קשירות.</a:t>
            </a:r>
          </a:p>
          <a:p>
            <a:pPr lvl="1"/>
            <a:r>
              <a:rPr lang="he-IL" dirty="0" smtClean="0"/>
              <a:t>כל רכיב קשירות הושווה לאובייקט המסומן בקובץ התוצאות ונמדד עבורו מרחק.</a:t>
            </a:r>
          </a:p>
          <a:p>
            <a:pPr lvl="1"/>
            <a:r>
              <a:rPr lang="he-IL" dirty="0" smtClean="0"/>
              <a:t>מרחק בין אובייקטים מוגדר כיחס בין המלבן החוסם של חיתוך האובייקטים לבין המלבן החוסם של איחוד האובייקטים.</a:t>
            </a:r>
          </a:p>
          <a:p>
            <a:pPr lvl="1"/>
            <a:r>
              <a:rPr lang="he-IL" dirty="0" smtClean="0"/>
              <a:t>מציאת האובייקט הקרוב ביותר, ובדיקה האם מרחקו לאובייקט המצופה קטן מסף מסוים.</a:t>
            </a:r>
          </a:p>
          <a:p>
            <a:pPr lvl="1"/>
            <a:r>
              <a:rPr lang="he-IL" dirty="0" smtClean="0"/>
              <a:t>במידה וכן, התמונה סומנה כמוצלחת. אחרת, התמונה סומנה ככישלון.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בדיקות(המשך)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בכדי לאפשר </a:t>
            </a:r>
            <a:r>
              <a:rPr lang="en-US" dirty="0" smtClean="0"/>
              <a:t>debug</a:t>
            </a:r>
            <a:r>
              <a:rPr lang="he-IL" dirty="0" smtClean="0"/>
              <a:t>, שמרנו את התוצאות הבאות עבור כל תמונה:</a:t>
            </a:r>
            <a:endParaRPr lang="en-US" dirty="0" smtClean="0"/>
          </a:p>
          <a:p>
            <a:pPr lvl="1"/>
            <a:r>
              <a:rPr lang="he-IL" dirty="0" smtClean="0"/>
              <a:t>רכיבי קשירות שנוצרו מתמונת העומק:</a:t>
            </a:r>
          </a:p>
          <a:p>
            <a:pPr lvl="1"/>
            <a:endParaRPr lang="he-IL" dirty="0" smtClean="0"/>
          </a:p>
          <a:p>
            <a:pPr lvl="1"/>
            <a:r>
              <a:rPr lang="he-IL" dirty="0" smtClean="0"/>
              <a:t>רכיבי קשירות סופיים שהתקבלו כתוצאה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מתמונת העומק ותמונת הצבע לאחר הפעלת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אלגוריתם האיחוד: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he-IL" dirty="0" smtClean="0"/>
              <a:t>מיפוי האובייקטים לרכיבי עומק: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2438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62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222383"/>
            <a:ext cx="1828800" cy="1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1056</Words>
  <Application>Microsoft Office PowerPoint</Application>
  <PresentationFormat>‫הצגה על המסך (4:3)</PresentationFormat>
  <Paragraphs>225</Paragraphs>
  <Slides>30</Slides>
  <Notes>15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זרימה</vt:lpstr>
      <vt:lpstr>סגמנטציה של תמונות בעזרת ערוצי צבע ועומק</vt:lpstr>
      <vt:lpstr>מבוא</vt:lpstr>
      <vt:lpstr>יעדים</vt:lpstr>
      <vt:lpstr>סקירה כללית של האלגוריתם</vt:lpstr>
      <vt:lpstr>דוגמא לכלל התהליך</vt:lpstr>
      <vt:lpstr>בדיקות</vt:lpstr>
      <vt:lpstr>בדיקות(המשך)</vt:lpstr>
      <vt:lpstr>בדיקות(המשך)</vt:lpstr>
      <vt:lpstr>בדיקות(המשך)</vt:lpstr>
      <vt:lpstr>בדיקות(המשך)</vt:lpstr>
      <vt:lpstr>תוצאות</vt:lpstr>
      <vt:lpstr>ביצועי זמן</vt:lpstr>
      <vt:lpstr>סרטון הדגמה</vt:lpstr>
      <vt:lpstr>רעיונות לפרויקט המשך</vt:lpstr>
      <vt:lpstr>סוף</vt:lpstr>
      <vt:lpstr>חישוב תמונת גבולות</vt:lpstr>
      <vt:lpstr>חישוב תמונת גבולות(המשך)</vt:lpstr>
      <vt:lpstr>חישוב תמונת גבולות(המשך)</vt:lpstr>
      <vt:lpstr>חישוב תמונת גבולות(המשך)</vt:lpstr>
      <vt:lpstr>חישוב תמונת גבולות(המשך)</vt:lpstr>
      <vt:lpstr>חישוב תמונת גבולות(המשך)</vt:lpstr>
      <vt:lpstr>איחוד אובייקטים</vt:lpstr>
      <vt:lpstr>איחוד אובייקטים(המשך)</vt:lpstr>
      <vt:lpstr>איחוד אובייקטים(המשך)</vt:lpstr>
      <vt:lpstr>איחוד אובייקטים(המשך)</vt:lpstr>
      <vt:lpstr>איחוד אובייקטים(המשך)</vt:lpstr>
      <vt:lpstr>איחוד אובייקטים(המשך)</vt:lpstr>
      <vt:lpstr>איחוד אובייקטים(המשך)</vt:lpstr>
      <vt:lpstr>מציאת אנשים בתמונה</vt:lpstr>
      <vt:lpstr>מציאת האדם בעל ההיסטוגרמה הרצויה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סגמנטציה של תמונות בעזרת ערוצי צבע ועומק</dc:title>
  <dc:creator>AssafCohen</dc:creator>
  <cp:lastModifiedBy>USER</cp:lastModifiedBy>
  <cp:revision>89</cp:revision>
  <dcterms:created xsi:type="dcterms:W3CDTF">2011-05-24T09:40:03Z</dcterms:created>
  <dcterms:modified xsi:type="dcterms:W3CDTF">2011-06-18T08:56:14Z</dcterms:modified>
</cp:coreProperties>
</file>