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13"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C725F89-5C3C-41CE-8E98-77D14A5FC2B7}" type="datetimeFigureOut">
              <a:rPr lang="en-US" smtClean="0"/>
              <a:t>10/23/2012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FA86295-D3FB-41BB-8CBE-773E01B95FD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725F89-5C3C-41CE-8E98-77D14A5FC2B7}" type="datetimeFigureOut">
              <a:rPr lang="en-US" smtClean="0"/>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86295-D3FB-41BB-8CBE-773E01B95FD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725F89-5C3C-41CE-8E98-77D14A5FC2B7}" type="datetimeFigureOut">
              <a:rPr lang="en-US" smtClean="0"/>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A86295-D3FB-41BB-8CBE-773E01B95FD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C725F89-5C3C-41CE-8E98-77D14A5FC2B7}" type="datetimeFigureOut">
              <a:rPr lang="en-US" smtClean="0"/>
              <a:t>10/23/2012</a:t>
            </a:fld>
            <a:endParaRPr lang="en-US"/>
          </a:p>
        </p:txBody>
      </p:sp>
      <p:sp>
        <p:nvSpPr>
          <p:cNvPr id="9" name="Slide Number Placeholder 8"/>
          <p:cNvSpPr>
            <a:spLocks noGrp="1"/>
          </p:cNvSpPr>
          <p:nvPr>
            <p:ph type="sldNum" sz="quarter" idx="15"/>
          </p:nvPr>
        </p:nvSpPr>
        <p:spPr/>
        <p:txBody>
          <a:bodyPr rtlCol="0"/>
          <a:lstStyle/>
          <a:p>
            <a:fld id="{DFA86295-D3FB-41BB-8CBE-773E01B95FD1}"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C725F89-5C3C-41CE-8E98-77D14A5FC2B7}" type="datetimeFigureOut">
              <a:rPr lang="en-US" smtClean="0"/>
              <a:t>10/23/2012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FA86295-D3FB-41BB-8CBE-773E01B95FD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C725F89-5C3C-41CE-8E98-77D14A5FC2B7}" type="datetimeFigureOut">
              <a:rPr lang="en-US" smtClean="0"/>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A86295-D3FB-41BB-8CBE-773E01B95FD1}"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C725F89-5C3C-41CE-8E98-77D14A5FC2B7}" type="datetimeFigureOut">
              <a:rPr lang="en-US" smtClean="0"/>
              <a:t>10/23/2012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A86295-D3FB-41BB-8CBE-773E01B95FD1}"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C725F89-5C3C-41CE-8E98-77D14A5FC2B7}" type="datetimeFigureOut">
              <a:rPr lang="en-US" smtClean="0"/>
              <a:t>10/23/2012</a:t>
            </a:fld>
            <a:endParaRPr lang="en-US"/>
          </a:p>
        </p:txBody>
      </p:sp>
      <p:sp>
        <p:nvSpPr>
          <p:cNvPr id="7" name="Slide Number Placeholder 6"/>
          <p:cNvSpPr>
            <a:spLocks noGrp="1"/>
          </p:cNvSpPr>
          <p:nvPr>
            <p:ph type="sldNum" sz="quarter" idx="11"/>
          </p:nvPr>
        </p:nvSpPr>
        <p:spPr/>
        <p:txBody>
          <a:bodyPr rtlCol="0"/>
          <a:lstStyle/>
          <a:p>
            <a:fld id="{DFA86295-D3FB-41BB-8CBE-773E01B95FD1}"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25F89-5C3C-41CE-8E98-77D14A5FC2B7}" type="datetimeFigureOut">
              <a:rPr lang="en-US" smtClean="0"/>
              <a:t>10/23/2012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A86295-D3FB-41BB-8CBE-773E01B95FD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C725F89-5C3C-41CE-8E98-77D14A5FC2B7}" type="datetimeFigureOut">
              <a:rPr lang="en-US" smtClean="0"/>
              <a:t>10/23/2012</a:t>
            </a:fld>
            <a:endParaRPr lang="en-US"/>
          </a:p>
        </p:txBody>
      </p:sp>
      <p:sp>
        <p:nvSpPr>
          <p:cNvPr id="22" name="Slide Number Placeholder 21"/>
          <p:cNvSpPr>
            <a:spLocks noGrp="1"/>
          </p:cNvSpPr>
          <p:nvPr>
            <p:ph type="sldNum" sz="quarter" idx="15"/>
          </p:nvPr>
        </p:nvSpPr>
        <p:spPr/>
        <p:txBody>
          <a:bodyPr rtlCol="0"/>
          <a:lstStyle/>
          <a:p>
            <a:fld id="{DFA86295-D3FB-41BB-8CBE-773E01B95FD1}"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C725F89-5C3C-41CE-8E98-77D14A5FC2B7}" type="datetimeFigureOut">
              <a:rPr lang="en-US" smtClean="0"/>
              <a:t>10/23/2012</a:t>
            </a:fld>
            <a:endParaRPr lang="en-US"/>
          </a:p>
        </p:txBody>
      </p:sp>
      <p:sp>
        <p:nvSpPr>
          <p:cNvPr id="18" name="Slide Number Placeholder 17"/>
          <p:cNvSpPr>
            <a:spLocks noGrp="1"/>
          </p:cNvSpPr>
          <p:nvPr>
            <p:ph type="sldNum" sz="quarter" idx="11"/>
          </p:nvPr>
        </p:nvSpPr>
        <p:spPr/>
        <p:txBody>
          <a:bodyPr rtlCol="0"/>
          <a:lstStyle/>
          <a:p>
            <a:fld id="{DFA86295-D3FB-41BB-8CBE-773E01B95FD1}"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C725F89-5C3C-41CE-8E98-77D14A5FC2B7}" type="datetimeFigureOut">
              <a:rPr lang="en-US" smtClean="0"/>
              <a:t>10/23/2012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FA86295-D3FB-41BB-8CBE-773E01B95FD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440-3LCZ_ow" TargetMode="External"/><Relationship Id="rId2" Type="http://schemas.openxmlformats.org/officeDocument/2006/relationships/hyperlink" Target="http://petercorke.com/Robotics_Toolbox.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ros.org/wiki/srv" TargetMode="External"/><Relationship Id="rId3" Type="http://schemas.openxmlformats.org/officeDocument/2006/relationships/hyperlink" Target="http://ros.org/wiki/Manifest" TargetMode="External"/><Relationship Id="rId7" Type="http://schemas.openxmlformats.org/officeDocument/2006/relationships/hyperlink" Target="http://ros.org/wiki/Messages" TargetMode="External"/><Relationship Id="rId2" Type="http://schemas.openxmlformats.org/officeDocument/2006/relationships/hyperlink" Target="http://ros.org/wiki/Packages" TargetMode="External"/><Relationship Id="rId1" Type="http://schemas.openxmlformats.org/officeDocument/2006/relationships/slideLayout" Target="../slideLayouts/slideLayout2.xml"/><Relationship Id="rId6" Type="http://schemas.openxmlformats.org/officeDocument/2006/relationships/hyperlink" Target="http://ros.org/wiki/msg" TargetMode="External"/><Relationship Id="rId5" Type="http://schemas.openxmlformats.org/officeDocument/2006/relationships/hyperlink" Target="http://ros.org/wiki/Stack%20Manifest" TargetMode="External"/><Relationship Id="rId4" Type="http://schemas.openxmlformats.org/officeDocument/2006/relationships/hyperlink" Target="http://ros.org/wiki/Stack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ros.org/wiki/Master" TargetMode="External"/><Relationship Id="rId7" Type="http://schemas.openxmlformats.org/officeDocument/2006/relationships/hyperlink" Target="http://ros.org/wiki/Bags" TargetMode="External"/><Relationship Id="rId2" Type="http://schemas.openxmlformats.org/officeDocument/2006/relationships/hyperlink" Target="http://ros.org/wiki/Nodes" TargetMode="External"/><Relationship Id="rId1" Type="http://schemas.openxmlformats.org/officeDocument/2006/relationships/slideLayout" Target="../slideLayouts/slideLayout2.xml"/><Relationship Id="rId6" Type="http://schemas.openxmlformats.org/officeDocument/2006/relationships/hyperlink" Target="http://ros.org/wiki/Services" TargetMode="External"/><Relationship Id="rId5" Type="http://schemas.openxmlformats.org/officeDocument/2006/relationships/hyperlink" Target="http://ros.org/wiki/Topics" TargetMode="External"/><Relationship Id="rId4" Type="http://schemas.openxmlformats.org/officeDocument/2006/relationships/hyperlink" Target="http://ros.org/wiki/Messag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robotics</a:t>
            </a:r>
            <a:endParaRPr lang="en-US" dirty="0"/>
          </a:p>
        </p:txBody>
      </p:sp>
      <p:sp>
        <p:nvSpPr>
          <p:cNvPr id="3" name="Subtitle 2"/>
          <p:cNvSpPr>
            <a:spLocks noGrp="1"/>
          </p:cNvSpPr>
          <p:nvPr>
            <p:ph type="subTitle" idx="1"/>
          </p:nvPr>
        </p:nvSpPr>
        <p:spPr/>
        <p:txBody>
          <a:bodyPr/>
          <a:lstStyle/>
          <a:p>
            <a:r>
              <a:rPr lang="en-US" dirty="0" smtClean="0"/>
              <a:t>Tutorial 1</a:t>
            </a:r>
            <a:endParaRPr lang="en-US" dirty="0"/>
          </a:p>
        </p:txBody>
      </p:sp>
    </p:spTree>
    <p:extLst>
      <p:ext uri="{BB962C8B-B14F-4D97-AF65-F5344CB8AC3E}">
        <p14:creationId xmlns:p14="http://schemas.microsoft.com/office/powerpoint/2010/main" val="1480706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Operations on data structures</a:t>
            </a:r>
          </a:p>
        </p:txBody>
      </p:sp>
      <p:sp>
        <p:nvSpPr>
          <p:cNvPr id="3" name="Content Placeholder 2"/>
          <p:cNvSpPr>
            <a:spLocks noGrp="1"/>
          </p:cNvSpPr>
          <p:nvPr>
            <p:ph sz="quarter" idx="1"/>
          </p:nvPr>
        </p:nvSpPr>
        <p:spPr/>
        <p:txBody>
          <a:bodyPr>
            <a:normAutofit fontScale="47500" lnSpcReduction="20000"/>
          </a:bodyPr>
          <a:lstStyle/>
          <a:p>
            <a:pPr marL="0" indent="0">
              <a:buNone/>
            </a:pPr>
            <a:r>
              <a:rPr lang="en-US" dirty="0" smtClean="0"/>
              <a:t>&gt;&gt; A+B</a:t>
            </a:r>
            <a:endParaRPr lang="en-US" dirty="0"/>
          </a:p>
          <a:p>
            <a:pPr marL="0" indent="0">
              <a:buNone/>
            </a:pPr>
            <a:r>
              <a:rPr lang="en-US" dirty="0"/>
              <a:t> </a:t>
            </a:r>
          </a:p>
          <a:p>
            <a:pPr marL="0" indent="0">
              <a:buNone/>
            </a:pPr>
            <a:r>
              <a:rPr lang="en-US" dirty="0" err="1"/>
              <a:t>ans</a:t>
            </a:r>
            <a:r>
              <a:rPr lang="en-US" dirty="0"/>
              <a:t> =</a:t>
            </a:r>
          </a:p>
          <a:p>
            <a:pPr marL="0" indent="0">
              <a:buNone/>
            </a:pPr>
            <a:r>
              <a:rPr lang="en-US" dirty="0"/>
              <a:t> </a:t>
            </a:r>
          </a:p>
          <a:p>
            <a:pPr marL="0" indent="0">
              <a:buNone/>
            </a:pPr>
            <a:r>
              <a:rPr lang="en-US" dirty="0"/>
              <a:t>     2     1     1</a:t>
            </a:r>
          </a:p>
          <a:p>
            <a:pPr marL="0" indent="0">
              <a:buNone/>
            </a:pPr>
            <a:r>
              <a:rPr lang="en-US" dirty="0"/>
              <a:t>     1     2     1</a:t>
            </a:r>
          </a:p>
          <a:p>
            <a:pPr marL="0" indent="0">
              <a:buNone/>
            </a:pPr>
            <a:r>
              <a:rPr lang="en-US" dirty="0"/>
              <a:t>     1     1     </a:t>
            </a:r>
            <a:r>
              <a:rPr lang="en-US" dirty="0" smtClean="0"/>
              <a:t>2</a:t>
            </a:r>
          </a:p>
          <a:p>
            <a:pPr marL="0" indent="0">
              <a:buNone/>
            </a:pPr>
            <a:endParaRPr lang="en-US" dirty="0"/>
          </a:p>
          <a:p>
            <a:pPr marL="0" indent="0">
              <a:buNone/>
            </a:pPr>
            <a:r>
              <a:rPr lang="en-US" dirty="0"/>
              <a:t>&gt;&gt; A*B  % B is identity, therefore answer is A.</a:t>
            </a:r>
          </a:p>
          <a:p>
            <a:pPr marL="0" indent="0">
              <a:buNone/>
            </a:pPr>
            <a:r>
              <a:rPr lang="en-US" dirty="0"/>
              <a:t> </a:t>
            </a:r>
          </a:p>
          <a:p>
            <a:pPr marL="0" indent="0">
              <a:buNone/>
            </a:pPr>
            <a:r>
              <a:rPr lang="en-US" dirty="0" err="1"/>
              <a:t>ans</a:t>
            </a:r>
            <a:r>
              <a:rPr lang="en-US" dirty="0"/>
              <a:t> =</a:t>
            </a:r>
          </a:p>
          <a:p>
            <a:pPr marL="0" indent="0">
              <a:buNone/>
            </a:pPr>
            <a:r>
              <a:rPr lang="en-US" dirty="0"/>
              <a:t> </a:t>
            </a:r>
          </a:p>
          <a:p>
            <a:pPr marL="0" indent="0">
              <a:buNone/>
            </a:pPr>
            <a:r>
              <a:rPr lang="en-US" dirty="0"/>
              <a:t>     1     1     1</a:t>
            </a:r>
          </a:p>
          <a:p>
            <a:pPr marL="0" indent="0">
              <a:buNone/>
            </a:pPr>
            <a:r>
              <a:rPr lang="en-US" dirty="0"/>
              <a:t>     1     1     1</a:t>
            </a:r>
          </a:p>
          <a:p>
            <a:pPr marL="0" indent="0">
              <a:buNone/>
            </a:pPr>
            <a:r>
              <a:rPr lang="en-US" dirty="0"/>
              <a:t>     1     1     1</a:t>
            </a:r>
          </a:p>
          <a:p>
            <a:pPr marL="0" indent="0">
              <a:buNone/>
            </a:pPr>
            <a:r>
              <a:rPr lang="en-US" dirty="0"/>
              <a:t>&gt;&gt; A^2 % same as A*A</a:t>
            </a:r>
          </a:p>
          <a:p>
            <a:pPr marL="0" indent="0">
              <a:buNone/>
            </a:pPr>
            <a:r>
              <a:rPr lang="en-US" dirty="0"/>
              <a:t> </a:t>
            </a:r>
          </a:p>
          <a:p>
            <a:pPr marL="0" indent="0">
              <a:buNone/>
            </a:pPr>
            <a:r>
              <a:rPr lang="en-US" dirty="0" err="1"/>
              <a:t>ans</a:t>
            </a:r>
            <a:r>
              <a:rPr lang="en-US" dirty="0"/>
              <a:t> =</a:t>
            </a:r>
          </a:p>
          <a:p>
            <a:pPr marL="0" indent="0">
              <a:buNone/>
            </a:pPr>
            <a:r>
              <a:rPr lang="en-US" dirty="0"/>
              <a:t> </a:t>
            </a:r>
          </a:p>
          <a:p>
            <a:pPr marL="0" indent="0">
              <a:buNone/>
            </a:pPr>
            <a:r>
              <a:rPr lang="en-US" dirty="0"/>
              <a:t>     3     3     3</a:t>
            </a:r>
          </a:p>
          <a:p>
            <a:pPr marL="0" indent="0">
              <a:buNone/>
            </a:pPr>
            <a:r>
              <a:rPr lang="en-US" dirty="0"/>
              <a:t>     3     3     3</a:t>
            </a:r>
          </a:p>
          <a:p>
            <a:pPr marL="0" indent="0">
              <a:buNone/>
            </a:pPr>
            <a:r>
              <a:rPr lang="en-US" dirty="0"/>
              <a:t>     3     3     3</a:t>
            </a:r>
          </a:p>
          <a:p>
            <a:endParaRPr lang="en-US" dirty="0"/>
          </a:p>
        </p:txBody>
      </p:sp>
    </p:spTree>
    <p:extLst>
      <p:ext uri="{BB962C8B-B14F-4D97-AF65-F5344CB8AC3E}">
        <p14:creationId xmlns:p14="http://schemas.microsoft.com/office/powerpoint/2010/main" val="359111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Linear Equations </a:t>
            </a:r>
            <a:endParaRPr lang="en-US" dirty="0"/>
          </a:p>
        </p:txBody>
      </p:sp>
      <p:sp>
        <p:nvSpPr>
          <p:cNvPr id="3" name="Content Placeholder 2"/>
          <p:cNvSpPr>
            <a:spLocks noGrp="1"/>
          </p:cNvSpPr>
          <p:nvPr>
            <p:ph sz="quarter" idx="1"/>
          </p:nvPr>
        </p:nvSpPr>
        <p:spPr/>
        <p:txBody>
          <a:bodyPr>
            <a:normAutofit/>
          </a:bodyPr>
          <a:lstStyle/>
          <a:p>
            <a:endParaRPr lang="en-US" dirty="0" smtClean="0"/>
          </a:p>
          <a:p>
            <a:endParaRPr lang="en-US" dirty="0" smtClean="0"/>
          </a:p>
          <a:p>
            <a:endParaRPr lang="en-US" dirty="0"/>
          </a:p>
          <a:p>
            <a:pPr marL="0" indent="0">
              <a:buNone/>
            </a:pPr>
            <a:r>
              <a:rPr lang="en-US" dirty="0" smtClean="0"/>
              <a:t>&gt;&gt; </a:t>
            </a:r>
            <a:r>
              <a:rPr lang="en-US" dirty="0"/>
              <a:t>s = </a:t>
            </a:r>
            <a:r>
              <a:rPr lang="en-US" dirty="0" smtClean="0"/>
              <a:t>A\b  </a:t>
            </a:r>
          </a:p>
          <a:p>
            <a:pPr marL="0" indent="0">
              <a:buNone/>
            </a:pPr>
            <a:r>
              <a:rPr lang="en-US" dirty="0" smtClean="0"/>
              <a:t>s =</a:t>
            </a:r>
          </a:p>
          <a:p>
            <a:pPr marL="0" indent="0">
              <a:buNone/>
            </a:pPr>
            <a:r>
              <a:rPr lang="en-US" dirty="0"/>
              <a:t> </a:t>
            </a:r>
          </a:p>
          <a:p>
            <a:pPr marL="0" indent="0">
              <a:buNone/>
            </a:pPr>
            <a:r>
              <a:rPr lang="en-US" dirty="0"/>
              <a:t>     7</a:t>
            </a:r>
          </a:p>
          <a:p>
            <a:pPr marL="0" indent="0">
              <a:buNone/>
            </a:pPr>
            <a:r>
              <a:rPr lang="en-US" dirty="0"/>
              <a:t>    13</a:t>
            </a:r>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123711547"/>
              </p:ext>
            </p:extLst>
          </p:nvPr>
        </p:nvGraphicFramePr>
        <p:xfrm>
          <a:off x="533400" y="1676400"/>
          <a:ext cx="4664075" cy="914400"/>
        </p:xfrm>
        <a:graphic>
          <a:graphicData uri="http://schemas.openxmlformats.org/presentationml/2006/ole">
            <mc:AlternateContent xmlns:mc="http://schemas.openxmlformats.org/markup-compatibility/2006">
              <mc:Choice xmlns:v="urn:schemas-microsoft-com:vml" Requires="v">
                <p:oleObj spid="_x0000_s2052" name="Equation" r:id="rId3" imgW="3251200" imgH="635000" progId="Equation.DSMT4">
                  <p:embed/>
                </p:oleObj>
              </mc:Choice>
              <mc:Fallback>
                <p:oleObj name="Equation" r:id="rId3" imgW="3251200" imgH="635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676400"/>
                        <a:ext cx="4664075"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43934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Robotic Toolbox</a:t>
            </a:r>
            <a:endParaRPr lang="en-US" dirty="0"/>
          </a:p>
        </p:txBody>
      </p:sp>
      <p:sp>
        <p:nvSpPr>
          <p:cNvPr id="3" name="Content Placeholder 2"/>
          <p:cNvSpPr>
            <a:spLocks noGrp="1"/>
          </p:cNvSpPr>
          <p:nvPr>
            <p:ph sz="quarter" idx="1"/>
          </p:nvPr>
        </p:nvSpPr>
        <p:spPr/>
        <p:txBody>
          <a:bodyPr/>
          <a:lstStyle/>
          <a:p>
            <a:r>
              <a:rPr lang="en-US" dirty="0"/>
              <a:t>Website: </a:t>
            </a:r>
            <a:r>
              <a:rPr lang="en-US" dirty="0">
                <a:hlinkClick r:id="rId2"/>
              </a:rPr>
              <a:t>http://</a:t>
            </a:r>
            <a:r>
              <a:rPr lang="en-US" dirty="0" smtClean="0">
                <a:hlinkClick r:id="rId2"/>
              </a:rPr>
              <a:t>petercorke.com/Robotics_Toolbox.html</a:t>
            </a:r>
            <a:endParaRPr lang="en-US" dirty="0" smtClean="0"/>
          </a:p>
          <a:p>
            <a:r>
              <a:rPr lang="en-US" dirty="0" smtClean="0"/>
              <a:t>Installing instructions:</a:t>
            </a:r>
          </a:p>
          <a:p>
            <a:pPr lvl="1"/>
            <a:r>
              <a:rPr lang="en-US" dirty="0"/>
              <a:t>Adjust your MATLABPATH to include </a:t>
            </a:r>
            <a:r>
              <a:rPr lang="en-US" dirty="0" err="1" smtClean="0"/>
              <a:t>rvctools</a:t>
            </a:r>
            <a:r>
              <a:rPr lang="en-US" dirty="0" smtClean="0"/>
              <a:t> (</a:t>
            </a:r>
            <a:r>
              <a:rPr lang="en-US" dirty="0" err="1" smtClean="0"/>
              <a:t>pathtool</a:t>
            </a:r>
            <a:r>
              <a:rPr lang="en-US" dirty="0" smtClean="0"/>
              <a:t>)</a:t>
            </a:r>
          </a:p>
          <a:p>
            <a:pPr lvl="1"/>
            <a:r>
              <a:rPr lang="en-US" dirty="0"/>
              <a:t>Execute the startup file </a:t>
            </a:r>
            <a:r>
              <a:rPr lang="en-US" dirty="0" err="1" smtClean="0"/>
              <a:t>rvctools</a:t>
            </a:r>
            <a:r>
              <a:rPr lang="en-US" dirty="0" smtClean="0"/>
              <a:t>/</a:t>
            </a:r>
            <a:r>
              <a:rPr lang="en-US" dirty="0" err="1" smtClean="0"/>
              <a:t>startup_rvc.m</a:t>
            </a:r>
            <a:endParaRPr lang="en-US" dirty="0" smtClean="0"/>
          </a:p>
          <a:p>
            <a:pPr lvl="1"/>
            <a:r>
              <a:rPr lang="en-US" dirty="0"/>
              <a:t>Run the demo </a:t>
            </a:r>
            <a:r>
              <a:rPr lang="en-US" dirty="0" err="1"/>
              <a:t>rtdemo</a:t>
            </a:r>
            <a:r>
              <a:rPr lang="en-US" dirty="0"/>
              <a:t> to see what it can </a:t>
            </a:r>
            <a:r>
              <a:rPr lang="en-US" dirty="0" smtClean="0"/>
              <a:t>do</a:t>
            </a:r>
          </a:p>
          <a:p>
            <a:r>
              <a:rPr lang="en-US" dirty="0" smtClean="0"/>
              <a:t>Interesting examples</a:t>
            </a:r>
          </a:p>
          <a:p>
            <a:pPr lvl="1"/>
            <a:r>
              <a:rPr lang="en-US" dirty="0" smtClean="0"/>
              <a:t>Animations</a:t>
            </a:r>
          </a:p>
          <a:p>
            <a:pPr lvl="1"/>
            <a:r>
              <a:rPr lang="en-US" dirty="0" smtClean="0"/>
              <a:t>Inverse Kinematics</a:t>
            </a:r>
          </a:p>
          <a:p>
            <a:pPr lvl="1"/>
            <a:r>
              <a:rPr lang="en-US" dirty="0" smtClean="0"/>
              <a:t>Forward Dynamics</a:t>
            </a:r>
          </a:p>
          <a:p>
            <a:pPr lvl="1"/>
            <a:r>
              <a:rPr lang="en-US" dirty="0">
                <a:hlinkClick r:id="rId3"/>
              </a:rPr>
              <a:t>http://www.youtube.com/watch?v=440-3LCZ_ow</a:t>
            </a:r>
            <a:endParaRPr lang="en-US" dirty="0"/>
          </a:p>
        </p:txBody>
      </p:sp>
    </p:spTree>
    <p:extLst>
      <p:ext uri="{BB962C8B-B14F-4D97-AF65-F5344CB8AC3E}">
        <p14:creationId xmlns:p14="http://schemas.microsoft.com/office/powerpoint/2010/main" val="3158455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Robotic toolbox</a:t>
            </a:r>
            <a:endParaRPr lang="en-US" dirty="0"/>
          </a:p>
        </p:txBody>
      </p:sp>
      <p:sp>
        <p:nvSpPr>
          <p:cNvPr id="3" name="Content Placeholder 2"/>
          <p:cNvSpPr>
            <a:spLocks noGrp="1"/>
          </p:cNvSpPr>
          <p:nvPr>
            <p:ph sz="quarter" idx="1"/>
          </p:nvPr>
        </p:nvSpPr>
        <p:spPr/>
        <p:txBody>
          <a:bodyPr/>
          <a:lstStyle/>
          <a:p>
            <a:r>
              <a:rPr lang="en-US" dirty="0" smtClean="0"/>
              <a:t>We’ll use the toolbox with the course.</a:t>
            </a:r>
          </a:p>
          <a:p>
            <a:r>
              <a:rPr lang="en-US" dirty="0" smtClean="0"/>
              <a:t>Tutorials will use the toolbox for examples</a:t>
            </a:r>
          </a:p>
          <a:p>
            <a:r>
              <a:rPr lang="en-US" dirty="0" smtClean="0"/>
              <a:t>Homework assignments will contain a “wet” part, you’ll use the toolbox for the wet part. </a:t>
            </a:r>
          </a:p>
          <a:p>
            <a:r>
              <a:rPr lang="en-US" dirty="0" smtClean="0"/>
              <a:t>You’ll need the toolbox for the final project.</a:t>
            </a:r>
            <a:endParaRPr lang="en-US" dirty="0"/>
          </a:p>
        </p:txBody>
      </p:sp>
    </p:spTree>
    <p:extLst>
      <p:ext uri="{BB962C8B-B14F-4D97-AF65-F5344CB8AC3E}">
        <p14:creationId xmlns:p14="http://schemas.microsoft.com/office/powerpoint/2010/main" val="44551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ROS – Robotic operating system</a:t>
            </a:r>
            <a:endParaRPr lang="en-US" dirty="0"/>
          </a:p>
        </p:txBody>
      </p:sp>
      <p:sp>
        <p:nvSpPr>
          <p:cNvPr id="3" name="Content Placeholder 2"/>
          <p:cNvSpPr>
            <a:spLocks noGrp="1"/>
          </p:cNvSpPr>
          <p:nvPr>
            <p:ph sz="quarter" idx="1"/>
          </p:nvPr>
        </p:nvSpPr>
        <p:spPr/>
        <p:txBody>
          <a:bodyPr/>
          <a:lstStyle/>
          <a:p>
            <a:r>
              <a:rPr lang="en-US" dirty="0"/>
              <a:t>ROS is an open-source, meta-operating system for your </a:t>
            </a:r>
            <a:r>
              <a:rPr lang="en-US" dirty="0" smtClean="0"/>
              <a:t>robot</a:t>
            </a:r>
          </a:p>
          <a:p>
            <a:r>
              <a:rPr lang="en-US" dirty="0"/>
              <a:t>It provides the services you would expect from an operating </a:t>
            </a:r>
            <a:r>
              <a:rPr lang="en-US" dirty="0" smtClean="0"/>
              <a:t>system:</a:t>
            </a:r>
          </a:p>
          <a:p>
            <a:pPr lvl="1"/>
            <a:r>
              <a:rPr lang="en-US" dirty="0" smtClean="0"/>
              <a:t>Hardware abstraction</a:t>
            </a:r>
          </a:p>
          <a:p>
            <a:pPr lvl="1"/>
            <a:r>
              <a:rPr lang="en-US" dirty="0" smtClean="0"/>
              <a:t>Low-level </a:t>
            </a:r>
            <a:r>
              <a:rPr lang="en-US" dirty="0"/>
              <a:t>device </a:t>
            </a:r>
            <a:r>
              <a:rPr lang="en-US" dirty="0" smtClean="0"/>
              <a:t>control</a:t>
            </a:r>
          </a:p>
          <a:p>
            <a:pPr lvl="1"/>
            <a:r>
              <a:rPr lang="en-US" dirty="0" smtClean="0"/>
              <a:t>Implementation </a:t>
            </a:r>
            <a:r>
              <a:rPr lang="en-US" dirty="0"/>
              <a:t>of commonly-used </a:t>
            </a:r>
            <a:r>
              <a:rPr lang="en-US" dirty="0" smtClean="0"/>
              <a:t>functionality</a:t>
            </a:r>
          </a:p>
          <a:p>
            <a:pPr lvl="1"/>
            <a:r>
              <a:rPr lang="en-US" dirty="0" smtClean="0"/>
              <a:t>Message-passing </a:t>
            </a:r>
            <a:r>
              <a:rPr lang="en-US" dirty="0"/>
              <a:t>between </a:t>
            </a:r>
            <a:r>
              <a:rPr lang="en-US" dirty="0" smtClean="0"/>
              <a:t>processes</a:t>
            </a:r>
          </a:p>
          <a:p>
            <a:pPr lvl="1"/>
            <a:r>
              <a:rPr lang="en-US" dirty="0" smtClean="0"/>
              <a:t>Package management.</a:t>
            </a:r>
          </a:p>
          <a:p>
            <a:pPr lvl="1"/>
            <a:r>
              <a:rPr lang="en-US" dirty="0" smtClean="0"/>
              <a:t>Distributed System</a:t>
            </a:r>
            <a:endParaRPr lang="en-US" dirty="0"/>
          </a:p>
        </p:txBody>
      </p:sp>
    </p:spTree>
    <p:extLst>
      <p:ext uri="{BB962C8B-B14F-4D97-AF65-F5344CB8AC3E}">
        <p14:creationId xmlns:p14="http://schemas.microsoft.com/office/powerpoint/2010/main" val="127599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Ros</a:t>
            </a:r>
            <a:r>
              <a:rPr lang="en-US" dirty="0" smtClean="0"/>
              <a:t> compatibility</a:t>
            </a:r>
            <a:endParaRPr lang="en-US" dirty="0"/>
          </a:p>
        </p:txBody>
      </p:sp>
      <p:sp>
        <p:nvSpPr>
          <p:cNvPr id="3" name="Content Placeholder 2"/>
          <p:cNvSpPr>
            <a:spLocks noGrp="1"/>
          </p:cNvSpPr>
          <p:nvPr>
            <p:ph sz="quarter" idx="1"/>
          </p:nvPr>
        </p:nvSpPr>
        <p:spPr/>
        <p:txBody>
          <a:bodyPr/>
          <a:lstStyle/>
          <a:p>
            <a:r>
              <a:rPr lang="en-US" dirty="0"/>
              <a:t>ROS currently only runs on Unix-based platforms. Software for ROS is primarily tested on Ubuntu and Mac OS X </a:t>
            </a:r>
            <a:r>
              <a:rPr lang="en-US" dirty="0" smtClean="0"/>
              <a:t>systems</a:t>
            </a:r>
          </a:p>
          <a:p>
            <a:endParaRPr lang="en-US" dirty="0" smtClean="0"/>
          </a:p>
          <a:p>
            <a:r>
              <a:rPr lang="en-US" dirty="0" smtClean="0"/>
              <a:t>While </a:t>
            </a:r>
            <a:r>
              <a:rPr lang="en-US" dirty="0"/>
              <a:t>a port to Microsoft Windows for ROS is possible, it has not yet been fully explored. </a:t>
            </a:r>
          </a:p>
          <a:p>
            <a:endParaRPr lang="en-US" dirty="0" smtClean="0"/>
          </a:p>
          <a:p>
            <a:endParaRPr lang="en-US" dirty="0"/>
          </a:p>
        </p:txBody>
      </p:sp>
    </p:spTree>
    <p:extLst>
      <p:ext uri="{BB962C8B-B14F-4D97-AF65-F5344CB8AC3E}">
        <p14:creationId xmlns:p14="http://schemas.microsoft.com/office/powerpoint/2010/main" val="3787057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Ros</a:t>
            </a:r>
            <a:r>
              <a:rPr lang="en-US" dirty="0" smtClean="0"/>
              <a:t> – Concepts</a:t>
            </a:r>
            <a:endParaRPr lang="en-US" dirty="0"/>
          </a:p>
        </p:txBody>
      </p:sp>
      <p:sp>
        <p:nvSpPr>
          <p:cNvPr id="3" name="Content Placeholder 2"/>
          <p:cNvSpPr>
            <a:spLocks noGrp="1"/>
          </p:cNvSpPr>
          <p:nvPr>
            <p:ph sz="quarter" idx="1"/>
          </p:nvPr>
        </p:nvSpPr>
        <p:spPr/>
        <p:txBody>
          <a:bodyPr/>
          <a:lstStyle/>
          <a:p>
            <a:r>
              <a:rPr lang="en-US" dirty="0"/>
              <a:t>ROS has three levels of </a:t>
            </a:r>
            <a:r>
              <a:rPr lang="en-US" dirty="0" smtClean="0"/>
              <a:t>concepts</a:t>
            </a:r>
          </a:p>
          <a:p>
            <a:pPr lvl="1"/>
            <a:r>
              <a:rPr lang="en-US" dirty="0" err="1" smtClean="0"/>
              <a:t>Filesystem</a:t>
            </a:r>
            <a:r>
              <a:rPr lang="en-US" dirty="0" smtClean="0"/>
              <a:t> level</a:t>
            </a:r>
          </a:p>
          <a:p>
            <a:pPr lvl="1"/>
            <a:r>
              <a:rPr lang="en-US" dirty="0" smtClean="0"/>
              <a:t>Computation </a:t>
            </a:r>
            <a:r>
              <a:rPr lang="en-US" dirty="0"/>
              <a:t>Graph </a:t>
            </a:r>
            <a:r>
              <a:rPr lang="en-US" dirty="0" smtClean="0"/>
              <a:t>level</a:t>
            </a:r>
          </a:p>
          <a:p>
            <a:pPr lvl="1"/>
            <a:r>
              <a:rPr lang="en-US" dirty="0" smtClean="0"/>
              <a:t>Community level</a:t>
            </a:r>
          </a:p>
        </p:txBody>
      </p:sp>
    </p:spTree>
    <p:extLst>
      <p:ext uri="{BB962C8B-B14F-4D97-AF65-F5344CB8AC3E}">
        <p14:creationId xmlns:p14="http://schemas.microsoft.com/office/powerpoint/2010/main" val="3320366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Filesystem</a:t>
            </a:r>
            <a:endParaRPr lang="en-US" dirty="0"/>
          </a:p>
        </p:txBody>
      </p:sp>
      <p:sp>
        <p:nvSpPr>
          <p:cNvPr id="3" name="Content Placeholder 2"/>
          <p:cNvSpPr>
            <a:spLocks noGrp="1"/>
          </p:cNvSpPr>
          <p:nvPr>
            <p:ph sz="quarter" idx="1"/>
          </p:nvPr>
        </p:nvSpPr>
        <p:spPr/>
        <p:txBody>
          <a:bodyPr>
            <a:normAutofit fontScale="70000" lnSpcReduction="20000"/>
          </a:bodyPr>
          <a:lstStyle/>
          <a:p>
            <a:r>
              <a:rPr lang="en-US" b="1" dirty="0">
                <a:hlinkClick r:id="rId2"/>
              </a:rPr>
              <a:t>Packages</a:t>
            </a:r>
            <a:r>
              <a:rPr lang="en-US" dirty="0"/>
              <a:t>: Packages are the main unit for organizing software in ROS. A package may contain ROS runtime processes (</a:t>
            </a:r>
            <a:r>
              <a:rPr lang="en-US" i="1" dirty="0"/>
              <a:t>nodes</a:t>
            </a:r>
            <a:r>
              <a:rPr lang="en-US" dirty="0"/>
              <a:t>), a ROS-dependent library, datasets, configuration files, or anything else that is usefully organized together. </a:t>
            </a:r>
          </a:p>
          <a:p>
            <a:r>
              <a:rPr lang="en-US" b="1" dirty="0">
                <a:hlinkClick r:id="rId3"/>
              </a:rPr>
              <a:t>Manifests</a:t>
            </a:r>
            <a:r>
              <a:rPr lang="en-US" dirty="0"/>
              <a:t>: Manifests (manifest.xml) provide metadata about a package, including its license information and dependencies, as well as language-specific information such as compiler flags. </a:t>
            </a:r>
          </a:p>
          <a:p>
            <a:r>
              <a:rPr lang="en-US" b="1" dirty="0">
                <a:hlinkClick r:id="rId4"/>
              </a:rPr>
              <a:t>Stacks</a:t>
            </a:r>
            <a:r>
              <a:rPr lang="en-US" dirty="0"/>
              <a:t>: Stacks are collections of packages that provide aggregate functionality, such as a "navigation stack." Stacks are also how ROS software is released and have associated version numbers </a:t>
            </a:r>
          </a:p>
          <a:p>
            <a:r>
              <a:rPr lang="en-US" b="1" dirty="0">
                <a:hlinkClick r:id="rId5"/>
              </a:rPr>
              <a:t>Stack Manifests</a:t>
            </a:r>
            <a:r>
              <a:rPr lang="en-US" dirty="0"/>
              <a:t>: Stack manifests (stack.xml) provide data about a stack, including its license information and its dependencies on other stacks. </a:t>
            </a:r>
          </a:p>
          <a:p>
            <a:r>
              <a:rPr lang="en-US" b="1" dirty="0">
                <a:hlinkClick r:id="rId6"/>
              </a:rPr>
              <a:t>Message (</a:t>
            </a:r>
            <a:r>
              <a:rPr lang="en-US" b="1" dirty="0" err="1">
                <a:hlinkClick r:id="rId6"/>
              </a:rPr>
              <a:t>msg</a:t>
            </a:r>
            <a:r>
              <a:rPr lang="en-US" b="1" dirty="0">
                <a:hlinkClick r:id="rId6"/>
              </a:rPr>
              <a:t>) types</a:t>
            </a:r>
            <a:r>
              <a:rPr lang="en-US" dirty="0"/>
              <a:t>: Message descriptions, stored in </a:t>
            </a:r>
            <a:r>
              <a:rPr lang="en-US" dirty="0" err="1"/>
              <a:t>my_package</a:t>
            </a:r>
            <a:r>
              <a:rPr lang="en-US" dirty="0"/>
              <a:t>/</a:t>
            </a:r>
            <a:r>
              <a:rPr lang="en-US" dirty="0" err="1"/>
              <a:t>msg</a:t>
            </a:r>
            <a:r>
              <a:rPr lang="en-US" dirty="0"/>
              <a:t>/MyMessageType.msg, define the data structures for </a:t>
            </a:r>
            <a:r>
              <a:rPr lang="en-US" dirty="0">
                <a:hlinkClick r:id="rId7"/>
              </a:rPr>
              <a:t>messages</a:t>
            </a:r>
            <a:r>
              <a:rPr lang="en-US" dirty="0"/>
              <a:t> sent in ROS. </a:t>
            </a:r>
          </a:p>
          <a:p>
            <a:r>
              <a:rPr lang="en-US" b="1" dirty="0">
                <a:hlinkClick r:id="rId8"/>
              </a:rPr>
              <a:t>Service (</a:t>
            </a:r>
            <a:r>
              <a:rPr lang="en-US" b="1" dirty="0" err="1">
                <a:hlinkClick r:id="rId8"/>
              </a:rPr>
              <a:t>srv</a:t>
            </a:r>
            <a:r>
              <a:rPr lang="en-US" b="1" dirty="0">
                <a:hlinkClick r:id="rId8"/>
              </a:rPr>
              <a:t>) types</a:t>
            </a:r>
            <a:r>
              <a:rPr lang="en-US" dirty="0"/>
              <a:t>: Service descriptions, stored in </a:t>
            </a:r>
            <a:r>
              <a:rPr lang="en-US" dirty="0" err="1"/>
              <a:t>my_package</a:t>
            </a:r>
            <a:r>
              <a:rPr lang="en-US" dirty="0"/>
              <a:t>/</a:t>
            </a:r>
            <a:r>
              <a:rPr lang="en-US" dirty="0" err="1"/>
              <a:t>srv</a:t>
            </a:r>
            <a:r>
              <a:rPr lang="en-US" dirty="0"/>
              <a:t>/</a:t>
            </a:r>
            <a:r>
              <a:rPr lang="en-US" dirty="0" err="1"/>
              <a:t>MyServiceType.srv</a:t>
            </a:r>
            <a:r>
              <a:rPr lang="en-US" dirty="0"/>
              <a:t>, define the request and response data structures for services in ROS. </a:t>
            </a:r>
          </a:p>
        </p:txBody>
      </p:sp>
    </p:spTree>
    <p:extLst>
      <p:ext uri="{BB962C8B-B14F-4D97-AF65-F5344CB8AC3E}">
        <p14:creationId xmlns:p14="http://schemas.microsoft.com/office/powerpoint/2010/main" val="16055755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ROS Computation Graph </a:t>
            </a:r>
            <a:r>
              <a:rPr lang="en-US" b="1" dirty="0" smtClean="0"/>
              <a:t>Level</a:t>
            </a:r>
            <a:endParaRPr lang="en-US" dirty="0"/>
          </a:p>
        </p:txBody>
      </p:sp>
      <p:sp>
        <p:nvSpPr>
          <p:cNvPr id="3" name="Content Placeholder 2"/>
          <p:cNvSpPr>
            <a:spLocks noGrp="1"/>
          </p:cNvSpPr>
          <p:nvPr>
            <p:ph sz="quarter" idx="1"/>
          </p:nvPr>
        </p:nvSpPr>
        <p:spPr/>
        <p:txBody>
          <a:bodyPr>
            <a:normAutofit fontScale="55000" lnSpcReduction="20000"/>
          </a:bodyPr>
          <a:lstStyle/>
          <a:p>
            <a:r>
              <a:rPr lang="en-US" b="1" dirty="0" smtClean="0">
                <a:hlinkClick r:id="rId2"/>
              </a:rPr>
              <a:t>Nodes</a:t>
            </a:r>
            <a:r>
              <a:rPr lang="en-US" dirty="0" smtClean="0"/>
              <a:t>: Nodes are processes that perform computation. </a:t>
            </a:r>
          </a:p>
          <a:p>
            <a:r>
              <a:rPr lang="en-US" b="1" dirty="0" smtClean="0">
                <a:hlinkClick r:id="rId3"/>
              </a:rPr>
              <a:t>Master</a:t>
            </a:r>
            <a:r>
              <a:rPr lang="en-US" dirty="0" smtClean="0"/>
              <a:t>: The ROS Master provides name registration and lookup to the rest of the Computation Graph. Without the Master, nodes would not be able to find each other, exchange messages, or invoke services. </a:t>
            </a:r>
          </a:p>
          <a:p>
            <a:r>
              <a:rPr lang="en-US" b="1" dirty="0" smtClean="0">
                <a:hlinkClick r:id="rId4"/>
              </a:rPr>
              <a:t>Messages</a:t>
            </a:r>
            <a:r>
              <a:rPr lang="en-US" dirty="0"/>
              <a:t>: Nodes communicate with each other by passing messages. A message is simply a data structure, comprising typed fields. Standard primitive types (integer, floating point, </a:t>
            </a:r>
            <a:r>
              <a:rPr lang="en-US" dirty="0" err="1"/>
              <a:t>boolean</a:t>
            </a:r>
            <a:r>
              <a:rPr lang="en-US" dirty="0"/>
              <a:t>, etc.) are supported, as are arrays of primitive types. Messages can include arbitrarily nested structures and arrays (much like C </a:t>
            </a:r>
            <a:r>
              <a:rPr lang="en-US" dirty="0" err="1"/>
              <a:t>structs</a:t>
            </a:r>
            <a:r>
              <a:rPr lang="en-US" dirty="0"/>
              <a:t>). </a:t>
            </a:r>
          </a:p>
          <a:p>
            <a:r>
              <a:rPr lang="en-US" b="1" dirty="0">
                <a:hlinkClick r:id="rId5"/>
              </a:rPr>
              <a:t>Topics</a:t>
            </a:r>
            <a:r>
              <a:rPr lang="en-US" dirty="0"/>
              <a:t>: Messages are routed via a transport system with publish / subscribe semantics. A node sends out a message by </a:t>
            </a:r>
            <a:r>
              <a:rPr lang="en-US" i="1" dirty="0"/>
              <a:t>publishing</a:t>
            </a:r>
            <a:r>
              <a:rPr lang="en-US" dirty="0"/>
              <a:t> it to a given topic. The topic is a name that is used to identify the content of the message. A node that is interested in a certain kind of data will </a:t>
            </a:r>
            <a:r>
              <a:rPr lang="en-US" i="1" dirty="0"/>
              <a:t>subscribe</a:t>
            </a:r>
            <a:r>
              <a:rPr lang="en-US" dirty="0"/>
              <a:t> to the appropriate topic. There may be multiple concurrent publishers and subscribers for a single topic, and a single node may publish and/or subscribe to multiple topics. In general, publishers and subscribers are not aware of each others' existence. The idea is to decouple the production of information from its consumption. Logically, one can think of a topic as a strongly typed message bus. Each bus has a name, and anyone can connect to the bus to send or receive messages as long as they are the right type. </a:t>
            </a:r>
          </a:p>
          <a:p>
            <a:r>
              <a:rPr lang="en-US" b="1" dirty="0">
                <a:hlinkClick r:id="rId6"/>
              </a:rPr>
              <a:t>Services</a:t>
            </a:r>
            <a:r>
              <a:rPr lang="en-US" dirty="0"/>
              <a:t>: The publish / subscribe model is a very flexible communication paradigm, but its many-to-many, one-way transport is not appropriate for request / reply interactions, which are often required in a distributed system. Request / reply is done via services, which are defined by a pair of message structures: one for the request and one for the reply. A providing node offers a service under a name and a client uses the service by sending the request message and awaiting the reply. ROS client libraries generally present this interaction to the programmer as if it were a remote procedure call. </a:t>
            </a:r>
          </a:p>
          <a:p>
            <a:r>
              <a:rPr lang="en-US" b="1" dirty="0">
                <a:hlinkClick r:id="rId7"/>
              </a:rPr>
              <a:t>Bags</a:t>
            </a:r>
            <a:r>
              <a:rPr lang="en-US" dirty="0"/>
              <a:t>: Bags are a format for saving and playing back ROS message data. Bags are an important mechanism for storing data, such as sensor data, that can be difficult to collect but is necessary for developing and testing algorithms. </a:t>
            </a:r>
          </a:p>
          <a:p>
            <a:endParaRPr lang="en-US" dirty="0"/>
          </a:p>
        </p:txBody>
      </p:sp>
    </p:spTree>
    <p:extLst>
      <p:ext uri="{BB962C8B-B14F-4D97-AF65-F5344CB8AC3E}">
        <p14:creationId xmlns:p14="http://schemas.microsoft.com/office/powerpoint/2010/main" val="1526337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lstStyle/>
          <a:p>
            <a:r>
              <a:rPr lang="en-US" dirty="0" smtClean="0"/>
              <a:t>Administrations</a:t>
            </a:r>
          </a:p>
          <a:p>
            <a:r>
              <a:rPr lang="en-US" dirty="0" smtClean="0"/>
              <a:t>Basic </a:t>
            </a:r>
            <a:r>
              <a:rPr lang="en-US" dirty="0" err="1" smtClean="0"/>
              <a:t>Matlab</a:t>
            </a:r>
            <a:r>
              <a:rPr lang="en-US" dirty="0" smtClean="0"/>
              <a:t> </a:t>
            </a:r>
          </a:p>
          <a:p>
            <a:r>
              <a:rPr lang="en-US" dirty="0" smtClean="0"/>
              <a:t>Robotic Tool Box</a:t>
            </a:r>
          </a:p>
          <a:p>
            <a:r>
              <a:rPr lang="en-US" dirty="0" smtClean="0"/>
              <a:t>Introduction to ROS</a:t>
            </a:r>
            <a:endParaRPr lang="en-US" dirty="0"/>
          </a:p>
        </p:txBody>
      </p:sp>
    </p:spTree>
    <p:extLst>
      <p:ext uri="{BB962C8B-B14F-4D97-AF65-F5344CB8AC3E}">
        <p14:creationId xmlns:p14="http://schemas.microsoft.com/office/powerpoint/2010/main" val="1490378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Administrations</a:t>
            </a:r>
            <a:endParaRPr lang="en-US" dirty="0"/>
          </a:p>
        </p:txBody>
      </p:sp>
      <p:sp>
        <p:nvSpPr>
          <p:cNvPr id="3" name="Content Placeholder 2"/>
          <p:cNvSpPr>
            <a:spLocks noGrp="1"/>
          </p:cNvSpPr>
          <p:nvPr>
            <p:ph sz="quarter" idx="1"/>
          </p:nvPr>
        </p:nvSpPr>
        <p:spPr/>
        <p:txBody>
          <a:bodyPr/>
          <a:lstStyle/>
          <a:p>
            <a:r>
              <a:rPr lang="en-US" dirty="0" smtClean="0"/>
              <a:t>3 HWs, 10% each – 30% total</a:t>
            </a:r>
          </a:p>
          <a:p>
            <a:r>
              <a:rPr lang="en-US" dirty="0" smtClean="0"/>
              <a:t>Midterm Exam (Will be held in the lecture), 30%</a:t>
            </a:r>
          </a:p>
          <a:p>
            <a:r>
              <a:rPr lang="en-US" dirty="0" smtClean="0"/>
              <a:t>Final Project, 40%</a:t>
            </a:r>
          </a:p>
          <a:p>
            <a:r>
              <a:rPr lang="en-US" dirty="0" smtClean="0"/>
              <a:t>There will be </a:t>
            </a:r>
            <a:r>
              <a:rPr lang="en-US" b="1" u="sng" dirty="0" smtClean="0"/>
              <a:t>NO</a:t>
            </a:r>
            <a:r>
              <a:rPr lang="en-US" dirty="0" smtClean="0"/>
              <a:t> final exam</a:t>
            </a:r>
            <a:endParaRPr lang="en-US" dirty="0"/>
          </a:p>
        </p:txBody>
      </p:sp>
      <p:pic>
        <p:nvPicPr>
          <p:cNvPr id="1026" name="Picture 2" descr="http://gigaom2.files.wordpress.com/2012/09/shutterstock_82730833-e1348551117348.jpg?w=300&amp;h=200&amp;crop=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3733800"/>
            <a:ext cx="28575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6968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Matlab</a:t>
            </a:r>
            <a:r>
              <a:rPr lang="en-US" dirty="0" smtClean="0"/>
              <a:t> </a:t>
            </a:r>
            <a:endParaRPr lang="en-US" dirty="0"/>
          </a:p>
        </p:txBody>
      </p:sp>
      <p:pic>
        <p:nvPicPr>
          <p:cNvPr id="4" name="Picture 3" descr="C:\Users\eran.TD-CSF\Documents\NumericalAnalysis1\Tutorials\Tutorial0\snapsho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2209800"/>
            <a:ext cx="5559425" cy="3124200"/>
          </a:xfrm>
          <a:prstGeom prst="rect">
            <a:avLst/>
          </a:prstGeom>
          <a:noFill/>
          <a:ln>
            <a:noFill/>
          </a:ln>
        </p:spPr>
      </p:pic>
    </p:spTree>
    <p:extLst>
      <p:ext uri="{BB962C8B-B14F-4D97-AF65-F5344CB8AC3E}">
        <p14:creationId xmlns:p14="http://schemas.microsoft.com/office/powerpoint/2010/main" val="1780308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commands - Vectors</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b="1" u="sng" dirty="0" smtClean="0"/>
              <a:t>Row </a:t>
            </a:r>
            <a:r>
              <a:rPr lang="en-US" b="1" u="sng" dirty="0"/>
              <a:t>V</a:t>
            </a:r>
            <a:r>
              <a:rPr lang="en-US" b="1" u="sng" dirty="0" smtClean="0"/>
              <a:t>ector</a:t>
            </a:r>
          </a:p>
          <a:p>
            <a:pPr marL="0" indent="0">
              <a:buNone/>
            </a:pPr>
            <a:r>
              <a:rPr lang="en-US" dirty="0" smtClean="0"/>
              <a:t>&gt;&gt; </a:t>
            </a:r>
            <a:r>
              <a:rPr lang="en-US" dirty="0"/>
              <a:t>a=[0.2,7,11,5]</a:t>
            </a:r>
          </a:p>
          <a:p>
            <a:pPr marL="0" indent="0">
              <a:buNone/>
            </a:pPr>
            <a:r>
              <a:rPr lang="en-US" dirty="0"/>
              <a:t> </a:t>
            </a:r>
          </a:p>
          <a:p>
            <a:pPr marL="0" indent="0">
              <a:buNone/>
            </a:pPr>
            <a:r>
              <a:rPr lang="en-US" dirty="0"/>
              <a:t>a =</a:t>
            </a:r>
          </a:p>
          <a:p>
            <a:pPr marL="0" indent="0">
              <a:buNone/>
            </a:pPr>
            <a:r>
              <a:rPr lang="en-US" dirty="0"/>
              <a:t> </a:t>
            </a:r>
          </a:p>
          <a:p>
            <a:pPr marL="0" indent="0">
              <a:buNone/>
            </a:pPr>
            <a:r>
              <a:rPr lang="en-US" dirty="0"/>
              <a:t>    0.2000    7.0000   11.0000    5.0000 </a:t>
            </a:r>
            <a:endParaRPr lang="en-US" dirty="0" smtClean="0"/>
          </a:p>
          <a:p>
            <a:pPr marL="0" indent="0">
              <a:buNone/>
            </a:pPr>
            <a:r>
              <a:rPr lang="en-US" b="1" u="sng" dirty="0" smtClean="0"/>
              <a:t>Column Vector</a:t>
            </a:r>
          </a:p>
          <a:p>
            <a:pPr marL="0" indent="0">
              <a:buNone/>
            </a:pPr>
            <a:r>
              <a:rPr lang="en-US" dirty="0"/>
              <a:t>&gt;&gt; b=[0.2;7;11;5]</a:t>
            </a:r>
          </a:p>
          <a:p>
            <a:pPr marL="0" indent="0">
              <a:buNone/>
            </a:pPr>
            <a:r>
              <a:rPr lang="en-US" dirty="0"/>
              <a:t> </a:t>
            </a:r>
          </a:p>
          <a:p>
            <a:pPr marL="0" indent="0">
              <a:buNone/>
            </a:pPr>
            <a:r>
              <a:rPr lang="en-US" dirty="0"/>
              <a:t>b =</a:t>
            </a:r>
          </a:p>
          <a:p>
            <a:pPr marL="0" indent="0">
              <a:buNone/>
            </a:pPr>
            <a:r>
              <a:rPr lang="en-US" dirty="0"/>
              <a:t> </a:t>
            </a:r>
          </a:p>
          <a:p>
            <a:pPr marL="0" indent="0">
              <a:buNone/>
            </a:pPr>
            <a:r>
              <a:rPr lang="en-US" dirty="0"/>
              <a:t>    0.2000</a:t>
            </a:r>
          </a:p>
          <a:p>
            <a:pPr marL="0" indent="0">
              <a:buNone/>
            </a:pPr>
            <a:r>
              <a:rPr lang="en-US" dirty="0"/>
              <a:t>    7.0000</a:t>
            </a:r>
          </a:p>
          <a:p>
            <a:pPr marL="0" indent="0">
              <a:buNone/>
            </a:pPr>
            <a:r>
              <a:rPr lang="en-US" dirty="0"/>
              <a:t>   11.0000</a:t>
            </a:r>
          </a:p>
          <a:p>
            <a:pPr marL="0" indent="0">
              <a:buNone/>
            </a:pPr>
            <a:r>
              <a:rPr lang="en-US" dirty="0"/>
              <a:t>    5.0000</a:t>
            </a:r>
          </a:p>
          <a:p>
            <a:pPr marL="0" indent="0">
              <a:buNone/>
            </a:pPr>
            <a:endParaRPr lang="en-US" b="1" u="sng" dirty="0"/>
          </a:p>
          <a:p>
            <a:endParaRPr lang="en-US" dirty="0"/>
          </a:p>
        </p:txBody>
      </p:sp>
    </p:spTree>
    <p:extLst>
      <p:ext uri="{BB962C8B-B14F-4D97-AF65-F5344CB8AC3E}">
        <p14:creationId xmlns:p14="http://schemas.microsoft.com/office/powerpoint/2010/main" val="867304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Vectors - rule</a:t>
            </a:r>
            <a:endParaRPr lang="en-US" dirty="0"/>
          </a:p>
        </p:txBody>
      </p:sp>
      <p:sp>
        <p:nvSpPr>
          <p:cNvPr id="3" name="Content Placeholder 2"/>
          <p:cNvSpPr>
            <a:spLocks noGrp="1"/>
          </p:cNvSpPr>
          <p:nvPr>
            <p:ph sz="quarter" idx="1"/>
          </p:nvPr>
        </p:nvSpPr>
        <p:spPr/>
        <p:txBody>
          <a:bodyPr/>
          <a:lstStyle/>
          <a:p>
            <a:r>
              <a:rPr lang="en-US" dirty="0"/>
              <a:t>Space or a comma to move a </a:t>
            </a:r>
            <a:r>
              <a:rPr lang="en-US" dirty="0" smtClean="0"/>
              <a:t>column.</a:t>
            </a:r>
          </a:p>
          <a:p>
            <a:r>
              <a:rPr lang="en-US" dirty="0" smtClean="0"/>
              <a:t>; to move a row.</a:t>
            </a:r>
          </a:p>
          <a:p>
            <a:endParaRPr lang="en-US" dirty="0"/>
          </a:p>
          <a:p>
            <a:pPr marL="0" indent="0">
              <a:buNone/>
            </a:pPr>
            <a:r>
              <a:rPr lang="en-US" dirty="0"/>
              <a:t>&gt;&gt; A=[3 4 5; 4 7 9; 2 6 7]</a:t>
            </a:r>
          </a:p>
          <a:p>
            <a:pPr marL="0" indent="0">
              <a:buNone/>
            </a:pPr>
            <a:r>
              <a:rPr lang="en-US" dirty="0"/>
              <a:t> </a:t>
            </a:r>
          </a:p>
          <a:p>
            <a:pPr marL="0" indent="0">
              <a:buNone/>
            </a:pPr>
            <a:r>
              <a:rPr lang="en-US" dirty="0"/>
              <a:t>A =</a:t>
            </a:r>
          </a:p>
          <a:p>
            <a:pPr marL="0" indent="0">
              <a:buNone/>
            </a:pPr>
            <a:r>
              <a:rPr lang="en-US" dirty="0"/>
              <a:t> </a:t>
            </a:r>
          </a:p>
          <a:p>
            <a:pPr marL="0" indent="0">
              <a:buNone/>
            </a:pPr>
            <a:r>
              <a:rPr lang="en-US" dirty="0"/>
              <a:t>     3     4     5</a:t>
            </a:r>
          </a:p>
          <a:p>
            <a:pPr marL="0" indent="0">
              <a:buNone/>
            </a:pPr>
            <a:r>
              <a:rPr lang="en-US" dirty="0"/>
              <a:t>     4     7     9</a:t>
            </a:r>
          </a:p>
          <a:p>
            <a:pPr marL="0" indent="0">
              <a:buNone/>
            </a:pPr>
            <a:r>
              <a:rPr lang="en-US" dirty="0"/>
              <a:t>     2     6     7</a:t>
            </a:r>
          </a:p>
          <a:p>
            <a:endParaRPr lang="en-US" dirty="0" smtClean="0"/>
          </a:p>
          <a:p>
            <a:endParaRPr lang="en-US" dirty="0"/>
          </a:p>
        </p:txBody>
      </p:sp>
    </p:spTree>
    <p:extLst>
      <p:ext uri="{BB962C8B-B14F-4D97-AF65-F5344CB8AC3E}">
        <p14:creationId xmlns:p14="http://schemas.microsoft.com/office/powerpoint/2010/main" val="1496447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Operator Range - :</a:t>
            </a:r>
            <a:endParaRPr lang="en-US" dirty="0"/>
          </a:p>
        </p:txBody>
      </p:sp>
      <p:sp>
        <p:nvSpPr>
          <p:cNvPr id="3" name="Content Placeholder 2"/>
          <p:cNvSpPr>
            <a:spLocks noGrp="1"/>
          </p:cNvSpPr>
          <p:nvPr>
            <p:ph sz="quarter" idx="1"/>
          </p:nvPr>
        </p:nvSpPr>
        <p:spPr/>
        <p:txBody>
          <a:bodyPr>
            <a:normAutofit fontScale="55000" lnSpcReduction="20000"/>
          </a:bodyPr>
          <a:lstStyle/>
          <a:p>
            <a:pPr marL="0" indent="0">
              <a:buNone/>
            </a:pPr>
            <a:r>
              <a:rPr lang="en-US" dirty="0"/>
              <a:t>&gt;&gt; 1:5</a:t>
            </a:r>
          </a:p>
          <a:p>
            <a:pPr marL="0" indent="0">
              <a:buNone/>
            </a:pPr>
            <a:r>
              <a:rPr lang="en-US" dirty="0"/>
              <a:t> </a:t>
            </a:r>
          </a:p>
          <a:p>
            <a:pPr marL="0" indent="0">
              <a:buNone/>
            </a:pPr>
            <a:r>
              <a:rPr lang="en-US" dirty="0" err="1"/>
              <a:t>ans</a:t>
            </a:r>
            <a:r>
              <a:rPr lang="en-US" dirty="0"/>
              <a:t> =</a:t>
            </a:r>
          </a:p>
          <a:p>
            <a:pPr marL="0" indent="0">
              <a:buNone/>
            </a:pPr>
            <a:r>
              <a:rPr lang="en-US" dirty="0"/>
              <a:t> </a:t>
            </a:r>
          </a:p>
          <a:p>
            <a:pPr marL="0" indent="0">
              <a:buNone/>
            </a:pPr>
            <a:r>
              <a:rPr lang="en-US" dirty="0"/>
              <a:t>     1     2     3     4     5</a:t>
            </a:r>
          </a:p>
          <a:p>
            <a:pPr marL="0" indent="0">
              <a:buNone/>
            </a:pPr>
            <a:r>
              <a:rPr lang="en-US" dirty="0"/>
              <a:t>&gt;&gt; 1:3:5</a:t>
            </a:r>
          </a:p>
          <a:p>
            <a:pPr marL="0" indent="0">
              <a:buNone/>
            </a:pPr>
            <a:r>
              <a:rPr lang="en-US" dirty="0"/>
              <a:t> </a:t>
            </a:r>
          </a:p>
          <a:p>
            <a:pPr marL="0" indent="0">
              <a:buNone/>
            </a:pPr>
            <a:r>
              <a:rPr lang="en-US" dirty="0" err="1"/>
              <a:t>ans</a:t>
            </a:r>
            <a:r>
              <a:rPr lang="en-US" dirty="0"/>
              <a:t> =</a:t>
            </a:r>
          </a:p>
          <a:p>
            <a:pPr marL="0" indent="0">
              <a:buNone/>
            </a:pPr>
            <a:r>
              <a:rPr lang="en-US" dirty="0"/>
              <a:t>     1     </a:t>
            </a:r>
            <a:r>
              <a:rPr lang="en-US" dirty="0" smtClean="0"/>
              <a:t>4</a:t>
            </a:r>
          </a:p>
          <a:p>
            <a:pPr marL="0" indent="0">
              <a:buNone/>
            </a:pPr>
            <a:endParaRPr lang="en-US" dirty="0"/>
          </a:p>
          <a:p>
            <a:pPr marL="0" indent="0">
              <a:buNone/>
            </a:pPr>
            <a:r>
              <a:rPr lang="en-US" dirty="0"/>
              <a:t>&gt;&gt; 1:-3:-15</a:t>
            </a:r>
          </a:p>
          <a:p>
            <a:pPr marL="0" indent="0">
              <a:buNone/>
            </a:pPr>
            <a:r>
              <a:rPr lang="en-US" dirty="0"/>
              <a:t> </a:t>
            </a:r>
          </a:p>
          <a:p>
            <a:pPr marL="0" indent="0">
              <a:buNone/>
            </a:pPr>
            <a:r>
              <a:rPr lang="en-US" dirty="0" err="1"/>
              <a:t>ans</a:t>
            </a:r>
            <a:r>
              <a:rPr lang="en-US" dirty="0"/>
              <a:t> =</a:t>
            </a:r>
          </a:p>
          <a:p>
            <a:pPr marL="0" indent="0">
              <a:buNone/>
            </a:pPr>
            <a:r>
              <a:rPr lang="en-US" dirty="0"/>
              <a:t>     1    -2    -5    -8   -11   -14</a:t>
            </a:r>
          </a:p>
          <a:p>
            <a:pPr marL="0" indent="0">
              <a:buNone/>
            </a:pPr>
            <a:r>
              <a:rPr lang="en-US" dirty="0"/>
              <a:t> </a:t>
            </a:r>
          </a:p>
          <a:p>
            <a:pPr marL="0" indent="0">
              <a:buNone/>
            </a:pPr>
            <a:r>
              <a:rPr lang="en-US" dirty="0"/>
              <a:t>&gt;&gt; x = 0:0.25:1</a:t>
            </a:r>
          </a:p>
          <a:p>
            <a:pPr marL="0" indent="0">
              <a:buNone/>
            </a:pPr>
            <a:r>
              <a:rPr lang="en-US" dirty="0"/>
              <a:t> </a:t>
            </a:r>
          </a:p>
          <a:p>
            <a:pPr marL="0" indent="0">
              <a:buNone/>
            </a:pPr>
            <a:r>
              <a:rPr lang="en-US" dirty="0"/>
              <a:t>x =</a:t>
            </a:r>
          </a:p>
          <a:p>
            <a:pPr marL="0" indent="0">
              <a:buNone/>
            </a:pPr>
            <a:r>
              <a:rPr lang="en-US" dirty="0"/>
              <a:t>     0    0.2500    0.5000    0.7500    </a:t>
            </a:r>
            <a:r>
              <a:rPr lang="en-US" dirty="0" smtClean="0"/>
              <a:t>1.0000</a:t>
            </a:r>
            <a:r>
              <a:rPr lang="he-IL" dirty="0"/>
              <a:t> </a:t>
            </a:r>
            <a:endParaRPr lang="en-US" dirty="0"/>
          </a:p>
          <a:p>
            <a:pPr marL="0" indent="0">
              <a:buNone/>
            </a:pPr>
            <a:endParaRPr lang="en-US" dirty="0"/>
          </a:p>
        </p:txBody>
      </p:sp>
    </p:spTree>
    <p:extLst>
      <p:ext uri="{BB962C8B-B14F-4D97-AF65-F5344CB8AC3E}">
        <p14:creationId xmlns:p14="http://schemas.microsoft.com/office/powerpoint/2010/main" val="128125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Indexes </a:t>
            </a:r>
            <a:endParaRPr lang="en-US" dirty="0"/>
          </a:p>
        </p:txBody>
      </p:sp>
      <p:sp>
        <p:nvSpPr>
          <p:cNvPr id="3" name="Content Placeholder 2"/>
          <p:cNvSpPr>
            <a:spLocks noGrp="1"/>
          </p:cNvSpPr>
          <p:nvPr>
            <p:ph sz="quarter" idx="1"/>
          </p:nvPr>
        </p:nvSpPr>
        <p:spPr/>
        <p:txBody>
          <a:bodyPr>
            <a:normAutofit fontScale="47500" lnSpcReduction="20000"/>
          </a:bodyPr>
          <a:lstStyle/>
          <a:p>
            <a:r>
              <a:rPr lang="en-US" dirty="0" smtClean="0"/>
              <a:t>Note indexes in </a:t>
            </a:r>
            <a:r>
              <a:rPr lang="en-US" dirty="0" err="1" smtClean="0"/>
              <a:t>Matlab</a:t>
            </a:r>
            <a:r>
              <a:rPr lang="en-US" dirty="0" smtClean="0"/>
              <a:t> starts with </a:t>
            </a:r>
            <a:r>
              <a:rPr lang="en-US" b="1" i="1" dirty="0" smtClean="0"/>
              <a:t>1</a:t>
            </a:r>
            <a:r>
              <a:rPr lang="en-US" dirty="0" smtClean="0"/>
              <a:t>, </a:t>
            </a:r>
            <a:r>
              <a:rPr lang="en-US" b="1" u="sng" dirty="0" smtClean="0"/>
              <a:t>NOT</a:t>
            </a:r>
            <a:r>
              <a:rPr lang="en-US" dirty="0" smtClean="0"/>
              <a:t> </a:t>
            </a:r>
            <a:r>
              <a:rPr lang="en-US" i="1" dirty="0" smtClean="0"/>
              <a:t>0</a:t>
            </a:r>
          </a:p>
          <a:p>
            <a:pPr marL="0" indent="0">
              <a:buNone/>
            </a:pPr>
            <a:r>
              <a:rPr lang="en-US" dirty="0"/>
              <a:t>&gt;&gt; A=[3 4 5; 4 7 9; 2 6 7]</a:t>
            </a:r>
          </a:p>
          <a:p>
            <a:pPr marL="0" indent="0">
              <a:buNone/>
            </a:pPr>
            <a:r>
              <a:rPr lang="en-US" dirty="0"/>
              <a:t> </a:t>
            </a:r>
          </a:p>
          <a:p>
            <a:pPr marL="0" indent="0">
              <a:buNone/>
            </a:pPr>
            <a:r>
              <a:rPr lang="en-US" dirty="0"/>
              <a:t>A =</a:t>
            </a:r>
          </a:p>
          <a:p>
            <a:pPr marL="0" indent="0">
              <a:buNone/>
            </a:pPr>
            <a:r>
              <a:rPr lang="en-US" dirty="0"/>
              <a:t> </a:t>
            </a:r>
          </a:p>
          <a:p>
            <a:pPr marL="0" indent="0">
              <a:buNone/>
            </a:pPr>
            <a:r>
              <a:rPr lang="en-US" dirty="0"/>
              <a:t>     3     4     5</a:t>
            </a:r>
          </a:p>
          <a:p>
            <a:pPr marL="0" indent="0">
              <a:buNone/>
            </a:pPr>
            <a:r>
              <a:rPr lang="en-US" dirty="0"/>
              <a:t>     4     7     9</a:t>
            </a:r>
          </a:p>
          <a:p>
            <a:pPr marL="0" indent="0">
              <a:buNone/>
            </a:pPr>
            <a:r>
              <a:rPr lang="en-US" dirty="0"/>
              <a:t>     2     6     7</a:t>
            </a:r>
          </a:p>
          <a:p>
            <a:pPr marL="0" indent="0">
              <a:buNone/>
            </a:pPr>
            <a:r>
              <a:rPr lang="en-US" dirty="0"/>
              <a:t> </a:t>
            </a:r>
          </a:p>
          <a:p>
            <a:pPr marL="0" indent="0">
              <a:buNone/>
            </a:pPr>
            <a:r>
              <a:rPr lang="en-US" dirty="0"/>
              <a:t>&gt;&gt; A(1:2,2:3)</a:t>
            </a:r>
          </a:p>
          <a:p>
            <a:pPr marL="0" indent="0">
              <a:buNone/>
            </a:pPr>
            <a:r>
              <a:rPr lang="en-US" dirty="0"/>
              <a:t> </a:t>
            </a:r>
          </a:p>
          <a:p>
            <a:pPr marL="0" indent="0">
              <a:buNone/>
            </a:pPr>
            <a:r>
              <a:rPr lang="en-US" dirty="0" err="1"/>
              <a:t>ans</a:t>
            </a:r>
            <a:r>
              <a:rPr lang="en-US" dirty="0"/>
              <a:t> =</a:t>
            </a:r>
          </a:p>
          <a:p>
            <a:pPr marL="0" indent="0">
              <a:buNone/>
            </a:pPr>
            <a:r>
              <a:rPr lang="en-US" dirty="0"/>
              <a:t> </a:t>
            </a:r>
          </a:p>
          <a:p>
            <a:pPr marL="0" indent="0">
              <a:buNone/>
            </a:pPr>
            <a:r>
              <a:rPr lang="en-US" dirty="0"/>
              <a:t>     4     5</a:t>
            </a:r>
          </a:p>
          <a:p>
            <a:pPr marL="0" indent="0">
              <a:buNone/>
            </a:pPr>
            <a:r>
              <a:rPr lang="en-US" dirty="0"/>
              <a:t>     7     </a:t>
            </a:r>
            <a:r>
              <a:rPr lang="en-US" dirty="0" smtClean="0"/>
              <a:t>9</a:t>
            </a:r>
          </a:p>
          <a:p>
            <a:pPr marL="0" indent="0">
              <a:buNone/>
            </a:pPr>
            <a:endParaRPr lang="en-US" dirty="0" smtClean="0"/>
          </a:p>
          <a:p>
            <a:pPr marL="0" indent="0">
              <a:buNone/>
            </a:pPr>
            <a:r>
              <a:rPr lang="en-US" dirty="0"/>
              <a:t>&gt;&gt; A(1,[1,3])</a:t>
            </a:r>
          </a:p>
          <a:p>
            <a:pPr marL="0" indent="0">
              <a:buNone/>
            </a:pPr>
            <a:r>
              <a:rPr lang="en-US" dirty="0"/>
              <a:t> </a:t>
            </a:r>
          </a:p>
          <a:p>
            <a:pPr marL="0" indent="0">
              <a:buNone/>
            </a:pPr>
            <a:r>
              <a:rPr lang="en-US" dirty="0" err="1"/>
              <a:t>ans</a:t>
            </a:r>
            <a:r>
              <a:rPr lang="en-US" dirty="0"/>
              <a:t> =</a:t>
            </a:r>
          </a:p>
          <a:p>
            <a:pPr marL="0" indent="0">
              <a:buNone/>
            </a:pPr>
            <a:r>
              <a:rPr lang="en-US" dirty="0"/>
              <a:t> </a:t>
            </a:r>
          </a:p>
          <a:p>
            <a:pPr marL="0" indent="0">
              <a:buNone/>
            </a:pPr>
            <a:r>
              <a:rPr lang="en-US" dirty="0"/>
              <a:t>     3     </a:t>
            </a:r>
            <a:r>
              <a:rPr lang="en-US" dirty="0" smtClean="0"/>
              <a:t>5</a:t>
            </a:r>
            <a:endParaRPr lang="en-US" dirty="0"/>
          </a:p>
        </p:txBody>
      </p:sp>
    </p:spTree>
    <p:extLst>
      <p:ext uri="{BB962C8B-B14F-4D97-AF65-F5344CB8AC3E}">
        <p14:creationId xmlns:p14="http://schemas.microsoft.com/office/powerpoint/2010/main" val="928360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Elementary matrices</a:t>
            </a:r>
          </a:p>
        </p:txBody>
      </p:sp>
      <p:sp>
        <p:nvSpPr>
          <p:cNvPr id="3" name="Content Placeholder 2"/>
          <p:cNvSpPr>
            <a:spLocks noGrp="1"/>
          </p:cNvSpPr>
          <p:nvPr>
            <p:ph sz="quarter" idx="1"/>
          </p:nvPr>
        </p:nvSpPr>
        <p:spPr/>
        <p:txBody>
          <a:bodyPr>
            <a:normAutofit fontScale="47500" lnSpcReduction="20000"/>
          </a:bodyPr>
          <a:lstStyle/>
          <a:p>
            <a:pPr marL="0" indent="0">
              <a:buNone/>
            </a:pPr>
            <a:endParaRPr lang="en-US" dirty="0"/>
          </a:p>
          <a:p>
            <a:pPr marL="0" indent="0">
              <a:buNone/>
            </a:pPr>
            <a:r>
              <a:rPr lang="en-US" dirty="0"/>
              <a:t>&gt;&gt; A=ones(3,3)</a:t>
            </a:r>
          </a:p>
          <a:p>
            <a:pPr marL="0" indent="0">
              <a:buNone/>
            </a:pPr>
            <a:r>
              <a:rPr lang="en-US" dirty="0"/>
              <a:t> </a:t>
            </a:r>
          </a:p>
          <a:p>
            <a:pPr marL="0" indent="0">
              <a:buNone/>
            </a:pPr>
            <a:r>
              <a:rPr lang="en-US" dirty="0"/>
              <a:t>A =</a:t>
            </a:r>
          </a:p>
          <a:p>
            <a:pPr marL="0" indent="0">
              <a:buNone/>
            </a:pPr>
            <a:r>
              <a:rPr lang="en-US" dirty="0"/>
              <a:t>     1     1     1</a:t>
            </a:r>
          </a:p>
          <a:p>
            <a:pPr marL="0" indent="0">
              <a:buNone/>
            </a:pPr>
            <a:r>
              <a:rPr lang="en-US" dirty="0"/>
              <a:t>     1     1     1</a:t>
            </a:r>
          </a:p>
          <a:p>
            <a:pPr marL="0" indent="0">
              <a:buNone/>
            </a:pPr>
            <a:r>
              <a:rPr lang="en-US" dirty="0"/>
              <a:t>     1     1     1</a:t>
            </a:r>
          </a:p>
          <a:p>
            <a:pPr marL="0" indent="0">
              <a:buNone/>
            </a:pPr>
            <a:r>
              <a:rPr lang="en-US" dirty="0"/>
              <a:t> </a:t>
            </a:r>
          </a:p>
          <a:p>
            <a:pPr marL="0" indent="0">
              <a:buNone/>
            </a:pPr>
            <a:r>
              <a:rPr lang="en-US" dirty="0"/>
              <a:t>&gt;&gt; B = eye(3)</a:t>
            </a:r>
          </a:p>
          <a:p>
            <a:pPr marL="0" indent="0">
              <a:buNone/>
            </a:pPr>
            <a:r>
              <a:rPr lang="en-US" dirty="0"/>
              <a:t> </a:t>
            </a:r>
          </a:p>
          <a:p>
            <a:pPr marL="0" indent="0">
              <a:buNone/>
            </a:pPr>
            <a:r>
              <a:rPr lang="en-US" dirty="0"/>
              <a:t>B =</a:t>
            </a:r>
          </a:p>
          <a:p>
            <a:pPr marL="0" indent="0">
              <a:buNone/>
            </a:pPr>
            <a:r>
              <a:rPr lang="en-US" dirty="0"/>
              <a:t>     1     0     0</a:t>
            </a:r>
          </a:p>
          <a:p>
            <a:pPr marL="0" indent="0">
              <a:buNone/>
            </a:pPr>
            <a:r>
              <a:rPr lang="en-US" dirty="0"/>
              <a:t>     0     1     0</a:t>
            </a:r>
          </a:p>
          <a:p>
            <a:pPr marL="0" indent="0">
              <a:buNone/>
            </a:pPr>
            <a:r>
              <a:rPr lang="en-US" dirty="0"/>
              <a:t>     0     0     1</a:t>
            </a:r>
          </a:p>
          <a:p>
            <a:pPr marL="0" indent="0">
              <a:buNone/>
            </a:pPr>
            <a:r>
              <a:rPr lang="en-US" dirty="0"/>
              <a:t> </a:t>
            </a:r>
          </a:p>
          <a:p>
            <a:pPr marL="0" indent="0">
              <a:buNone/>
            </a:pPr>
            <a:r>
              <a:rPr lang="en-US" dirty="0"/>
              <a:t>&gt;&gt; C = zeros(3,5)</a:t>
            </a:r>
          </a:p>
          <a:p>
            <a:pPr marL="0" indent="0">
              <a:buNone/>
            </a:pPr>
            <a:r>
              <a:rPr lang="en-US" dirty="0"/>
              <a:t> </a:t>
            </a:r>
          </a:p>
          <a:p>
            <a:pPr marL="0" indent="0">
              <a:buNone/>
            </a:pPr>
            <a:r>
              <a:rPr lang="en-US" dirty="0"/>
              <a:t>C =</a:t>
            </a:r>
          </a:p>
          <a:p>
            <a:pPr marL="0" indent="0">
              <a:buNone/>
            </a:pPr>
            <a:r>
              <a:rPr lang="en-US" dirty="0"/>
              <a:t>     0     0     0     0     0</a:t>
            </a:r>
          </a:p>
          <a:p>
            <a:pPr marL="0" indent="0">
              <a:buNone/>
            </a:pPr>
            <a:r>
              <a:rPr lang="en-US" dirty="0"/>
              <a:t>     0     0     0     0     0</a:t>
            </a:r>
          </a:p>
          <a:p>
            <a:pPr marL="0" indent="0">
              <a:buNone/>
            </a:pPr>
            <a:r>
              <a:rPr lang="en-US" dirty="0"/>
              <a:t>     0     0     0     0     0</a:t>
            </a:r>
          </a:p>
          <a:p>
            <a:pPr marL="0" indent="0">
              <a:buNone/>
            </a:pPr>
            <a:endParaRPr lang="en-US" dirty="0"/>
          </a:p>
          <a:p>
            <a:endParaRPr lang="en-US" dirty="0"/>
          </a:p>
        </p:txBody>
      </p:sp>
    </p:spTree>
    <p:extLst>
      <p:ext uri="{BB962C8B-B14F-4D97-AF65-F5344CB8AC3E}">
        <p14:creationId xmlns:p14="http://schemas.microsoft.com/office/powerpoint/2010/main" val="555557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393</TotalTime>
  <Words>937</Words>
  <Application>Microsoft Office PowerPoint</Application>
  <PresentationFormat>On-screen Show (4:3)</PresentationFormat>
  <Paragraphs>184</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Oriel</vt:lpstr>
      <vt:lpstr>MathType 6.0 Equation</vt:lpstr>
      <vt:lpstr>Introduction to robotics</vt:lpstr>
      <vt:lpstr>Agenda</vt:lpstr>
      <vt:lpstr>Administrations</vt:lpstr>
      <vt:lpstr>Matlab </vt:lpstr>
      <vt:lpstr>Basic commands - Vectors</vt:lpstr>
      <vt:lpstr>Vectors - rule</vt:lpstr>
      <vt:lpstr>Operator Range - :</vt:lpstr>
      <vt:lpstr>Indexes </vt:lpstr>
      <vt:lpstr>Elementary matrices</vt:lpstr>
      <vt:lpstr>Operations on data structures</vt:lpstr>
      <vt:lpstr>Solving Linear Equations </vt:lpstr>
      <vt:lpstr>Robotic Toolbox</vt:lpstr>
      <vt:lpstr>Robotic toolbox</vt:lpstr>
      <vt:lpstr>ROS – Robotic operating system</vt:lpstr>
      <vt:lpstr>Ros compatibility</vt:lpstr>
      <vt:lpstr>Ros – Concepts</vt:lpstr>
      <vt:lpstr>Filesystem</vt:lpstr>
      <vt:lpstr>ROS Computation Graph Level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Majd</dc:creator>
  <cp:lastModifiedBy>Majd</cp:lastModifiedBy>
  <cp:revision>12</cp:revision>
  <dcterms:created xsi:type="dcterms:W3CDTF">2012-10-23T07:27:18Z</dcterms:created>
  <dcterms:modified xsi:type="dcterms:W3CDTF">2012-10-23T14:01:08Z</dcterms:modified>
</cp:coreProperties>
</file>