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sldIdLst>
    <p:sldId id="256" r:id="rId3"/>
    <p:sldId id="262" r:id="rId4"/>
    <p:sldId id="261" r:id="rId5"/>
    <p:sldId id="257" r:id="rId6"/>
    <p:sldId id="258" r:id="rId7"/>
    <p:sldId id="260" r:id="rId8"/>
    <p:sldId id="259" r:id="rId9"/>
    <p:sldId id="268" r:id="rId10"/>
    <p:sldId id="263" r:id="rId11"/>
    <p:sldId id="264" r:id="rId12"/>
    <p:sldId id="267" r:id="rId13"/>
    <p:sldId id="265" r:id="rId14"/>
    <p:sldId id="266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514"/>
    <a:srgbClr val="291502"/>
    <a:srgbClr val="291402"/>
    <a:srgbClr val="C85AC6"/>
    <a:srgbClr val="BA12BE"/>
    <a:srgbClr val="FF171A"/>
    <a:srgbClr val="1E1E6A"/>
    <a:srgbClr val="000026"/>
    <a:srgbClr val="820000"/>
    <a:srgbClr val="00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4810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D4EB-E7BD-47EF-A2D1-8F9ACBBA40EF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81" t="11441" r="15639"/>
          <a:stretch/>
        </p:blipFill>
        <p:spPr>
          <a:xfrm>
            <a:off x="218942" y="3159714"/>
            <a:ext cx="4559122" cy="346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401" t="12302" r="15983"/>
          <a:stretch/>
        </p:blipFill>
        <p:spPr>
          <a:xfrm>
            <a:off x="7396765" y="171815"/>
            <a:ext cx="4660669" cy="3469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89299" y="1252143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Detection, Recognition </a:t>
            </a:r>
          </a:p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 Pose Estimation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7988" y="4721336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32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</a:t>
            </a:r>
            <a:r>
              <a:rPr lang="en-US" sz="40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 Vardan Papyan </a:t>
            </a:r>
            <a:r>
              <a:rPr lang="en-US" sz="40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&amp;</a:t>
            </a:r>
          </a:p>
          <a:p>
            <a:pPr algn="ctr">
              <a:buClr>
                <a:srgbClr val="FFC000"/>
              </a:buClr>
            </a:pPr>
            <a:r>
              <a:rPr lang="en-US" sz="40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Emil </a:t>
            </a:r>
            <a:r>
              <a:rPr lang="en-US" sz="4000" b="1" dirty="0" err="1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Elizarov</a:t>
            </a:r>
            <a:endParaRPr lang="en-US" sz="36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2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40000" contrast="-40000"/>
          </a:blip>
          <a:srcRect t="13475" r="15689"/>
          <a:stretch/>
        </p:blipFill>
        <p:spPr>
          <a:xfrm>
            <a:off x="119269" y="106017"/>
            <a:ext cx="11940209" cy="6646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0434" y="1779072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ROC</a:t>
            </a: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5843" y="2327321"/>
            <a:ext cx="498281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C2E151"/>
                </a:solidFill>
              </a:rPr>
              <a:t>By choosing a threshold for determining whether two pictures are of the same person we receive a true positive rate and a false positive rate. We then choose different thresholds and receive the ROC curve.</a:t>
            </a:r>
          </a:p>
        </p:txBody>
      </p:sp>
    </p:spTree>
    <p:extLst>
      <p:ext uri="{BB962C8B-B14F-4D97-AF65-F5344CB8AC3E}">
        <p14:creationId xmlns:p14="http://schemas.microsoft.com/office/powerpoint/2010/main" val="26722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47555" y="868667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MATLAB Research</a:t>
            </a:r>
          </a:p>
        </p:txBody>
      </p:sp>
      <p:pic>
        <p:nvPicPr>
          <p:cNvPr id="5" name="Picture 8" descr="http://upload.wikimedia.org/wikipedia/commons/2/21/Matlab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83" y="286586"/>
            <a:ext cx="7012639" cy="63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431" y="1522934"/>
            <a:ext cx="525425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We’ve tried to achieve the following with our MATLAB 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Face pose estimation using LDA.</a:t>
            </a:r>
            <a:br>
              <a:rPr lang="en-US" sz="2800" dirty="0" smtClean="0"/>
            </a:br>
            <a:r>
              <a:rPr lang="en-US" sz="2800" dirty="0" smtClean="0"/>
              <a:t>The three categories were frontal, left profile and right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Improvement in face recognition accuracy using PCA and LDA.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53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185531" y="86887"/>
            <a:ext cx="11894852" cy="662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531" y="1453544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Pose Estimation</a:t>
            </a:r>
            <a:endParaRPr lang="en-US" sz="4400" b="1" dirty="0" smtClean="0">
              <a:ln w="11430"/>
              <a:solidFill>
                <a:schemeClr val="tx2">
                  <a:lumMod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375" y="2107812"/>
            <a:ext cx="563217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We’ve used LDA in order to reduce the dimensionality  of our LBP representation for us to be able to classify the correct pose.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This graph shows the L2 norm distance between the dimensionally reduced vectors.</a:t>
            </a:r>
            <a:endParaRPr lang="he-IL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103030" y="51516"/>
            <a:ext cx="11977353" cy="6697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9479" y="698013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2E2E2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Recognition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6175" y="1758157"/>
            <a:ext cx="414699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161616"/>
                </a:solidFill>
              </a:rPr>
              <a:t>Using LDA only in order to recognize faces yielded bad results.</a:t>
            </a:r>
          </a:p>
          <a:p>
            <a:r>
              <a:rPr lang="en-US" sz="2000" dirty="0" smtClean="0">
                <a:solidFill>
                  <a:srgbClr val="161616"/>
                </a:solidFill>
              </a:rPr>
              <a:t>We could not separate same from not same properly.</a:t>
            </a:r>
            <a:endParaRPr lang="he-IL" sz="2000" dirty="0">
              <a:solidFill>
                <a:srgbClr val="16161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7788" y="1252301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2800" b="1" dirty="0" smtClean="0">
                <a:ln w="11430"/>
                <a:solidFill>
                  <a:srgbClr val="2F2F2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LDA Only</a:t>
            </a:r>
          </a:p>
        </p:txBody>
      </p:sp>
    </p:spTree>
    <p:extLst>
      <p:ext uri="{BB962C8B-B14F-4D97-AF65-F5344CB8AC3E}">
        <p14:creationId xmlns:p14="http://schemas.microsoft.com/office/powerpoint/2010/main" val="29459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tretch>
            <a:fillRect/>
          </a:stretch>
        </p:blipFill>
        <p:spPr>
          <a:xfrm>
            <a:off x="0" y="0"/>
            <a:ext cx="122016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35131" y="1662566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3200" b="1" dirty="0" smtClean="0">
                <a:ln w="11430"/>
                <a:solidFill>
                  <a:srgbClr val="00002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Using PCA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959270" y="667716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82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Recognition</a:t>
            </a:r>
          </a:p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82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Improvement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5947" y="533185"/>
            <a:ext cx="30877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1E1E6A"/>
                </a:solidFill>
              </a:rPr>
              <a:t>Huge improvement from LDA only is achieved but further improvement can be done</a:t>
            </a:r>
            <a:endParaRPr lang="he-IL" sz="2000" dirty="0">
              <a:solidFill>
                <a:srgbClr val="1E1E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122626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4695" y="1685579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3200" b="1" dirty="0" smtClean="0">
                <a:ln w="11430"/>
                <a:solidFill>
                  <a:srgbClr val="1517B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Using PCA and then LDA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8678" y="680968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EC010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Recognition</a:t>
            </a:r>
          </a:p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EC010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Improvement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6558" y="2339847"/>
            <a:ext cx="35254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171A"/>
                </a:solidFill>
              </a:rPr>
              <a:t>Best results achieved in the project</a:t>
            </a:r>
          </a:p>
        </p:txBody>
      </p:sp>
    </p:spTree>
    <p:extLst>
      <p:ext uri="{BB962C8B-B14F-4D97-AF65-F5344CB8AC3E}">
        <p14:creationId xmlns:p14="http://schemas.microsoft.com/office/powerpoint/2010/main" val="37467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9634" y="2788753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BA12B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Comparison</a:t>
            </a:r>
          </a:p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BA12B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Between</a:t>
            </a:r>
          </a:p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BA12B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ROC Curves</a:t>
            </a:r>
            <a:endParaRPr lang="en-US" sz="4400" b="1" dirty="0" smtClean="0">
              <a:ln w="11430"/>
              <a:solidFill>
                <a:srgbClr val="BA12B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5244" y="4095481"/>
            <a:ext cx="21633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85AC6"/>
                </a:solidFill>
              </a:rPr>
              <a:t>We can clearly see the improvement</a:t>
            </a:r>
          </a:p>
          <a:p>
            <a:r>
              <a:rPr lang="en-US" dirty="0" smtClean="0">
                <a:solidFill>
                  <a:srgbClr val="C85AC6"/>
                </a:solidFill>
              </a:rPr>
              <a:t>from this graph</a:t>
            </a:r>
            <a:endParaRPr lang="he-IL" dirty="0">
              <a:solidFill>
                <a:srgbClr val="C85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5/53/OpenCV_Logo_with_tex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4"/>
          <a:stretch/>
        </p:blipFill>
        <p:spPr bwMode="auto">
          <a:xfrm>
            <a:off x="3430888" y="5151744"/>
            <a:ext cx="1466944" cy="13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c942d419843af05523b-ff74ae13537a01be6cfec5927837dcfe.r14.cf1.rackcdn.com/wp-content/uploads/Androi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21" y="4941324"/>
            <a:ext cx="1607537" cy="16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784" y="469331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35" y="1216364"/>
            <a:ext cx="11441787" cy="35394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first part was making an Android Application on Qualcomm’s</a:t>
            </a:r>
            <a:br>
              <a:rPr lang="en-US" sz="3200" dirty="0" smtClean="0"/>
            </a:br>
            <a:r>
              <a:rPr lang="en-US" sz="3200" dirty="0" smtClean="0"/>
              <a:t>phone using </a:t>
            </a:r>
            <a:r>
              <a:rPr lang="en-US" sz="3200" dirty="0" err="1" smtClean="0"/>
              <a:t>OpenCV</a:t>
            </a:r>
            <a:r>
              <a:rPr lang="en-US" sz="3200" dirty="0" smtClean="0"/>
              <a:t> library</a:t>
            </a:r>
            <a:endParaRPr lang="en-US" sz="3200" dirty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second part was analyzing the application’s accuracy</a:t>
            </a:r>
            <a:br>
              <a:rPr lang="en-US" sz="3200" dirty="0" smtClean="0"/>
            </a:b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third part was research in </a:t>
            </a:r>
            <a:r>
              <a:rPr lang="en-US" sz="3200" dirty="0" err="1" smtClean="0"/>
              <a:t>Matlab</a:t>
            </a:r>
            <a:r>
              <a:rPr lang="en-US" sz="3200" dirty="0" smtClean="0"/>
              <a:t> which included pose</a:t>
            </a:r>
            <a:br>
              <a:rPr lang="en-US" sz="3200" dirty="0" smtClean="0"/>
            </a:br>
            <a:r>
              <a:rPr lang="en-US" sz="3200" dirty="0" smtClean="0"/>
              <a:t>estimation and improved face recognition.</a:t>
            </a:r>
            <a:endParaRPr lang="he-IL" sz="3200" dirty="0"/>
          </a:p>
        </p:txBody>
      </p:sp>
      <p:sp>
        <p:nvSpPr>
          <p:cNvPr id="5" name="Rectangle 4"/>
          <p:cNvSpPr/>
          <p:nvPr/>
        </p:nvSpPr>
        <p:spPr>
          <a:xfrm>
            <a:off x="2092236" y="376566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Our project was divided into several parts</a:t>
            </a:r>
            <a:endParaRPr lang="he-IL" sz="3200" dirty="0"/>
          </a:p>
        </p:txBody>
      </p:sp>
      <p:pic>
        <p:nvPicPr>
          <p:cNvPr id="1030" name="Picture 6" descr="http://cdn.ndtv.com/tech/images/gadgets/Qualcomm-Logo-63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r="9692"/>
          <a:stretch/>
        </p:blipFill>
        <p:spPr bwMode="auto">
          <a:xfrm>
            <a:off x="8521148" y="5096203"/>
            <a:ext cx="2915478" cy="14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2/21/Matlab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4" y="5093015"/>
            <a:ext cx="1620215" cy="14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479" y="1493736"/>
            <a:ext cx="3284425" cy="369332"/>
          </a:xfrm>
          <a:prstGeom prst="rect">
            <a:avLst/>
          </a:prstGeom>
          <a:solidFill>
            <a:srgbClr val="C2E151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Detect faces in the current frame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728931" y="2614061"/>
            <a:ext cx="4851521" cy="369332"/>
          </a:xfrm>
          <a:prstGeom prst="rect">
            <a:avLst/>
          </a:prstGeom>
          <a:solidFill>
            <a:srgbClr val="C2E151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Detect eyes, nose and mouth in the face detected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32082" y="3734386"/>
            <a:ext cx="5245218" cy="369332"/>
          </a:xfrm>
          <a:prstGeom prst="rect">
            <a:avLst/>
          </a:prstGeom>
          <a:solidFill>
            <a:srgbClr val="C2E151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Align the face to template according to parts detected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467" y="4854711"/>
            <a:ext cx="4304448" cy="369332"/>
          </a:xfrm>
          <a:prstGeom prst="rect">
            <a:avLst/>
          </a:prstGeom>
          <a:solidFill>
            <a:srgbClr val="C2E151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Recognize aligned face from saved database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388039" y="5975032"/>
            <a:ext cx="1533305" cy="369332"/>
          </a:xfrm>
          <a:prstGeom prst="rect">
            <a:avLst/>
          </a:prstGeom>
          <a:solidFill>
            <a:srgbClr val="C2E151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Track the face</a:t>
            </a:r>
            <a:endParaRPr lang="he-IL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54691" y="1973521"/>
            <a:ext cx="0" cy="5300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4691" y="3093846"/>
            <a:ext cx="0" cy="5300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54691" y="4214171"/>
            <a:ext cx="0" cy="5300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4691" y="5334496"/>
            <a:ext cx="0" cy="5300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57335" y="568260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App’s Control Flow in a Nutshell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877677" y="1625395"/>
            <a:ext cx="3569422" cy="6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07343" y="1585638"/>
            <a:ext cx="39756" cy="45740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29335" y="6159698"/>
            <a:ext cx="44177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06939" y="3567840"/>
            <a:ext cx="149656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When tracked</a:t>
            </a:r>
          </a:p>
          <a:p>
            <a:r>
              <a:rPr lang="en-US" dirty="0" smtClean="0"/>
              <a:t>face is lost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5273455" y="5414871"/>
            <a:ext cx="32084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If person is in tracked people list</a:t>
            </a:r>
            <a:endParaRPr lang="he-IL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921565" y="5039377"/>
            <a:ext cx="94090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21565" y="1659755"/>
            <a:ext cx="20593" cy="33979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921565" y="1679265"/>
            <a:ext cx="1510142" cy="79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233" y="2983393"/>
            <a:ext cx="19572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If person is not in</a:t>
            </a:r>
          </a:p>
          <a:p>
            <a:r>
              <a:rPr lang="en-US" dirty="0" smtClean="0"/>
              <a:t>tracked people list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5321462" y="3174225"/>
            <a:ext cx="27643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If all parts of face are found</a:t>
            </a:r>
            <a:endParaRPr lang="he-IL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732441" y="2769704"/>
            <a:ext cx="749456" cy="40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36844" y="1947492"/>
            <a:ext cx="21208" cy="8379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6877676" y="1949019"/>
            <a:ext cx="1597089" cy="245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81897" y="2204600"/>
            <a:ext cx="180241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If all parts of face</a:t>
            </a:r>
          </a:p>
          <a:p>
            <a:r>
              <a:rPr lang="en-US" dirty="0" smtClean="0"/>
              <a:t>are not found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43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33511" y="1195654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Detection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167" y="1849922"/>
            <a:ext cx="579763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Detect a face in the current frame.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Detect eyes, nose and mouth in the corresponding region of interest aka ROI.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 err="1" smtClean="0"/>
              <a:t>OpenCV’s</a:t>
            </a:r>
            <a:r>
              <a:rPr lang="en-US" sz="2800" dirty="0" smtClean="0"/>
              <a:t> </a:t>
            </a:r>
            <a:r>
              <a:rPr lang="en-US" sz="2800" dirty="0" err="1" smtClean="0"/>
              <a:t>detectMultiScale</a:t>
            </a:r>
            <a:r>
              <a:rPr lang="en-US" sz="2800" dirty="0" smtClean="0"/>
              <a:t> for the detection together with </a:t>
            </a:r>
            <a:r>
              <a:rPr lang="en-US" sz="2800" dirty="0" err="1" smtClean="0"/>
              <a:t>OpenCV’s</a:t>
            </a:r>
            <a:r>
              <a:rPr lang="en-US" sz="2800" dirty="0" smtClean="0"/>
              <a:t> included cascades.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03"/>
          <a:stretch/>
        </p:blipFill>
        <p:spPr>
          <a:xfrm>
            <a:off x="6544063" y="12040"/>
            <a:ext cx="5647937" cy="68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99488" y="1413827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</a:t>
            </a:r>
            <a:r>
              <a:rPr lang="en-US" sz="4400" b="1" dirty="0" err="1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Aligment</a:t>
            </a: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52" y="2068095"/>
            <a:ext cx="59324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lign the face to predetermined template of an average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 err="1" smtClean="0"/>
              <a:t>OpenCV’s</a:t>
            </a:r>
            <a:r>
              <a:rPr lang="en-US" sz="2800" dirty="0" smtClean="0"/>
              <a:t> </a:t>
            </a:r>
            <a:r>
              <a:rPr lang="en-US" sz="2800" dirty="0" err="1" smtClean="0"/>
              <a:t>warpAffine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function for the </a:t>
            </a:r>
            <a:r>
              <a:rPr lang="en-US" sz="2800" dirty="0" err="1" smtClean="0"/>
              <a:t>aligment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91" y="0"/>
            <a:ext cx="655030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5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30809" y="488122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Recognition</a:t>
            </a: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8852" y="1023120"/>
            <a:ext cx="4625009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Convert the face into an LBP vector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Using nearest neighbor find the closest matching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the distance to the closest person is below a given threshold, consider the faces equal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distance between the face and the closest face in the database is shown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14" t="12615" r="15625" b="16955"/>
          <a:stretch/>
        </p:blipFill>
        <p:spPr>
          <a:xfrm>
            <a:off x="924855" y="1142391"/>
            <a:ext cx="5569242" cy="33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06669" y="842880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Face Tracking</a:t>
            </a: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7331" y="1497148"/>
            <a:ext cx="411620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Using </a:t>
            </a:r>
            <a:r>
              <a:rPr lang="en-US" sz="2800" dirty="0" err="1" smtClean="0"/>
              <a:t>OpenCV’s</a:t>
            </a:r>
            <a:r>
              <a:rPr lang="en-US" sz="2800" dirty="0" smtClean="0"/>
              <a:t> </a:t>
            </a:r>
            <a:r>
              <a:rPr lang="en-US" sz="2800" dirty="0" err="1" smtClean="0"/>
              <a:t>CamShift</a:t>
            </a:r>
            <a:r>
              <a:rPr lang="en-US" sz="2800" dirty="0" smtClean="0"/>
              <a:t> we track the recognized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tracking is based on the color histogram of the human skin</a:t>
            </a:r>
            <a:endParaRPr lang="he-IL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85" t="12971" r="15846" b="249"/>
          <a:stretch/>
        </p:blipFill>
        <p:spPr>
          <a:xfrm>
            <a:off x="614826" y="1600114"/>
            <a:ext cx="5930943" cy="43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48861" y="180271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App Features</a:t>
            </a: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626" y="636104"/>
            <a:ext cx="8841266" cy="33239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200" dirty="0" smtClean="0"/>
              <a:t>The user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 people to its database on the 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the people the app recognizes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the recognition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the number of pictures per person the app uses for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the people the app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68626" y="3857888"/>
            <a:ext cx="113497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Also, the app has a parallel option to do the heavy calculations on a special worker thread.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20000" contrast="40000"/>
          </a:blip>
          <a:srcRect l="144" t="59766" r="-144" b="-1441"/>
          <a:stretch/>
        </p:blipFill>
        <p:spPr>
          <a:xfrm>
            <a:off x="855798" y="4319553"/>
            <a:ext cx="9175521" cy="222702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883088" y="5168348"/>
            <a:ext cx="742122" cy="665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678" y="684202"/>
            <a:ext cx="9144000" cy="65426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Analyzing The</a:t>
            </a:r>
          </a:p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Recognition</a:t>
            </a:r>
          </a:p>
          <a:p>
            <a:pPr>
              <a:buClr>
                <a:srgbClr val="FFC000"/>
              </a:buClr>
            </a:pPr>
            <a:r>
              <a:rPr lang="en-US" sz="4400" b="1" dirty="0" smtClean="0">
                <a:ln w="11430"/>
                <a:solidFill>
                  <a:srgbClr val="C2E15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Accuracy</a:t>
            </a:r>
            <a:endParaRPr lang="en-US" sz="4400" b="1" dirty="0" smtClean="0">
              <a:ln w="11430"/>
              <a:solidFill>
                <a:srgbClr val="C2E15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40000" contrast="40000"/>
          </a:blip>
          <a:srcRect r="21750"/>
          <a:stretch/>
        </p:blipFill>
        <p:spPr>
          <a:xfrm>
            <a:off x="75626" y="72736"/>
            <a:ext cx="8631052" cy="6719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6678" y="1959648"/>
            <a:ext cx="3286539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We’ve measured the Chi-Square distance between pictures of the same person and between pictures of different people.</a:t>
            </a:r>
          </a:p>
          <a:p>
            <a:r>
              <a:rPr lang="en-US" sz="2800" dirty="0" smtClean="0"/>
              <a:t>Using these distances we’ve made two histograms.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737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wShrinkText_16x9.potx" id="{BEAABA87-9499-4148-BD37-40A3671EB61A}" vid="{CB330475-A717-48AF-9C6F-B73829CD798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CF214D-F9CC-4D0B-9665-EF87116EB4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Text grows and shrinks (widescreen)</Template>
  <TotalTime>0</TotalTime>
  <Words>483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2013-10-27T12:39:44Z</dcterms:created>
  <dcterms:modified xsi:type="dcterms:W3CDTF">2013-10-27T20:24:54Z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TC040144439991</vt:lpwstr>
  </property>
</Properties>
</file>