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0" r:id="rId1"/>
  </p:sldMasterIdLst>
  <p:notesMasterIdLst>
    <p:notesMasterId r:id="rId69"/>
  </p:notesMasterIdLst>
  <p:sldIdLst>
    <p:sldId id="256" r:id="rId2"/>
    <p:sldId id="260" r:id="rId3"/>
    <p:sldId id="262" r:id="rId4"/>
    <p:sldId id="263" r:id="rId5"/>
    <p:sldId id="264" r:id="rId6"/>
    <p:sldId id="265" r:id="rId7"/>
    <p:sldId id="339" r:id="rId8"/>
    <p:sldId id="266" r:id="rId9"/>
    <p:sldId id="268" r:id="rId10"/>
    <p:sldId id="273" r:id="rId11"/>
    <p:sldId id="297" r:id="rId12"/>
    <p:sldId id="270" r:id="rId13"/>
    <p:sldId id="274" r:id="rId14"/>
    <p:sldId id="298" r:id="rId15"/>
    <p:sldId id="301" r:id="rId16"/>
    <p:sldId id="303" r:id="rId17"/>
    <p:sldId id="304" r:id="rId18"/>
    <p:sldId id="271" r:id="rId19"/>
    <p:sldId id="275" r:id="rId20"/>
    <p:sldId id="340" r:id="rId21"/>
    <p:sldId id="306" r:id="rId22"/>
    <p:sldId id="307" r:id="rId23"/>
    <p:sldId id="308" r:id="rId24"/>
    <p:sldId id="309" r:id="rId25"/>
    <p:sldId id="272" r:id="rId26"/>
    <p:sldId id="269" r:id="rId27"/>
    <p:sldId id="310" r:id="rId28"/>
    <p:sldId id="276" r:id="rId29"/>
    <p:sldId id="277" r:id="rId30"/>
    <p:sldId id="311" r:id="rId31"/>
    <p:sldId id="312" r:id="rId32"/>
    <p:sldId id="279" r:id="rId33"/>
    <p:sldId id="281" r:id="rId34"/>
    <p:sldId id="282" r:id="rId35"/>
    <p:sldId id="321" r:id="rId36"/>
    <p:sldId id="313" r:id="rId37"/>
    <p:sldId id="285" r:id="rId38"/>
    <p:sldId id="286" r:id="rId39"/>
    <p:sldId id="289" r:id="rId40"/>
    <p:sldId id="288" r:id="rId41"/>
    <p:sldId id="290" r:id="rId42"/>
    <p:sldId id="314" r:id="rId43"/>
    <p:sldId id="292" r:id="rId44"/>
    <p:sldId id="294" r:id="rId45"/>
    <p:sldId id="295" r:id="rId46"/>
    <p:sldId id="296" r:id="rId47"/>
    <p:sldId id="315" r:id="rId48"/>
    <p:sldId id="316" r:id="rId49"/>
    <p:sldId id="322" r:id="rId50"/>
    <p:sldId id="323" r:id="rId51"/>
    <p:sldId id="325" r:id="rId52"/>
    <p:sldId id="317" r:id="rId53"/>
    <p:sldId id="326" r:id="rId54"/>
    <p:sldId id="327" r:id="rId55"/>
    <p:sldId id="328" r:id="rId56"/>
    <p:sldId id="319" r:id="rId57"/>
    <p:sldId id="320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8" r:id="rId67"/>
    <p:sldId id="337" r:id="rId6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6" autoAdjust="0"/>
    <p:restoredTop sz="94624" autoAdjust="0"/>
  </p:normalViewPr>
  <p:slideViewPr>
    <p:cSldViewPr>
      <p:cViewPr varScale="1">
        <p:scale>
          <a:sx n="70" d="100"/>
          <a:sy n="70" d="100"/>
        </p:scale>
        <p:origin x="-8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IDC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גיליון1!$A$2:$A$6</c:f>
              <c:strCache>
                <c:ptCount val="5"/>
                <c:pt idx="0">
                  <c:v>הרצה ראשונה</c:v>
                </c:pt>
                <c:pt idx="1">
                  <c:v>עיבוד קובץ GT</c:v>
                </c:pt>
                <c:pt idx="2">
                  <c:v>פרמטרים ידני</c:v>
                </c:pt>
                <c:pt idx="3">
                  <c:v>פרמטרים אוטו'</c:v>
                </c:pt>
                <c:pt idx="4">
                  <c:v>הרצה כפולה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0.18000000000000016</c:v>
                </c:pt>
                <c:pt idx="1">
                  <c:v>0.52</c:v>
                </c:pt>
                <c:pt idx="2">
                  <c:v>0.64000000000000079</c:v>
                </c:pt>
                <c:pt idx="3">
                  <c:v>0.64000000000000079</c:v>
                </c:pt>
                <c:pt idx="4">
                  <c:v>0.73000000000000065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95424"/>
        <c:axId val="140696960"/>
      </c:lineChart>
      <c:catAx>
        <c:axId val="140695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0696960"/>
        <c:crosses val="autoZero"/>
        <c:auto val="1"/>
        <c:lblAlgn val="ctr"/>
        <c:lblOffset val="100"/>
        <c:noMultiLvlLbl val="0"/>
      </c:catAx>
      <c:valAx>
        <c:axId val="14069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695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NTF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גיליון1!$A$2:$A$6</c:f>
              <c:strCache>
                <c:ptCount val="5"/>
                <c:pt idx="0">
                  <c:v>הרצה ראשונה</c:v>
                </c:pt>
                <c:pt idx="1">
                  <c:v>עיבוד קובץ GT</c:v>
                </c:pt>
                <c:pt idx="2">
                  <c:v>פרמטרים ידני</c:v>
                </c:pt>
                <c:pt idx="3">
                  <c:v>פרמטרים אוטו'</c:v>
                </c:pt>
                <c:pt idx="4">
                  <c:v>הרצה כפולה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4.46</c:v>
                </c:pt>
                <c:pt idx="1">
                  <c:v>1.49</c:v>
                </c:pt>
                <c:pt idx="2">
                  <c:v>1.0900000000000001</c:v>
                </c:pt>
                <c:pt idx="3">
                  <c:v>1.08</c:v>
                </c:pt>
                <c:pt idx="4">
                  <c:v>1.1399999999999986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44544"/>
        <c:axId val="141646080"/>
      </c:lineChart>
      <c:catAx>
        <c:axId val="141644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1646080"/>
        <c:crosses val="autoZero"/>
        <c:auto val="1"/>
        <c:lblAlgn val="ctr"/>
        <c:lblOffset val="100"/>
        <c:noMultiLvlLbl val="0"/>
      </c:catAx>
      <c:valAx>
        <c:axId val="14164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644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IDC/NTF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גיליון1!$A$2:$A$6</c:f>
              <c:strCache>
                <c:ptCount val="5"/>
                <c:pt idx="0">
                  <c:v>הרצה ראשונה</c:v>
                </c:pt>
                <c:pt idx="1">
                  <c:v>עיבוד קובץ GT</c:v>
                </c:pt>
                <c:pt idx="2">
                  <c:v>פרמטרים ידני</c:v>
                </c:pt>
                <c:pt idx="3">
                  <c:v>פרמטרים אוטו'</c:v>
                </c:pt>
                <c:pt idx="4">
                  <c:v>הרצה כפולה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4.0000000000000022E-2</c:v>
                </c:pt>
                <c:pt idx="1">
                  <c:v>0.34900000000000031</c:v>
                </c:pt>
                <c:pt idx="2">
                  <c:v>0.58715599999999957</c:v>
                </c:pt>
                <c:pt idx="3">
                  <c:v>0.59260000000000002</c:v>
                </c:pt>
                <c:pt idx="4">
                  <c:v>0.64030000000000065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79008"/>
        <c:axId val="141980800"/>
      </c:lineChart>
      <c:catAx>
        <c:axId val="141979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41980800"/>
        <c:crosses val="autoZero"/>
        <c:auto val="1"/>
        <c:lblAlgn val="ctr"/>
        <c:lblOffset val="100"/>
        <c:noMultiLvlLbl val="0"/>
      </c:catAx>
      <c:valAx>
        <c:axId val="14198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979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140951-F1E1-4F1F-8AAE-7C2E72FC2924}" type="datetimeFigureOut">
              <a:rPr lang="he-IL" smtClean="0"/>
              <a:t>ח'/טבת/תשע"ג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188F56-3E20-43E5-BF2F-8CC178EF26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960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latinLnBrk="0" hangingPunct="1"/>
            <a:endParaRPr kumimoji="0"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latinLnBrk="0" hangingPunct="1"/>
            <a:endParaRPr kumimoji="0"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latinLnBrk="0" hangingPunct="1"/>
            <a:endParaRPr kumimoji="0"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691680" y="4038600"/>
            <a:ext cx="7147520" cy="1828800"/>
          </a:xfrm>
        </p:spPr>
        <p:txBody>
          <a:bodyPr anchor="b"/>
          <a:lstStyle>
            <a:lvl1pPr algn="r">
              <a:defRPr cap="all" baseline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kumimoji="0" lang="he-IL" dirty="0" smtClean="0"/>
              <a:t>סיכום פרויקט</a:t>
            </a:r>
            <a:br>
              <a:rPr kumimoji="0" lang="he-IL" dirty="0" smtClean="0"/>
            </a:br>
            <a:r>
              <a:rPr kumimoji="0" lang="he-IL" dirty="0" smtClean="0"/>
              <a:t>עקיבה אחר אובייקטים מרובים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r">
              <a:buNone/>
              <a:defRPr sz="26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r">
              <a:defRPr sz="20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93A631B4-DCCC-4DB3-AF31-19D0C6E39B28}" type="datetimeFigureOut">
              <a:rPr lang="he-IL" smtClean="0"/>
              <a:pPr/>
              <a:t>ח'/טבת/תשע"ג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he-I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BCDED0A-B332-45E0-A904-E8F08D4F8C4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93A631B4-DCCC-4DB3-AF31-19D0C6E39B28}" type="datetimeFigureOut">
              <a:rPr lang="he-IL" smtClean="0"/>
              <a:pPr/>
              <a:t>ח'/טבת/תשע"ג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BCDED0A-B332-45E0-A904-E8F08D4F8C4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93A631B4-DCCC-4DB3-AF31-19D0C6E39B28}" type="datetimeFigureOut">
              <a:rPr lang="he-IL" smtClean="0"/>
              <a:pPr/>
              <a:t>ח'/טבת/תשע"ג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he-IL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latinLnBrk="0" hangingPunct="1"/>
            <a:endParaRPr kumimoji="0"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latinLnBrk="0" hangingPunct="1"/>
            <a:endParaRPr kumimoji="0"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latinLnBrk="0" hangingPunct="1"/>
            <a:endParaRPr kumimoji="0"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BCDED0A-B332-45E0-A904-E8F08D4F8C4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39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612648" y="188640"/>
            <a:ext cx="8153400" cy="5907360"/>
          </a:xfrm>
        </p:spPr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 eaLnBrk="1" latinLnBrk="0" hangingPunct="1"/>
            <a:r>
              <a:rPr lang="he-IL" dirty="0" smtClean="0"/>
              <a:t>גכגדכלךשדגףכךלח</a:t>
            </a:r>
            <a:endParaRPr lang="en-US" dirty="0" smtClean="0"/>
          </a:p>
          <a:p>
            <a:pPr lvl="1" eaLnBrk="1" latinLnBrk="0" hangingPunct="1"/>
            <a:r>
              <a:rPr lang="he-IL" dirty="0" smtClean="0"/>
              <a:t>גשגףךלכחשדףגלכך</a:t>
            </a:r>
          </a:p>
          <a:p>
            <a:pPr lvl="2" eaLnBrk="1" latinLnBrk="0" hangingPunct="1"/>
            <a:r>
              <a:rPr lang="he-IL" dirty="0" smtClean="0"/>
              <a:t>שדגףכךלחשדףגךלכח דגכףךלשחדגכף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שדךגףלכחשףךדגלחכ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}שדגכךלחשףדגךכלח</a:t>
            </a:r>
            <a:endParaRPr lang="en-US" dirty="0" smtClean="0"/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836622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404664"/>
            <a:ext cx="8153400" cy="864096"/>
          </a:xfrm>
        </p:spPr>
        <p:txBody>
          <a:bodyPr>
            <a:normAutofit/>
          </a:bodyPr>
          <a:lstStyle>
            <a:lvl1pPr algn="r">
              <a:defRPr sz="40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kumimoji="0" lang="he-IL" dirty="0" smtClean="0"/>
              <a:t>כותרת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BCDED0A-B332-45E0-A904-E8F08D4F8C4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612648" y="1600200"/>
            <a:ext cx="8153400" cy="4997152"/>
          </a:xfrm>
        </p:spPr>
        <p:txBody>
          <a:bodyPr lIns="36000" tIns="36000" rIns="36000" bIns="36000"/>
          <a:lstStyle>
            <a:lvl1pPr algn="r">
              <a:defRPr sz="27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r">
              <a:buClr>
                <a:schemeClr val="accent4"/>
              </a:buCl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r">
              <a:buClr>
                <a:schemeClr val="accent1"/>
              </a:buClr>
              <a:defRPr sz="2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r"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 eaLnBrk="1" latinLnBrk="0" hangingPunct="1"/>
            <a:r>
              <a:rPr lang="he-IL" dirty="0" smtClean="0"/>
              <a:t>בולט ראשון</a:t>
            </a:r>
            <a:endParaRPr lang="en-US" dirty="0" smtClean="0"/>
          </a:p>
          <a:p>
            <a:pPr lvl="1" eaLnBrk="1" latinLnBrk="0" hangingPunct="1"/>
            <a:r>
              <a:rPr lang="he-IL" dirty="0" smtClean="0"/>
              <a:t>בולט שני</a:t>
            </a:r>
          </a:p>
          <a:p>
            <a:pPr lvl="2" eaLnBrk="1" latinLnBrk="0" hangingPunct="1"/>
            <a:r>
              <a:rPr lang="he-IL" dirty="0" smtClean="0"/>
              <a:t>בולט שלישי</a:t>
            </a:r>
            <a:endParaRPr lang="en-US" dirty="0" smtClean="0"/>
          </a:p>
          <a:p>
            <a:pPr lvl="3" eaLnBrk="1" latinLnBrk="0" hangingPunct="1"/>
            <a:r>
              <a:rPr lang="he-IL" dirty="0" smtClean="0"/>
              <a:t>בולט רביעי</a:t>
            </a:r>
            <a:endParaRPr lang="en-US" dirty="0" smtClean="0"/>
          </a:p>
          <a:p>
            <a:pPr lvl="4" eaLnBrk="1" latinLnBrk="0" hangingPunct="1"/>
            <a:r>
              <a:rPr lang="he-IL" dirty="0" smtClean="0"/>
              <a:t>בולט חמישי</a:t>
            </a:r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93A631B4-DCCC-4DB3-AF31-19D0C6E39B28}" type="datetimeFigureOut">
              <a:rPr lang="he-IL" smtClean="0"/>
              <a:pPr/>
              <a:t>ח'/טבת/תשע"ג</a:t>
            </a:fld>
            <a:endParaRPr lang="he-I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fld id="{0BCDED0A-B332-45E0-A904-E8F08D4F8C4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93A631B4-DCCC-4DB3-AF31-19D0C6E39B28}" type="datetimeFigureOut">
              <a:rPr lang="he-IL" smtClean="0"/>
              <a:pPr/>
              <a:t>ח'/טבת/תשע"ג</a:t>
            </a:fld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BCDED0A-B332-45E0-A904-E8F08D4F8C4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he-I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93A631B4-DCCC-4DB3-AF31-19D0C6E39B28}" type="datetimeFigureOut">
              <a:rPr lang="he-IL" smtClean="0"/>
              <a:pPr/>
              <a:t>ח'/טבת/תשע"ג</a:t>
            </a:fld>
            <a:endParaRPr lang="he-I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BCDED0A-B332-45E0-A904-E8F08D4F8C4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he-I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 algn="r">
              <a:buFontTx/>
              <a:buNone/>
              <a:defRPr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 algn="r">
              <a:buFontTx/>
              <a:buNone/>
              <a:defRPr sz="20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93A631B4-DCCC-4DB3-AF31-19D0C6E39B28}" type="datetimeFigureOut">
              <a:rPr lang="he-IL" smtClean="0"/>
              <a:pPr/>
              <a:t>ח'/טבת/תשע"ג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BCDED0A-B332-45E0-A904-E8F08D4F8C4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93A631B4-DCCC-4DB3-AF31-19D0C6E39B28}" type="datetimeFigureOut">
              <a:rPr lang="he-IL" smtClean="0"/>
              <a:pPr/>
              <a:t>ח'/טבת/תשע"ג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BCDED0A-B332-45E0-A904-E8F08D4F8C4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r">
              <a:buNone/>
              <a:defRPr sz="44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93A631B4-DCCC-4DB3-AF31-19D0C6E39B28}" type="datetimeFigureOut">
              <a:rPr lang="he-IL" smtClean="0"/>
              <a:pPr/>
              <a:t>ח'/טבת/תשע"ג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BCDED0A-B332-45E0-A904-E8F08D4F8C4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algn="r">
              <a:spcAft>
                <a:spcPts val="1000"/>
              </a:spcAft>
              <a:buNone/>
              <a:defRPr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 algn="r">
              <a:buFontTx/>
              <a:buNone/>
              <a:defRPr sz="17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latinLnBrk="0" hangingPunct="1"/>
            <a:endParaRPr kumimoji="0"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latinLnBrk="0" hangingPunct="1"/>
            <a:endParaRPr kumimoji="0"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latinLnBrk="0" hangingPunct="1"/>
            <a:endParaRPr kumimoji="0"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r">
              <a:buNone/>
              <a:defRPr sz="2800" b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latinLnBrk="0" hangingPunct="1"/>
            <a:endParaRPr kumimoji="0"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93A631B4-DCCC-4DB3-AF31-19D0C6E39B28}" type="datetimeFigureOut">
              <a:rPr lang="he-IL" smtClean="0"/>
              <a:pPr/>
              <a:t>ח'/טבת/תשע"ג</a:t>
            </a:fld>
            <a:endParaRPr lang="he-I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 algn="r">
              <a:defRPr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BCDED0A-B332-45E0-A904-E8F08D4F8C4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>
            <a:lvl1pPr algn="r"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A631B4-DCCC-4DB3-AF31-19D0C6E39B28}" type="datetimeFigureOut">
              <a:rPr lang="he-IL" smtClean="0"/>
              <a:pPr/>
              <a:t>ח'/טבת/תשע"ג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CDED0A-B332-45E0-A904-E8F08D4F8C4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/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917160" cy="1828800"/>
          </a:xfrm>
        </p:spPr>
        <p:txBody>
          <a:bodyPr>
            <a:normAutofit/>
          </a:bodyPr>
          <a:lstStyle/>
          <a:p>
            <a:pPr algn="ctr"/>
            <a:r>
              <a:rPr lang="he-IL" sz="4800" dirty="0" smtClean="0"/>
              <a:t>סיכום פרויקט -</a:t>
            </a:r>
            <a:br>
              <a:rPr lang="he-IL" sz="4800" dirty="0" smtClean="0"/>
            </a:br>
            <a:r>
              <a:rPr lang="he-IL" sz="4800" dirty="0" smtClean="0"/>
              <a:t>עקיבה אחר אובייקטים מרובים</a:t>
            </a:r>
            <a:endParaRPr lang="he-IL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 smtClean="0"/>
              <a:t>מנחה: ישי כמון</a:t>
            </a:r>
          </a:p>
          <a:p>
            <a:r>
              <a:rPr lang="he-IL" dirty="0" smtClean="0"/>
              <a:t>מגישים: יוני פרהדיאן, דקלה אייזינגר</a:t>
            </a:r>
          </a:p>
        </p:txBody>
      </p:sp>
    </p:spTree>
    <p:extLst>
      <p:ext uri="{BB962C8B-B14F-4D97-AF65-F5344CB8AC3E}">
        <p14:creationId xmlns:p14="http://schemas.microsoft.com/office/powerpoint/2010/main" val="1638226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יצירת עץ גילויים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he-IL" sz="2900" dirty="0"/>
              <a:t>בהינתן חלון </a:t>
            </a:r>
            <a:r>
              <a:rPr lang="he-IL" sz="2900" dirty="0" smtClean="0"/>
              <a:t>של </a:t>
            </a:r>
            <a:r>
              <a:rPr lang="en-US" sz="2900" dirty="0" smtClean="0"/>
              <a:t>T</a:t>
            </a:r>
            <a:r>
              <a:rPr lang="he-IL" sz="2900" dirty="0" smtClean="0"/>
              <a:t> מסגרות נבנה </a:t>
            </a:r>
            <a:r>
              <a:rPr lang="he-IL" sz="2900" dirty="0"/>
              <a:t>עץ גילויים עבור כל אובייקט שהתגלה במסגרת הראשונה בחלון</a:t>
            </a:r>
            <a:r>
              <a:rPr lang="he-IL" sz="29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he-IL" sz="2900" dirty="0" smtClean="0"/>
              <a:t>עבור אובייקט </a:t>
            </a:r>
            <a:r>
              <a:rPr lang="en-US" sz="2900" dirty="0" smtClean="0"/>
              <a:t>a</a:t>
            </a:r>
            <a:r>
              <a:rPr lang="he-IL" sz="2900" dirty="0" smtClean="0"/>
              <a:t> שהתגלה במסגרת </a:t>
            </a:r>
            <a:r>
              <a:rPr lang="en-US" sz="2900" dirty="0" smtClean="0"/>
              <a:t>t</a:t>
            </a:r>
            <a:r>
              <a:rPr lang="he-IL" sz="2900" dirty="0" smtClean="0"/>
              <a:t>, ואובייקט </a:t>
            </a:r>
            <a:r>
              <a:rPr lang="en-US" sz="2900" dirty="0" smtClean="0"/>
              <a:t>b</a:t>
            </a:r>
            <a:r>
              <a:rPr lang="he-IL" sz="2900" dirty="0" smtClean="0"/>
              <a:t> שהתגלה במסגרת </a:t>
            </a:r>
            <a:r>
              <a:rPr lang="en-US" sz="2900" dirty="0" smtClean="0"/>
              <a:t>t+1</a:t>
            </a:r>
            <a:r>
              <a:rPr lang="he-IL" sz="2900" dirty="0" smtClean="0"/>
              <a:t>, עץ הגילויים נבנה כך ש- </a:t>
            </a:r>
            <a:r>
              <a:rPr lang="en-US" sz="2900" dirty="0"/>
              <a:t>b</a:t>
            </a:r>
            <a:r>
              <a:rPr lang="he-IL" sz="2900" dirty="0"/>
              <a:t> בן </a:t>
            </a:r>
            <a:r>
              <a:rPr lang="he-IL" sz="2900" dirty="0" smtClean="0"/>
              <a:t>של </a:t>
            </a:r>
            <a:r>
              <a:rPr lang="en-US" sz="2900" dirty="0"/>
              <a:t>a</a:t>
            </a:r>
            <a:r>
              <a:rPr lang="he-IL" sz="2900" dirty="0"/>
              <a:t> אם </a:t>
            </a:r>
            <a:r>
              <a:rPr lang="he-IL" sz="2900" dirty="0" smtClean="0"/>
              <a:t>הם "קרובים".</a:t>
            </a:r>
          </a:p>
          <a:p>
            <a:pPr>
              <a:spcBef>
                <a:spcPts val="1200"/>
              </a:spcBef>
            </a:pPr>
            <a:r>
              <a:rPr lang="he-IL" sz="2900" dirty="0" smtClean="0"/>
              <a:t>כלומר, עבור אובייקט </a:t>
            </a:r>
            <a:r>
              <a:rPr lang="en-US" sz="2900" dirty="0"/>
              <a:t>a</a:t>
            </a:r>
            <a:r>
              <a:rPr lang="he-IL" sz="2900" dirty="0"/>
              <a:t> יהיו </a:t>
            </a:r>
            <a:r>
              <a:rPr lang="he-IL" sz="2900" dirty="0" smtClean="0"/>
              <a:t>מספר בנים כאשר כולם התגלו ב- </a:t>
            </a:r>
            <a:r>
              <a:rPr lang="en-US" sz="2900" dirty="0" smtClean="0"/>
              <a:t>t+1</a:t>
            </a:r>
            <a:r>
              <a:rPr lang="he-IL" sz="2900" dirty="0" smtClean="0"/>
              <a:t> וכולם "קרובים" ל- </a:t>
            </a:r>
            <a:r>
              <a:rPr lang="en-US" sz="2900" dirty="0" smtClean="0"/>
              <a:t>a</a:t>
            </a:r>
            <a:r>
              <a:rPr lang="he-IL" sz="29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he-IL" sz="2900" dirty="0" smtClean="0"/>
              <a:t>אם במסגרת </a:t>
            </a:r>
            <a:r>
              <a:rPr lang="en-US" sz="2900" dirty="0" smtClean="0"/>
              <a:t>t</a:t>
            </a:r>
            <a:r>
              <a:rPr lang="he-IL" sz="2900" dirty="0" smtClean="0"/>
              <a:t> התגלו </a:t>
            </a:r>
            <a:r>
              <a:rPr lang="en-US" sz="2900" dirty="0" smtClean="0"/>
              <a:t>k</a:t>
            </a:r>
            <a:r>
              <a:rPr lang="he-IL" sz="2900" dirty="0" smtClean="0"/>
              <a:t> אובייקטים, באיטרציה </a:t>
            </a:r>
            <a:r>
              <a:rPr lang="en-US" sz="2900" dirty="0" smtClean="0"/>
              <a:t>t</a:t>
            </a:r>
            <a:r>
              <a:rPr lang="he-IL" sz="2900" dirty="0" smtClean="0"/>
              <a:t> יווצרו </a:t>
            </a:r>
            <a:r>
              <a:rPr lang="en-US" sz="2900" dirty="0"/>
              <a:t>k</a:t>
            </a:r>
            <a:r>
              <a:rPr lang="he-IL" sz="2900" dirty="0"/>
              <a:t> עצי </a:t>
            </a:r>
            <a:r>
              <a:rPr lang="he-IL" sz="2900" dirty="0" smtClean="0"/>
              <a:t>גילויים.</a:t>
            </a:r>
          </a:p>
          <a:p>
            <a:pPr>
              <a:spcBef>
                <a:spcPts val="1200"/>
              </a:spcBef>
            </a:pPr>
            <a:r>
              <a:rPr lang="he-IL" sz="2900" dirty="0" smtClean="0"/>
              <a:t>ההגדרה </a:t>
            </a:r>
            <a:r>
              <a:rPr lang="he-IL" sz="2900" dirty="0"/>
              <a:t>של "קרובים" היא תלויית </a:t>
            </a:r>
            <a:r>
              <a:rPr lang="he-IL" sz="2900" dirty="0" smtClean="0"/>
              <a:t>מימוש.</a:t>
            </a:r>
          </a:p>
          <a:p>
            <a:pPr lvl="1"/>
            <a:r>
              <a:rPr lang="he-IL" sz="2600" dirty="0" smtClean="0"/>
              <a:t>במקרה </a:t>
            </a:r>
            <a:r>
              <a:rPr lang="he-IL" sz="2600" dirty="0"/>
              <a:t>שהאלגוריתם פועל על תצלום אוויר, המשמעות היא למשל מרחק במטרים (או יותר נכון, מרחק בפיקסלים בהינתן יחס מטר לפיקסל).</a:t>
            </a:r>
            <a:endParaRPr lang="en-US" sz="2600" dirty="0"/>
          </a:p>
          <a:p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study\sem8\project\build1\uavtrack\src\apps\Debug\tracks6\allcc0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56403" r="39141" b="2151"/>
          <a:stretch/>
        </p:blipFill>
        <p:spPr bwMode="auto">
          <a:xfrm>
            <a:off x="2353220" y="44624"/>
            <a:ext cx="4437560" cy="32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79512" y="2075248"/>
            <a:ext cx="3928755" cy="4224469"/>
            <a:chOff x="251520" y="1004730"/>
            <a:chExt cx="4464496" cy="4800534"/>
          </a:xfrm>
        </p:grpSpPr>
        <p:sp>
          <p:nvSpPr>
            <p:cNvPr id="129" name="Oval 128"/>
            <p:cNvSpPr/>
            <p:nvPr/>
          </p:nvSpPr>
          <p:spPr>
            <a:xfrm>
              <a:off x="3851920" y="4384306"/>
              <a:ext cx="576064" cy="576064"/>
            </a:xfrm>
            <a:prstGeom prst="ellipse">
              <a:avLst/>
            </a:prstGeom>
            <a:ln w="381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470 759</a:t>
              </a:r>
              <a:endParaRPr lang="he-IL" sz="800" dirty="0"/>
            </a:p>
          </p:txBody>
        </p:sp>
        <p:cxnSp>
          <p:nvCxnSpPr>
            <p:cNvPr id="130" name="Straight Arrow Connector 129"/>
            <p:cNvCxnSpPr>
              <a:stCxn id="121" idx="4"/>
              <a:endCxn id="129" idx="0"/>
            </p:cNvCxnSpPr>
            <p:nvPr/>
          </p:nvCxnSpPr>
          <p:spPr>
            <a:xfrm>
              <a:off x="3824759" y="4115476"/>
              <a:ext cx="315193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4139952" y="5229200"/>
              <a:ext cx="576064" cy="576064"/>
            </a:xfrm>
            <a:prstGeom prst="ellips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463 732</a:t>
              </a:r>
              <a:endParaRPr lang="he-IL" sz="800" dirty="0"/>
            </a:p>
          </p:txBody>
        </p:sp>
        <p:cxnSp>
          <p:nvCxnSpPr>
            <p:cNvPr id="132" name="Straight Arrow Connector 131"/>
            <p:cNvCxnSpPr>
              <a:stCxn id="73" idx="4"/>
              <a:endCxn id="110" idx="0"/>
            </p:cNvCxnSpPr>
            <p:nvPr/>
          </p:nvCxnSpPr>
          <p:spPr>
            <a:xfrm flipH="1">
              <a:off x="1187624" y="2444890"/>
              <a:ext cx="342038" cy="2496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8" name="Straight Arrow Connector 67"/>
            <p:cNvCxnSpPr>
              <a:stCxn id="100" idx="4"/>
              <a:endCxn id="97" idx="0"/>
            </p:cNvCxnSpPr>
            <p:nvPr/>
          </p:nvCxnSpPr>
          <p:spPr>
            <a:xfrm flipH="1">
              <a:off x="1871700" y="4960370"/>
              <a:ext cx="684076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1916547" y="1004730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499 857</a:t>
              </a:r>
              <a:endParaRPr lang="he-IL" sz="800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925706" y="1849624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511 865</a:t>
              </a:r>
              <a:endParaRPr lang="he-IL" sz="800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3536727" y="1849624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492 833</a:t>
              </a:r>
              <a:endParaRPr lang="he-IL" sz="800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251520" y="1849624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521 866</a:t>
              </a:r>
              <a:endParaRPr lang="he-IL" sz="800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1241630" y="186882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497 868</a:t>
              </a:r>
              <a:endParaRPr lang="he-IL" sz="800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1583668" y="2694518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517 881</a:t>
              </a:r>
              <a:endParaRPr lang="he-IL" sz="800" dirty="0"/>
            </a:p>
          </p:txBody>
        </p:sp>
        <p:cxnSp>
          <p:nvCxnSpPr>
            <p:cNvPr id="75" name="Straight Arrow Connector 74"/>
            <p:cNvCxnSpPr>
              <a:stCxn id="70" idx="4"/>
              <a:endCxn id="74" idx="0"/>
            </p:cNvCxnSpPr>
            <p:nvPr/>
          </p:nvCxnSpPr>
          <p:spPr>
            <a:xfrm flipH="1">
              <a:off x="1871700" y="2425688"/>
              <a:ext cx="342038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6" name="Straight Arrow Connector 75"/>
            <p:cNvCxnSpPr>
              <a:stCxn id="70" idx="4"/>
              <a:endCxn id="84" idx="0"/>
            </p:cNvCxnSpPr>
            <p:nvPr/>
          </p:nvCxnSpPr>
          <p:spPr>
            <a:xfrm>
              <a:off x="2213738" y="2425688"/>
              <a:ext cx="342038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7" name="Straight Arrow Connector 76"/>
            <p:cNvCxnSpPr>
              <a:stCxn id="69" idx="4"/>
              <a:endCxn id="70" idx="0"/>
            </p:cNvCxnSpPr>
            <p:nvPr/>
          </p:nvCxnSpPr>
          <p:spPr>
            <a:xfrm>
              <a:off x="2204579" y="1580794"/>
              <a:ext cx="9159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8" name="Straight Arrow Connector 77"/>
            <p:cNvCxnSpPr>
              <a:stCxn id="69" idx="4"/>
              <a:endCxn id="71" idx="0"/>
            </p:cNvCxnSpPr>
            <p:nvPr/>
          </p:nvCxnSpPr>
          <p:spPr>
            <a:xfrm>
              <a:off x="2204579" y="1580794"/>
              <a:ext cx="162018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9" name="Straight Arrow Connector 78"/>
            <p:cNvCxnSpPr>
              <a:stCxn id="69" idx="4"/>
              <a:endCxn id="72" idx="0"/>
            </p:cNvCxnSpPr>
            <p:nvPr/>
          </p:nvCxnSpPr>
          <p:spPr>
            <a:xfrm flipH="1">
              <a:off x="539552" y="1580794"/>
              <a:ext cx="1665027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0" name="Straight Arrow Connector 79"/>
            <p:cNvCxnSpPr>
              <a:stCxn id="69" idx="4"/>
              <a:endCxn id="73" idx="0"/>
            </p:cNvCxnSpPr>
            <p:nvPr/>
          </p:nvCxnSpPr>
          <p:spPr>
            <a:xfrm flipH="1">
              <a:off x="1529662" y="1580794"/>
              <a:ext cx="674917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2267744" y="3539412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530 897</a:t>
              </a:r>
              <a:endParaRPr lang="he-IL" sz="800" dirty="0"/>
            </a:p>
          </p:txBody>
        </p:sp>
        <p:cxnSp>
          <p:nvCxnSpPr>
            <p:cNvPr id="82" name="Straight Arrow Connector 81"/>
            <p:cNvCxnSpPr>
              <a:stCxn id="74" idx="4"/>
              <a:endCxn id="81" idx="0"/>
            </p:cNvCxnSpPr>
            <p:nvPr/>
          </p:nvCxnSpPr>
          <p:spPr>
            <a:xfrm>
              <a:off x="1871700" y="3270582"/>
              <a:ext cx="684076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3" name="Straight Arrow Connector 82"/>
            <p:cNvCxnSpPr>
              <a:stCxn id="81" idx="4"/>
              <a:endCxn id="100" idx="0"/>
            </p:cNvCxnSpPr>
            <p:nvPr/>
          </p:nvCxnSpPr>
          <p:spPr>
            <a:xfrm>
              <a:off x="2555776" y="4115476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2267744" y="2694518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526 885</a:t>
              </a:r>
              <a:endParaRPr lang="he-IL" sz="8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251520" y="3539412"/>
              <a:ext cx="576064" cy="576064"/>
            </a:xfrm>
            <a:prstGeom prst="ellips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566 882</a:t>
              </a:r>
              <a:endParaRPr lang="he-IL" sz="8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251520" y="4384306"/>
              <a:ext cx="576064" cy="576064"/>
            </a:xfrm>
            <a:prstGeom prst="ellips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588 890</a:t>
              </a:r>
              <a:endParaRPr lang="he-IL" sz="800" dirty="0"/>
            </a:p>
          </p:txBody>
        </p:sp>
        <p:cxnSp>
          <p:nvCxnSpPr>
            <p:cNvPr id="87" name="Straight Arrow Connector 86"/>
            <p:cNvCxnSpPr>
              <a:stCxn id="85" idx="4"/>
              <a:endCxn id="86" idx="0"/>
            </p:cNvCxnSpPr>
            <p:nvPr/>
          </p:nvCxnSpPr>
          <p:spPr>
            <a:xfrm>
              <a:off x="539552" y="4115476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51520" y="5229200"/>
              <a:ext cx="576064" cy="576064"/>
            </a:xfrm>
            <a:prstGeom prst="ellips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611 898</a:t>
              </a:r>
              <a:endParaRPr lang="he-IL" sz="800" dirty="0"/>
            </a:p>
          </p:txBody>
        </p:sp>
        <p:cxnSp>
          <p:nvCxnSpPr>
            <p:cNvPr id="89" name="Straight Arrow Connector 88"/>
            <p:cNvCxnSpPr>
              <a:stCxn id="86" idx="4"/>
              <a:endCxn id="88" idx="0"/>
            </p:cNvCxnSpPr>
            <p:nvPr/>
          </p:nvCxnSpPr>
          <p:spPr>
            <a:xfrm>
              <a:off x="539552" y="4960370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100" idx="4"/>
              <a:endCxn id="95" idx="0"/>
            </p:cNvCxnSpPr>
            <p:nvPr/>
          </p:nvCxnSpPr>
          <p:spPr>
            <a:xfrm>
              <a:off x="2555776" y="4960370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4" idx="4"/>
              <a:endCxn id="81" idx="0"/>
            </p:cNvCxnSpPr>
            <p:nvPr/>
          </p:nvCxnSpPr>
          <p:spPr>
            <a:xfrm>
              <a:off x="2555776" y="3270582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1592511" y="3539412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520 894</a:t>
              </a:r>
              <a:endParaRPr lang="he-IL" sz="800" dirty="0"/>
            </a:p>
          </p:txBody>
        </p:sp>
        <p:cxnSp>
          <p:nvCxnSpPr>
            <p:cNvPr id="93" name="Straight Arrow Connector 92"/>
            <p:cNvCxnSpPr>
              <a:stCxn id="74" idx="4"/>
              <a:endCxn id="92" idx="0"/>
            </p:cNvCxnSpPr>
            <p:nvPr/>
          </p:nvCxnSpPr>
          <p:spPr>
            <a:xfrm>
              <a:off x="1871700" y="3270582"/>
              <a:ext cx="8843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1592511" y="438430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524 904</a:t>
              </a:r>
              <a:endParaRPr lang="he-IL" sz="800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2267744" y="5229200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538 929</a:t>
              </a:r>
              <a:endParaRPr lang="he-IL" sz="800" dirty="0"/>
            </a:p>
          </p:txBody>
        </p:sp>
        <p:cxnSp>
          <p:nvCxnSpPr>
            <p:cNvPr id="96" name="Straight Arrow Connector 95"/>
            <p:cNvCxnSpPr>
              <a:stCxn id="94" idx="4"/>
              <a:endCxn id="95" idx="0"/>
            </p:cNvCxnSpPr>
            <p:nvPr/>
          </p:nvCxnSpPr>
          <p:spPr>
            <a:xfrm>
              <a:off x="1880543" y="4960370"/>
              <a:ext cx="675233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1583668" y="5229200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527 918</a:t>
              </a:r>
              <a:endParaRPr lang="he-IL" sz="800" dirty="0"/>
            </a:p>
          </p:txBody>
        </p:sp>
        <p:cxnSp>
          <p:nvCxnSpPr>
            <p:cNvPr id="98" name="Straight Arrow Connector 97"/>
            <p:cNvCxnSpPr>
              <a:stCxn id="94" idx="4"/>
              <a:endCxn id="97" idx="0"/>
            </p:cNvCxnSpPr>
            <p:nvPr/>
          </p:nvCxnSpPr>
          <p:spPr>
            <a:xfrm flipH="1">
              <a:off x="1871700" y="4960370"/>
              <a:ext cx="8843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2" idx="4"/>
              <a:endCxn id="94" idx="0"/>
            </p:cNvCxnSpPr>
            <p:nvPr/>
          </p:nvCxnSpPr>
          <p:spPr>
            <a:xfrm>
              <a:off x="1880543" y="4115476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2267744" y="438430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531 910</a:t>
              </a:r>
              <a:endParaRPr lang="he-IL" sz="800" dirty="0"/>
            </a:p>
          </p:txBody>
        </p:sp>
        <p:cxnSp>
          <p:nvCxnSpPr>
            <p:cNvPr id="101" name="Straight Arrow Connector 100"/>
            <p:cNvCxnSpPr>
              <a:stCxn id="92" idx="4"/>
              <a:endCxn id="100" idx="0"/>
            </p:cNvCxnSpPr>
            <p:nvPr/>
          </p:nvCxnSpPr>
          <p:spPr>
            <a:xfrm>
              <a:off x="1880543" y="4115476"/>
              <a:ext cx="675233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251520" y="2694518"/>
              <a:ext cx="576064" cy="576064"/>
            </a:xfrm>
            <a:prstGeom prst="ellips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543 874</a:t>
              </a:r>
              <a:endParaRPr lang="he-IL" sz="800" dirty="0"/>
            </a:p>
          </p:txBody>
        </p:sp>
        <p:cxnSp>
          <p:nvCxnSpPr>
            <p:cNvPr id="103" name="Straight Arrow Connector 102"/>
            <p:cNvCxnSpPr>
              <a:stCxn id="72" idx="4"/>
              <a:endCxn id="102" idx="0"/>
            </p:cNvCxnSpPr>
            <p:nvPr/>
          </p:nvCxnSpPr>
          <p:spPr>
            <a:xfrm>
              <a:off x="539552" y="2425688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02" idx="4"/>
              <a:endCxn id="85" idx="0"/>
            </p:cNvCxnSpPr>
            <p:nvPr/>
          </p:nvCxnSpPr>
          <p:spPr>
            <a:xfrm>
              <a:off x="539552" y="3270582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899592" y="3539412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510 897</a:t>
              </a:r>
              <a:endParaRPr lang="he-IL" sz="800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899592" y="438430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511 907</a:t>
              </a:r>
              <a:endParaRPr lang="he-IL" sz="800" dirty="0"/>
            </a:p>
          </p:txBody>
        </p:sp>
        <p:cxnSp>
          <p:nvCxnSpPr>
            <p:cNvPr id="107" name="Straight Arrow Connector 106"/>
            <p:cNvCxnSpPr>
              <a:stCxn id="105" idx="4"/>
              <a:endCxn id="106" idx="0"/>
            </p:cNvCxnSpPr>
            <p:nvPr/>
          </p:nvCxnSpPr>
          <p:spPr>
            <a:xfrm>
              <a:off x="1187624" y="4115476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899592" y="5229200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513 919</a:t>
              </a:r>
              <a:endParaRPr lang="he-IL" sz="800" dirty="0"/>
            </a:p>
          </p:txBody>
        </p:sp>
        <p:cxnSp>
          <p:nvCxnSpPr>
            <p:cNvPr id="109" name="Straight Arrow Connector 108"/>
            <p:cNvCxnSpPr>
              <a:stCxn id="106" idx="4"/>
              <a:endCxn id="108" idx="0"/>
            </p:cNvCxnSpPr>
            <p:nvPr/>
          </p:nvCxnSpPr>
          <p:spPr>
            <a:xfrm>
              <a:off x="1187624" y="4960370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899592" y="2694518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506 884</a:t>
              </a:r>
              <a:endParaRPr lang="he-IL" sz="800" dirty="0"/>
            </a:p>
          </p:txBody>
        </p:sp>
        <p:cxnSp>
          <p:nvCxnSpPr>
            <p:cNvPr id="111" name="Straight Arrow Connector 110"/>
            <p:cNvCxnSpPr>
              <a:stCxn id="110" idx="4"/>
              <a:endCxn id="105" idx="0"/>
            </p:cNvCxnSpPr>
            <p:nvPr/>
          </p:nvCxnSpPr>
          <p:spPr>
            <a:xfrm>
              <a:off x="1187624" y="3270582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73" idx="4"/>
              <a:endCxn id="74" idx="0"/>
            </p:cNvCxnSpPr>
            <p:nvPr/>
          </p:nvCxnSpPr>
          <p:spPr>
            <a:xfrm>
              <a:off x="1529662" y="2444890"/>
              <a:ext cx="342038" cy="2496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3" name="Straight Arrow Connector 112"/>
            <p:cNvCxnSpPr>
              <a:stCxn id="105" idx="4"/>
              <a:endCxn id="94" idx="0"/>
            </p:cNvCxnSpPr>
            <p:nvPr/>
          </p:nvCxnSpPr>
          <p:spPr>
            <a:xfrm>
              <a:off x="1187624" y="4115476"/>
              <a:ext cx="692919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4" name="Straight Arrow Connector 113"/>
            <p:cNvCxnSpPr>
              <a:stCxn id="106" idx="4"/>
              <a:endCxn id="97" idx="0"/>
            </p:cNvCxnSpPr>
            <p:nvPr/>
          </p:nvCxnSpPr>
          <p:spPr>
            <a:xfrm>
              <a:off x="1187624" y="4960370"/>
              <a:ext cx="684076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29" idx="4"/>
              <a:endCxn id="131" idx="0"/>
            </p:cNvCxnSpPr>
            <p:nvPr/>
          </p:nvCxnSpPr>
          <p:spPr>
            <a:xfrm>
              <a:off x="4139952" y="4960370"/>
              <a:ext cx="288032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3203848" y="2694518"/>
              <a:ext cx="576064" cy="576064"/>
            </a:xfrm>
            <a:prstGeom prst="ellips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497 813</a:t>
              </a:r>
              <a:endParaRPr lang="he-IL" sz="800" dirty="0"/>
            </a:p>
          </p:txBody>
        </p:sp>
        <p:cxnSp>
          <p:nvCxnSpPr>
            <p:cNvPr id="117" name="Straight Arrow Connector 116"/>
            <p:cNvCxnSpPr>
              <a:stCxn id="71" idx="4"/>
              <a:endCxn id="116" idx="0"/>
            </p:cNvCxnSpPr>
            <p:nvPr/>
          </p:nvCxnSpPr>
          <p:spPr>
            <a:xfrm flipH="1">
              <a:off x="3491880" y="2425688"/>
              <a:ext cx="332879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8" name="Straight Arrow Connector 117"/>
            <p:cNvCxnSpPr>
              <a:stCxn id="71" idx="4"/>
              <a:endCxn id="119" idx="0"/>
            </p:cNvCxnSpPr>
            <p:nvPr/>
          </p:nvCxnSpPr>
          <p:spPr>
            <a:xfrm>
              <a:off x="3824759" y="2425688"/>
              <a:ext cx="315193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3851920" y="2694518"/>
              <a:ext cx="576064" cy="576064"/>
            </a:xfrm>
            <a:prstGeom prst="ellips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485 799</a:t>
              </a:r>
              <a:endParaRPr lang="he-IL" sz="800" dirty="0"/>
            </a:p>
          </p:txBody>
        </p:sp>
        <p:cxnSp>
          <p:nvCxnSpPr>
            <p:cNvPr id="120" name="Straight Arrow Connector 119"/>
            <p:cNvCxnSpPr>
              <a:stCxn id="119" idx="4"/>
              <a:endCxn id="121" idx="0"/>
            </p:cNvCxnSpPr>
            <p:nvPr/>
          </p:nvCxnSpPr>
          <p:spPr>
            <a:xfrm flipH="1">
              <a:off x="3824759" y="3270582"/>
              <a:ext cx="315193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3536727" y="3539412"/>
              <a:ext cx="576064" cy="576064"/>
            </a:xfrm>
            <a:prstGeom prst="ellips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477 774</a:t>
              </a:r>
              <a:endParaRPr lang="he-IL" sz="800" dirty="0"/>
            </a:p>
          </p:txBody>
        </p:sp>
        <p:cxnSp>
          <p:nvCxnSpPr>
            <p:cNvPr id="122" name="Straight Arrow Connector 121"/>
            <p:cNvCxnSpPr>
              <a:stCxn id="116" idx="4"/>
              <a:endCxn id="121" idx="0"/>
            </p:cNvCxnSpPr>
            <p:nvPr/>
          </p:nvCxnSpPr>
          <p:spPr>
            <a:xfrm>
              <a:off x="3491880" y="3270582"/>
              <a:ext cx="332879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203848" y="4384306"/>
              <a:ext cx="576064" cy="576064"/>
            </a:xfrm>
            <a:prstGeom prst="ellipse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484 761</a:t>
              </a:r>
              <a:endParaRPr lang="he-IL" sz="800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2915816" y="5229200"/>
              <a:ext cx="576064" cy="576064"/>
            </a:xfrm>
            <a:prstGeom prst="ellipse">
              <a:avLst/>
            </a:prstGeom>
            <a:ln w="38100">
              <a:solidFill>
                <a:srgbClr val="23AD2A"/>
              </a:solidFill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476 741</a:t>
              </a:r>
              <a:endParaRPr lang="he-IL" sz="800" dirty="0"/>
            </a:p>
          </p:txBody>
        </p:sp>
        <p:cxnSp>
          <p:nvCxnSpPr>
            <p:cNvPr id="125" name="Straight Arrow Connector 124"/>
            <p:cNvCxnSpPr>
              <a:stCxn id="123" idx="4"/>
              <a:endCxn id="124" idx="0"/>
            </p:cNvCxnSpPr>
            <p:nvPr/>
          </p:nvCxnSpPr>
          <p:spPr>
            <a:xfrm flipH="1">
              <a:off x="3203848" y="4960370"/>
              <a:ext cx="288032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/>
            <p:cNvSpPr/>
            <p:nvPr/>
          </p:nvSpPr>
          <p:spPr>
            <a:xfrm>
              <a:off x="3527884" y="5229200"/>
              <a:ext cx="576064" cy="576064"/>
            </a:xfrm>
            <a:prstGeom prst="ellips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487 740</a:t>
              </a:r>
              <a:endParaRPr lang="he-IL" sz="800" dirty="0"/>
            </a:p>
          </p:txBody>
        </p:sp>
        <p:cxnSp>
          <p:nvCxnSpPr>
            <p:cNvPr id="127" name="Straight Arrow Connector 126"/>
            <p:cNvCxnSpPr>
              <a:stCxn id="123" idx="4"/>
              <a:endCxn id="126" idx="0"/>
            </p:cNvCxnSpPr>
            <p:nvPr/>
          </p:nvCxnSpPr>
          <p:spPr>
            <a:xfrm>
              <a:off x="3491880" y="4960370"/>
              <a:ext cx="324036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21" idx="4"/>
              <a:endCxn id="123" idx="0"/>
            </p:cNvCxnSpPr>
            <p:nvPr/>
          </p:nvCxnSpPr>
          <p:spPr>
            <a:xfrm flipH="1">
              <a:off x="3491880" y="4115476"/>
              <a:ext cx="332879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922042" y="2075248"/>
            <a:ext cx="3042446" cy="4234072"/>
            <a:chOff x="5220072" y="995129"/>
            <a:chExt cx="3456384" cy="4810135"/>
          </a:xfrm>
        </p:grpSpPr>
        <p:cxnSp>
          <p:nvCxnSpPr>
            <p:cNvPr id="135" name="Straight Arrow Connector 134"/>
            <p:cNvCxnSpPr>
              <a:stCxn id="141" idx="4"/>
              <a:endCxn id="178" idx="0"/>
            </p:cNvCxnSpPr>
            <p:nvPr/>
          </p:nvCxnSpPr>
          <p:spPr>
            <a:xfrm flipH="1">
              <a:off x="6216183" y="2435289"/>
              <a:ext cx="12001" cy="2496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6" name="Straight Arrow Connector 135"/>
            <p:cNvCxnSpPr>
              <a:stCxn id="168" idx="4"/>
              <a:endCxn id="165" idx="0"/>
            </p:cNvCxnSpPr>
            <p:nvPr/>
          </p:nvCxnSpPr>
          <p:spPr>
            <a:xfrm flipH="1">
              <a:off x="6948264" y="4950769"/>
              <a:ext cx="72008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Oval 136"/>
            <p:cNvSpPr/>
            <p:nvPr/>
          </p:nvSpPr>
          <p:spPr>
            <a:xfrm>
              <a:off x="6354199" y="995129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508 852</a:t>
              </a:r>
              <a:endParaRPr lang="he-IL" sz="800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660232" y="1840023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511 865</a:t>
              </a:r>
              <a:endParaRPr lang="he-IL" sz="800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5220072" y="1840023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492 833</a:t>
              </a:r>
              <a:endParaRPr lang="he-IL" sz="800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7380312" y="1837598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521 866</a:t>
              </a:r>
              <a:endParaRPr lang="he-IL" sz="800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5940152" y="1859225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497 868</a:t>
              </a:r>
              <a:endParaRPr lang="he-IL" sz="800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6660232" y="2684917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517 881</a:t>
              </a:r>
              <a:endParaRPr lang="he-IL" sz="800" dirty="0"/>
            </a:p>
          </p:txBody>
        </p:sp>
        <p:cxnSp>
          <p:nvCxnSpPr>
            <p:cNvPr id="143" name="Straight Arrow Connector 142"/>
            <p:cNvCxnSpPr>
              <a:stCxn id="138" idx="4"/>
              <a:endCxn id="142" idx="0"/>
            </p:cNvCxnSpPr>
            <p:nvPr/>
          </p:nvCxnSpPr>
          <p:spPr>
            <a:xfrm>
              <a:off x="6948264" y="2416087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4" name="Straight Arrow Connector 143"/>
            <p:cNvCxnSpPr>
              <a:stCxn id="138" idx="4"/>
              <a:endCxn id="152" idx="0"/>
            </p:cNvCxnSpPr>
            <p:nvPr/>
          </p:nvCxnSpPr>
          <p:spPr>
            <a:xfrm>
              <a:off x="6948264" y="2416087"/>
              <a:ext cx="72008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5" name="Straight Arrow Connector 144"/>
            <p:cNvCxnSpPr>
              <a:stCxn id="137" idx="4"/>
              <a:endCxn id="138" idx="0"/>
            </p:cNvCxnSpPr>
            <p:nvPr/>
          </p:nvCxnSpPr>
          <p:spPr>
            <a:xfrm>
              <a:off x="6642231" y="1571193"/>
              <a:ext cx="306033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/>
            <p:cNvCxnSpPr>
              <a:stCxn id="137" idx="4"/>
              <a:endCxn id="139" idx="0"/>
            </p:cNvCxnSpPr>
            <p:nvPr/>
          </p:nvCxnSpPr>
          <p:spPr>
            <a:xfrm flipH="1">
              <a:off x="5508104" y="1571193"/>
              <a:ext cx="1134127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7" name="Straight Arrow Connector 146"/>
            <p:cNvCxnSpPr>
              <a:stCxn id="137" idx="4"/>
              <a:endCxn id="140" idx="0"/>
            </p:cNvCxnSpPr>
            <p:nvPr/>
          </p:nvCxnSpPr>
          <p:spPr>
            <a:xfrm>
              <a:off x="6642231" y="1571193"/>
              <a:ext cx="1026113" cy="26640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8" name="Straight Arrow Connector 147"/>
            <p:cNvCxnSpPr>
              <a:stCxn id="137" idx="4"/>
              <a:endCxn id="141" idx="0"/>
            </p:cNvCxnSpPr>
            <p:nvPr/>
          </p:nvCxnSpPr>
          <p:spPr>
            <a:xfrm flipH="1">
              <a:off x="6228184" y="1571193"/>
              <a:ext cx="414047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7380312" y="3529811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530 897</a:t>
              </a:r>
              <a:endParaRPr lang="he-IL" sz="800" dirty="0"/>
            </a:p>
          </p:txBody>
        </p:sp>
        <p:cxnSp>
          <p:nvCxnSpPr>
            <p:cNvPr id="150" name="Straight Arrow Connector 149"/>
            <p:cNvCxnSpPr>
              <a:stCxn id="142" idx="4"/>
              <a:endCxn id="149" idx="0"/>
            </p:cNvCxnSpPr>
            <p:nvPr/>
          </p:nvCxnSpPr>
          <p:spPr>
            <a:xfrm>
              <a:off x="6948264" y="3260981"/>
              <a:ext cx="72008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1" name="Straight Arrow Connector 150"/>
            <p:cNvCxnSpPr>
              <a:stCxn id="149" idx="4"/>
              <a:endCxn id="168" idx="0"/>
            </p:cNvCxnSpPr>
            <p:nvPr/>
          </p:nvCxnSpPr>
          <p:spPr>
            <a:xfrm>
              <a:off x="7668344" y="4105875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7380312" y="2684917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526 885</a:t>
              </a:r>
              <a:endParaRPr lang="he-IL" sz="800" dirty="0"/>
            </a:p>
          </p:txBody>
        </p:sp>
        <p:cxnSp>
          <p:nvCxnSpPr>
            <p:cNvPr id="158" name="Straight Arrow Connector 157"/>
            <p:cNvCxnSpPr>
              <a:stCxn id="168" idx="4"/>
              <a:endCxn id="163" idx="0"/>
            </p:cNvCxnSpPr>
            <p:nvPr/>
          </p:nvCxnSpPr>
          <p:spPr>
            <a:xfrm>
              <a:off x="7668344" y="4950769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52" idx="4"/>
              <a:endCxn id="208" idx="0"/>
            </p:cNvCxnSpPr>
            <p:nvPr/>
          </p:nvCxnSpPr>
          <p:spPr>
            <a:xfrm>
              <a:off x="7668344" y="3260981"/>
              <a:ext cx="720080" cy="27843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6660232" y="3529811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520 894</a:t>
              </a:r>
              <a:endParaRPr lang="he-IL" sz="800" dirty="0"/>
            </a:p>
          </p:txBody>
        </p:sp>
        <p:cxnSp>
          <p:nvCxnSpPr>
            <p:cNvPr id="161" name="Straight Arrow Connector 160"/>
            <p:cNvCxnSpPr>
              <a:stCxn id="142" idx="4"/>
              <a:endCxn id="160" idx="0"/>
            </p:cNvCxnSpPr>
            <p:nvPr/>
          </p:nvCxnSpPr>
          <p:spPr>
            <a:xfrm>
              <a:off x="6948264" y="3260981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/>
            <p:cNvSpPr/>
            <p:nvPr/>
          </p:nvSpPr>
          <p:spPr>
            <a:xfrm>
              <a:off x="6660232" y="4374705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524 904</a:t>
              </a:r>
              <a:endParaRPr lang="he-IL" sz="800" dirty="0"/>
            </a:p>
          </p:txBody>
        </p:sp>
        <p:sp>
          <p:nvSpPr>
            <p:cNvPr id="163" name="Oval 162"/>
            <p:cNvSpPr/>
            <p:nvPr/>
          </p:nvSpPr>
          <p:spPr>
            <a:xfrm>
              <a:off x="7380312" y="5219599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538 929</a:t>
              </a:r>
              <a:endParaRPr lang="he-IL" sz="800" dirty="0"/>
            </a:p>
          </p:txBody>
        </p:sp>
        <p:cxnSp>
          <p:nvCxnSpPr>
            <p:cNvPr id="164" name="Straight Arrow Connector 163"/>
            <p:cNvCxnSpPr>
              <a:stCxn id="162" idx="4"/>
              <a:endCxn id="163" idx="0"/>
            </p:cNvCxnSpPr>
            <p:nvPr/>
          </p:nvCxnSpPr>
          <p:spPr>
            <a:xfrm>
              <a:off x="6948264" y="4950769"/>
              <a:ext cx="72008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/>
            <p:cNvSpPr/>
            <p:nvPr/>
          </p:nvSpPr>
          <p:spPr>
            <a:xfrm>
              <a:off x="6660232" y="5219599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527 918</a:t>
              </a:r>
              <a:endParaRPr lang="he-IL" sz="800" dirty="0"/>
            </a:p>
          </p:txBody>
        </p:sp>
        <p:cxnSp>
          <p:nvCxnSpPr>
            <p:cNvPr id="166" name="Straight Arrow Connector 165"/>
            <p:cNvCxnSpPr>
              <a:stCxn id="162" idx="4"/>
              <a:endCxn id="165" idx="0"/>
            </p:cNvCxnSpPr>
            <p:nvPr/>
          </p:nvCxnSpPr>
          <p:spPr>
            <a:xfrm>
              <a:off x="6948264" y="4950769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60" idx="4"/>
              <a:endCxn id="162" idx="0"/>
            </p:cNvCxnSpPr>
            <p:nvPr/>
          </p:nvCxnSpPr>
          <p:spPr>
            <a:xfrm>
              <a:off x="6948264" y="4105875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7380312" y="4374705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531 910</a:t>
              </a:r>
              <a:endParaRPr lang="he-IL" sz="800" dirty="0"/>
            </a:p>
          </p:txBody>
        </p:sp>
        <p:cxnSp>
          <p:nvCxnSpPr>
            <p:cNvPr id="169" name="Straight Arrow Connector 168"/>
            <p:cNvCxnSpPr>
              <a:stCxn id="160" idx="4"/>
              <a:endCxn id="168" idx="0"/>
            </p:cNvCxnSpPr>
            <p:nvPr/>
          </p:nvCxnSpPr>
          <p:spPr>
            <a:xfrm>
              <a:off x="6948264" y="4105875"/>
              <a:ext cx="72008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40" idx="4"/>
              <a:endCxn id="152" idx="0"/>
            </p:cNvCxnSpPr>
            <p:nvPr/>
          </p:nvCxnSpPr>
          <p:spPr>
            <a:xfrm>
              <a:off x="7668344" y="2413662"/>
              <a:ext cx="0" cy="2712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/>
            <p:cNvSpPr/>
            <p:nvPr/>
          </p:nvSpPr>
          <p:spPr>
            <a:xfrm>
              <a:off x="5928151" y="3529811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510 897</a:t>
              </a:r>
              <a:endParaRPr lang="he-IL" sz="800" dirty="0"/>
            </a:p>
          </p:txBody>
        </p:sp>
        <p:sp>
          <p:nvSpPr>
            <p:cNvPr id="174" name="Oval 173"/>
            <p:cNvSpPr/>
            <p:nvPr/>
          </p:nvSpPr>
          <p:spPr>
            <a:xfrm>
              <a:off x="5928151" y="4374705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511 907</a:t>
              </a:r>
              <a:endParaRPr lang="he-IL" sz="800" dirty="0"/>
            </a:p>
          </p:txBody>
        </p:sp>
        <p:cxnSp>
          <p:nvCxnSpPr>
            <p:cNvPr id="175" name="Straight Arrow Connector 174"/>
            <p:cNvCxnSpPr>
              <a:stCxn id="173" idx="4"/>
              <a:endCxn id="174" idx="0"/>
            </p:cNvCxnSpPr>
            <p:nvPr/>
          </p:nvCxnSpPr>
          <p:spPr>
            <a:xfrm>
              <a:off x="6216183" y="4105875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/>
            <p:nvPr/>
          </p:nvSpPr>
          <p:spPr>
            <a:xfrm>
              <a:off x="5928151" y="5219599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513 919</a:t>
              </a:r>
              <a:endParaRPr lang="he-IL" sz="800" dirty="0"/>
            </a:p>
          </p:txBody>
        </p:sp>
        <p:cxnSp>
          <p:nvCxnSpPr>
            <p:cNvPr id="177" name="Straight Arrow Connector 176"/>
            <p:cNvCxnSpPr>
              <a:stCxn id="174" idx="4"/>
              <a:endCxn id="176" idx="0"/>
            </p:cNvCxnSpPr>
            <p:nvPr/>
          </p:nvCxnSpPr>
          <p:spPr>
            <a:xfrm>
              <a:off x="6216183" y="4950769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/>
            <p:cNvSpPr/>
            <p:nvPr/>
          </p:nvSpPr>
          <p:spPr>
            <a:xfrm>
              <a:off x="5928151" y="2684917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506 884</a:t>
              </a:r>
              <a:endParaRPr lang="he-IL" sz="800" dirty="0"/>
            </a:p>
          </p:txBody>
        </p:sp>
        <p:cxnSp>
          <p:nvCxnSpPr>
            <p:cNvPr id="179" name="Straight Arrow Connector 178"/>
            <p:cNvCxnSpPr>
              <a:stCxn id="178" idx="4"/>
              <a:endCxn id="173" idx="0"/>
            </p:cNvCxnSpPr>
            <p:nvPr/>
          </p:nvCxnSpPr>
          <p:spPr>
            <a:xfrm>
              <a:off x="6216183" y="3260981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stCxn id="173" idx="4"/>
              <a:endCxn id="162" idx="0"/>
            </p:cNvCxnSpPr>
            <p:nvPr/>
          </p:nvCxnSpPr>
          <p:spPr>
            <a:xfrm>
              <a:off x="6216183" y="4105875"/>
              <a:ext cx="732081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2" name="Straight Arrow Connector 181"/>
            <p:cNvCxnSpPr>
              <a:stCxn id="174" idx="4"/>
              <a:endCxn id="165" idx="0"/>
            </p:cNvCxnSpPr>
            <p:nvPr/>
          </p:nvCxnSpPr>
          <p:spPr>
            <a:xfrm>
              <a:off x="6216183" y="4950769"/>
              <a:ext cx="732081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5220072" y="2684917"/>
              <a:ext cx="576064" cy="576064"/>
            </a:xfrm>
            <a:prstGeom prst="ellips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478 814</a:t>
              </a:r>
              <a:endParaRPr lang="he-IL" sz="800" dirty="0"/>
            </a:p>
          </p:txBody>
        </p:sp>
        <p:cxnSp>
          <p:nvCxnSpPr>
            <p:cNvPr id="185" name="Straight Arrow Connector 184"/>
            <p:cNvCxnSpPr>
              <a:stCxn id="139" idx="4"/>
              <a:endCxn id="184" idx="0"/>
            </p:cNvCxnSpPr>
            <p:nvPr/>
          </p:nvCxnSpPr>
          <p:spPr>
            <a:xfrm>
              <a:off x="5508104" y="2416087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220072" y="3529811"/>
              <a:ext cx="576064" cy="576064"/>
            </a:xfrm>
            <a:prstGeom prst="ellips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463 794</a:t>
              </a:r>
              <a:endParaRPr lang="he-IL" sz="800" dirty="0"/>
            </a:p>
          </p:txBody>
        </p:sp>
        <p:cxnSp>
          <p:nvCxnSpPr>
            <p:cNvPr id="190" name="Straight Arrow Connector 189"/>
            <p:cNvCxnSpPr>
              <a:stCxn id="184" idx="4"/>
              <a:endCxn id="189" idx="0"/>
            </p:cNvCxnSpPr>
            <p:nvPr/>
          </p:nvCxnSpPr>
          <p:spPr>
            <a:xfrm>
              <a:off x="5508104" y="3260981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5220072" y="4374705"/>
              <a:ext cx="576064" cy="576064"/>
            </a:xfrm>
            <a:prstGeom prst="ellipse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449 775</a:t>
              </a:r>
              <a:endParaRPr lang="he-IL" sz="800" dirty="0"/>
            </a:p>
          </p:txBody>
        </p:sp>
        <p:sp>
          <p:nvSpPr>
            <p:cNvPr id="192" name="Oval 191"/>
            <p:cNvSpPr/>
            <p:nvPr/>
          </p:nvSpPr>
          <p:spPr>
            <a:xfrm>
              <a:off x="5220072" y="5219599"/>
              <a:ext cx="576064" cy="576064"/>
            </a:xfrm>
            <a:prstGeom prst="ellipse">
              <a:avLst/>
            </a:prstGeom>
            <a:ln w="38100">
              <a:solidFill>
                <a:srgbClr val="23AD2A"/>
              </a:solidFill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434 755</a:t>
              </a:r>
              <a:endParaRPr lang="he-IL" sz="800" dirty="0"/>
            </a:p>
          </p:txBody>
        </p:sp>
        <p:cxnSp>
          <p:nvCxnSpPr>
            <p:cNvPr id="193" name="Straight Arrow Connector 192"/>
            <p:cNvCxnSpPr>
              <a:stCxn id="191" idx="4"/>
              <a:endCxn id="192" idx="0"/>
            </p:cNvCxnSpPr>
            <p:nvPr/>
          </p:nvCxnSpPr>
          <p:spPr>
            <a:xfrm>
              <a:off x="5508104" y="4950769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189" idx="4"/>
              <a:endCxn id="191" idx="0"/>
            </p:cNvCxnSpPr>
            <p:nvPr/>
          </p:nvCxnSpPr>
          <p:spPr>
            <a:xfrm>
              <a:off x="5508104" y="4105875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38" idx="4"/>
              <a:endCxn id="178" idx="0"/>
            </p:cNvCxnSpPr>
            <p:nvPr/>
          </p:nvCxnSpPr>
          <p:spPr>
            <a:xfrm flipH="1">
              <a:off x="6216183" y="2416087"/>
              <a:ext cx="732081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8" name="Straight Arrow Connector 197"/>
            <p:cNvCxnSpPr>
              <a:stCxn id="142" idx="4"/>
              <a:endCxn id="173" idx="0"/>
            </p:cNvCxnSpPr>
            <p:nvPr/>
          </p:nvCxnSpPr>
          <p:spPr>
            <a:xfrm flipH="1">
              <a:off x="6216183" y="3260981"/>
              <a:ext cx="732081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9" name="Straight Arrow Connector 198"/>
            <p:cNvCxnSpPr>
              <a:stCxn id="162" idx="4"/>
              <a:endCxn id="176" idx="0"/>
            </p:cNvCxnSpPr>
            <p:nvPr/>
          </p:nvCxnSpPr>
          <p:spPr>
            <a:xfrm flipH="1">
              <a:off x="6216183" y="4950769"/>
              <a:ext cx="732081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60" idx="4"/>
              <a:endCxn id="174" idx="0"/>
            </p:cNvCxnSpPr>
            <p:nvPr/>
          </p:nvCxnSpPr>
          <p:spPr>
            <a:xfrm flipH="1">
              <a:off x="6216183" y="4105875"/>
              <a:ext cx="732081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49" idx="4"/>
              <a:endCxn id="162" idx="0"/>
            </p:cNvCxnSpPr>
            <p:nvPr/>
          </p:nvCxnSpPr>
          <p:spPr>
            <a:xfrm flipH="1">
              <a:off x="6948264" y="4105875"/>
              <a:ext cx="72008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178" idx="4"/>
              <a:endCxn id="160" idx="0"/>
            </p:cNvCxnSpPr>
            <p:nvPr/>
          </p:nvCxnSpPr>
          <p:spPr>
            <a:xfrm>
              <a:off x="6216183" y="3260981"/>
              <a:ext cx="732081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Oval 207"/>
            <p:cNvSpPr/>
            <p:nvPr/>
          </p:nvSpPr>
          <p:spPr>
            <a:xfrm>
              <a:off x="8100392" y="3539412"/>
              <a:ext cx="576064" cy="576064"/>
            </a:xfrm>
            <a:prstGeom prst="ellips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544 895</a:t>
              </a:r>
              <a:endParaRPr lang="he-IL" sz="800" dirty="0"/>
            </a:p>
          </p:txBody>
        </p:sp>
        <p:sp>
          <p:nvSpPr>
            <p:cNvPr id="209" name="Oval 208"/>
            <p:cNvSpPr/>
            <p:nvPr/>
          </p:nvSpPr>
          <p:spPr>
            <a:xfrm>
              <a:off x="8100392" y="4384306"/>
              <a:ext cx="576064" cy="576064"/>
            </a:xfrm>
            <a:prstGeom prst="ellips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557 909</a:t>
              </a:r>
              <a:endParaRPr lang="he-IL" sz="800" dirty="0"/>
            </a:p>
          </p:txBody>
        </p:sp>
        <p:cxnSp>
          <p:nvCxnSpPr>
            <p:cNvPr id="210" name="Straight Arrow Connector 209"/>
            <p:cNvCxnSpPr>
              <a:stCxn id="208" idx="4"/>
              <a:endCxn id="209" idx="0"/>
            </p:cNvCxnSpPr>
            <p:nvPr/>
          </p:nvCxnSpPr>
          <p:spPr>
            <a:xfrm>
              <a:off x="8388424" y="4115476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8100392" y="5229200"/>
              <a:ext cx="576064" cy="576064"/>
            </a:xfrm>
            <a:prstGeom prst="ellips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570 922</a:t>
              </a:r>
              <a:endParaRPr lang="he-IL" sz="800" dirty="0"/>
            </a:p>
          </p:txBody>
        </p:sp>
        <p:cxnSp>
          <p:nvCxnSpPr>
            <p:cNvPr id="212" name="Straight Arrow Connector 211"/>
            <p:cNvCxnSpPr>
              <a:stCxn id="209" idx="4"/>
              <a:endCxn id="211" idx="0"/>
            </p:cNvCxnSpPr>
            <p:nvPr/>
          </p:nvCxnSpPr>
          <p:spPr>
            <a:xfrm>
              <a:off x="8388424" y="4960370"/>
              <a:ext cx="0" cy="2688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>
            <a:endCxn id="137" idx="2"/>
          </p:cNvCxnSpPr>
          <p:nvPr/>
        </p:nvCxnSpPr>
        <p:spPr>
          <a:xfrm>
            <a:off x="5652120" y="2132856"/>
            <a:ext cx="1268225" cy="1959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endCxn id="69" idx="7"/>
          </p:cNvCxnSpPr>
          <p:nvPr/>
        </p:nvCxnSpPr>
        <p:spPr>
          <a:xfrm flipH="1" flipV="1">
            <a:off x="2077432" y="2149487"/>
            <a:ext cx="3502680" cy="55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5812" y="476672"/>
            <a:ext cx="3263239" cy="10801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1" anchor="ctr"/>
          <a:lstStyle>
            <a:defPPr>
              <a:defRPr lang="he-IL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he-IL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אין סתירה בכך שגילויים נמצאים </a:t>
            </a:r>
            <a:r>
              <a:rPr lang="he-IL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ב- 2 </a:t>
            </a:r>
            <a:r>
              <a:rPr lang="he-IL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עצים, עדיין לא הוחלט לאיזה מסלולון הם שייכים</a:t>
            </a:r>
            <a:endParaRPr lang="en-US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003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האלגוריתם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 smtClean="0"/>
              <a:t>בכל איטרציה ארבעה שלבים עיקריים: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יצירת עץ גילויים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חלוקת הגילויים בעץ לגילויים אמיתיים, ולגילויי סרק (</a:t>
            </a:r>
            <a:r>
              <a:rPr lang="en-US" sz="2800" dirty="0" smtClean="0"/>
              <a:t>valid/invalid</a:t>
            </a:r>
            <a:r>
              <a:rPr lang="he-IL" sz="2800" dirty="0" smtClean="0"/>
              <a:t>)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בניית מסלולונים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איחוד מסלולונים עם מסלולים שנוצרו קודם</a:t>
            </a:r>
            <a:endParaRPr lang="en-US" sz="2800" dirty="0" smtClean="0"/>
          </a:p>
          <a:p>
            <a:pPr marL="880110" lvl="1" indent="-514350">
              <a:buFont typeface="+mj-lt"/>
              <a:buAutoNum type="arabicParenR"/>
            </a:pPr>
            <a:endParaRPr lang="he-IL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971600" y="3236979"/>
            <a:ext cx="6984776" cy="10801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חלוקת הגילויים בעץ לאמיתיים וסרק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he-IL" dirty="0" smtClean="0"/>
              <a:t>דוגמאות לגילויי סרק:</a:t>
            </a:r>
          </a:p>
          <a:p>
            <a:pPr lvl="1"/>
            <a:r>
              <a:rPr lang="he-IL" dirty="0" smtClean="0"/>
              <a:t>גילויים שהתקבלו </a:t>
            </a:r>
            <a:r>
              <a:rPr lang="he-IL" dirty="0"/>
              <a:t>כתוצאה </a:t>
            </a:r>
            <a:r>
              <a:rPr lang="he-IL" dirty="0" smtClean="0"/>
              <a:t>מרעש</a:t>
            </a:r>
          </a:p>
          <a:p>
            <a:pPr lvl="1"/>
            <a:r>
              <a:rPr lang="he-IL" dirty="0" smtClean="0"/>
              <a:t>גילויים </a:t>
            </a:r>
            <a:r>
              <a:rPr lang="he-IL" dirty="0"/>
              <a:t>שהם בנים של צומת בעץ </a:t>
            </a:r>
            <a:r>
              <a:rPr lang="he-IL" u="sng" dirty="0"/>
              <a:t>שלא אותו צומת יצר </a:t>
            </a:r>
            <a:r>
              <a:rPr lang="he-IL" u="sng" dirty="0" smtClean="0"/>
              <a:t>אותם</a:t>
            </a:r>
          </a:p>
          <a:p>
            <a:pPr>
              <a:spcBef>
                <a:spcPts val="2400"/>
              </a:spcBef>
            </a:pPr>
            <a:r>
              <a:rPr lang="he-IL" dirty="0" smtClean="0"/>
              <a:t>המטרה- מצוא </a:t>
            </a:r>
            <a:r>
              <a:rPr lang="he-IL" dirty="0"/>
              <a:t>את החלוקה הטובה ביותר של כלל הגילויים לאמיתיים </a:t>
            </a:r>
            <a:r>
              <a:rPr lang="he-IL" dirty="0" smtClean="0"/>
              <a:t>וסרק</a:t>
            </a:r>
          </a:p>
          <a:p>
            <a:pPr>
              <a:spcBef>
                <a:spcPts val="2400"/>
              </a:spcBef>
            </a:pPr>
            <a:r>
              <a:rPr lang="he-IL" dirty="0"/>
              <a:t>האמצעי למציאת </a:t>
            </a:r>
            <a:r>
              <a:rPr lang="he-IL" dirty="0" smtClean="0"/>
              <a:t>המטרה- אלגוריתם </a:t>
            </a:r>
            <a:r>
              <a:rPr lang="he-IL" dirty="0"/>
              <a:t>סטטיסטי </a:t>
            </a:r>
            <a:r>
              <a:rPr lang="he-IL" dirty="0" smtClean="0"/>
              <a:t>בשם</a:t>
            </a:r>
          </a:p>
          <a:p>
            <a:pPr marL="0" indent="0" algn="l" rtl="0">
              <a:buNone/>
            </a:pPr>
            <a:r>
              <a:rPr lang="en-US" dirty="0" smtClean="0"/>
              <a:t>MAP inference</a:t>
            </a:r>
            <a:br>
              <a:rPr lang="en-US" dirty="0" smtClean="0"/>
            </a:br>
            <a:r>
              <a:rPr lang="en-US" dirty="0" smtClean="0"/>
              <a:t>(Maximum </a:t>
            </a:r>
            <a:r>
              <a:rPr lang="en-US" dirty="0"/>
              <a:t>a posteriori </a:t>
            </a:r>
            <a:r>
              <a:rPr lang="en-US" dirty="0" smtClean="0"/>
              <a:t>estimation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חלוקת הגילויים בעץ לאמיתיים וסרק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he-IL" dirty="0"/>
                  <a:t>על מנת שנוכל למצוא את החלוקה בעזרת </a:t>
                </a:r>
                <a:r>
                  <a:rPr lang="en-US" dirty="0"/>
                  <a:t>MAP</a:t>
                </a:r>
                <a:r>
                  <a:rPr lang="he-IL" dirty="0"/>
                  <a:t>, יש להתאים את הבעיה לאלגוריתם:</a:t>
                </a:r>
                <a:endParaRPr lang="en-US" dirty="0"/>
              </a:p>
              <a:p>
                <a:pPr lvl="1"/>
                <a:r>
                  <a:rPr lang="he-IL" dirty="0"/>
                  <a:t>עבור גילוי </a:t>
                </a:r>
                <a:r>
                  <a:rPr lang="en-US" dirty="0" err="1"/>
                  <a:t>i</a:t>
                </a:r>
                <a:r>
                  <a:rPr lang="he-IL" dirty="0"/>
                  <a:t> שהתגלה </a:t>
                </a:r>
                <a:r>
                  <a:rPr lang="he-IL" dirty="0" smtClean="0"/>
                  <a:t>במסגרת </a:t>
                </a:r>
                <a:r>
                  <a:rPr lang="en-US" dirty="0" smtClean="0"/>
                  <a:t>t</a:t>
                </a:r>
                <a:r>
                  <a:rPr lang="he-IL" dirty="0" smtClean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he-IL" dirty="0"/>
                  <a:t> </a:t>
                </a:r>
                <a:r>
                  <a:rPr lang="he-IL" dirty="0" smtClean="0"/>
                  <a:t>- משתנה </a:t>
                </a:r>
                <a:r>
                  <a:rPr lang="he-IL" dirty="0"/>
                  <a:t>בינארי שמסמל האם הגילוי הוא אמיתי או </a:t>
                </a:r>
                <a:r>
                  <a:rPr lang="he-IL" dirty="0" smtClean="0"/>
                  <a:t>סרק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he-IL" dirty="0" smtClean="0"/>
                  <a:t> - </a:t>
                </a:r>
                <a:r>
                  <a:rPr lang="he-IL" dirty="0"/>
                  <a:t>תכונות </a:t>
                </a:r>
                <a:r>
                  <a:rPr lang="he-IL" dirty="0" smtClean="0"/>
                  <a:t>הגילוי (מיקום</a:t>
                </a:r>
                <a:r>
                  <a:rPr lang="he-IL" dirty="0"/>
                  <a:t>, מראה, וכו</a:t>
                </a:r>
                <a:r>
                  <a:rPr lang="he-IL" dirty="0" smtClean="0"/>
                  <a:t>').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he-IL" dirty="0" smtClean="0"/>
                  <a:t> - כלל הגילויים בחלון.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𝑜</m:t>
                    </m:r>
                  </m:oMath>
                </a14:m>
                <a:r>
                  <a:rPr lang="he-IL" dirty="0" smtClean="0"/>
                  <a:t> - כלל </a:t>
                </a:r>
                <a:r>
                  <a:rPr lang="he-IL" dirty="0"/>
                  <a:t>התכונות של הגילויים</a:t>
                </a:r>
                <a:r>
                  <a:rPr lang="he-IL" dirty="0" smtClean="0"/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he-IL" dirty="0"/>
                  <a:t>לכן ניתן להגדיר את בעיית החלוקה </a:t>
                </a:r>
                <a:r>
                  <a:rPr lang="he-IL" dirty="0" smtClean="0"/>
                  <a:t>כך: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he-IL" dirty="0" smtClean="0"/>
              </a:p>
              <a:p>
                <a:pPr>
                  <a:spcBef>
                    <a:spcPts val="1800"/>
                  </a:spcBef>
                </a:pPr>
                <a:r>
                  <a:rPr lang="he-IL" dirty="0"/>
                  <a:t>נותר להגדיר את פונקציית </a:t>
                </a:r>
                <a:r>
                  <a:rPr lang="he-IL" dirty="0" smtClean="0"/>
                  <a:t>ההסתברות.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343" r="-1122" b="-17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234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חלוקת הגילויים בעץ לאמיתיים וסרק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412776"/>
                <a:ext cx="8153400" cy="4997152"/>
              </a:xfrm>
            </p:spPr>
            <p:txBody>
              <a:bodyPr>
                <a:normAutofit fontScale="92500"/>
              </a:bodyPr>
              <a:lstStyle/>
              <a:p>
                <a:r>
                  <a:rPr lang="he-IL" sz="2900" dirty="0" smtClean="0"/>
                  <a:t>פונקציית ההתסברות: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  <m:r>
                            <a:rPr lang="en-US" sz="2000" i="1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𝑜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&gt;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2000" i="1">
                              <a:latin typeface="Cambria Math"/>
                            </a:rPr>
                            <m:t>𝑛𝑒𝑎𝑟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he-IL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</m:oMath>
                </a14:m>
                <a:r>
                  <a:rPr lang="he-IL" sz="2400" dirty="0" smtClean="0"/>
                  <a:t> . האלגוריתם מזהה </a:t>
                </a:r>
                <a:r>
                  <a:rPr lang="he-IL" sz="2400" dirty="0"/>
                  <a:t>את הגילויים במסגרת הראשונה בחלון כאמיתיים בוודאות</a:t>
                </a:r>
                <a:r>
                  <a:rPr lang="he-IL" sz="2400" dirty="0" smtClean="0"/>
                  <a:t>.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he-IL" sz="2400" dirty="0" smtClean="0"/>
                  <a:t>אם </a:t>
                </a:r>
                <a:r>
                  <a:rPr lang="he-IL" sz="2400" dirty="0"/>
                  <a:t>חלק מגילויים </a:t>
                </a:r>
                <a:r>
                  <a:rPr lang="he-IL" sz="2400" dirty="0" smtClean="0"/>
                  <a:t>אלו </a:t>
                </a:r>
                <a:r>
                  <a:rPr lang="he-IL" sz="2400" dirty="0"/>
                  <a:t>הם גילויי סרק, </a:t>
                </a:r>
                <a:r>
                  <a:rPr lang="he-IL" sz="2400" dirty="0" smtClean="0"/>
                  <a:t>זה התגלה באיטרציה </a:t>
                </a:r>
                <a:r>
                  <a:rPr lang="he-IL" sz="2400" dirty="0"/>
                  <a:t>קודמת, וגילויים אלו ירדו בשלב ג' של בניית המסלולונים</a:t>
                </a:r>
                <a:r>
                  <a:rPr lang="he-IL" sz="24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he-IL" sz="2400" dirty="0" smtClean="0"/>
                  <a:t> - </a:t>
                </a:r>
                <a:r>
                  <a:rPr lang="he-IL" sz="2400" dirty="0"/>
                  <a:t>כמה הגילוי הנוכחי </a:t>
                </a:r>
                <a:r>
                  <a:rPr lang="he-IL" sz="2400" dirty="0" smtClean="0"/>
                  <a:t>דומה במראה לגילוי בשורש העץ.</a:t>
                </a:r>
              </a:p>
              <a:p>
                <a:pPr lvl="1"/>
                <a:endParaRPr lang="he-IL" sz="2000" dirty="0"/>
              </a:p>
              <a:p>
                <a:pPr marL="365760" lvl="1" indent="0">
                  <a:buNone/>
                </a:pPr>
                <a:endParaRPr lang="he-IL" sz="2000" dirty="0" smtClean="0"/>
              </a:p>
              <a:p>
                <a:pPr lvl="2"/>
                <a:endParaRPr lang="he-IL" sz="2200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𝑜</m:t>
                            </m:r>
                          </m:e>
                          <m:sub/>
                          <m:sup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r>
                  <a:rPr lang="he-IL" sz="2200" dirty="0" smtClean="0"/>
                  <a:t> - </a:t>
                </a:r>
                <a:r>
                  <a:rPr lang="he-IL" sz="2200" dirty="0"/>
                  <a:t>פונקציית דמיון </a:t>
                </a:r>
                <a:r>
                  <a:rPr lang="he-IL" sz="2200" dirty="0" smtClean="0"/>
                  <a:t>כלשהי.</a:t>
                </a: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r>
                  <a:rPr lang="he-IL" sz="2200" dirty="0" smtClean="0"/>
                  <a:t>ניתן </a:t>
                </a:r>
                <a:r>
                  <a:rPr lang="he-IL" sz="2200" dirty="0"/>
                  <a:t>להשתמש בכל פונקציה שתחזיר ערך בין 0 </a:t>
                </a:r>
                <a:r>
                  <a:rPr lang="he-IL" sz="2200" dirty="0" smtClean="0"/>
                  <a:t>ל-1.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412776"/>
                <a:ext cx="8153400" cy="4997152"/>
              </a:xfrm>
              <a:blipFill rotWithShape="1">
                <a:blip r:embed="rId2"/>
                <a:stretch>
                  <a:fillRect l="-1197" t="-1343" r="-1122" b="-23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9550530"/>
                  </p:ext>
                </p:extLst>
              </p:nvPr>
            </p:nvGraphicFramePr>
            <p:xfrm>
              <a:off x="2411760" y="4725144"/>
              <a:ext cx="4320479" cy="7797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608614"/>
                    <a:gridCol w="1709624"/>
                    <a:gridCol w="1002241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bSup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bSup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e>
                                      <m:sub/>
                                      <m:sup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e>
                                      <m:sub/>
                                      <m:sup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sSubSup>
                                      <m:sSubSup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9550530"/>
                  </p:ext>
                </p:extLst>
              </p:nvPr>
            </p:nvGraphicFramePr>
            <p:xfrm>
              <a:off x="2411760" y="4725144"/>
              <a:ext cx="4320479" cy="77978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608614"/>
                    <a:gridCol w="1709624"/>
                    <a:gridCol w="1002241"/>
                  </a:tblGrid>
                  <a:tr h="378714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79" r="-168561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4643" r="-58929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0106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79" t="-93939" r="-168561" b="-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4643" t="-93939" r="-58929" b="-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32317" t="-93939" r="-610" b="-75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0158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חלוקת הגילויים בעץ לאמיתיים וסרק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412776"/>
                <a:ext cx="8153400" cy="5285184"/>
              </a:xfrm>
            </p:spPr>
            <p:txBody>
              <a:bodyPr>
                <a:normAutofit fontScale="92500"/>
              </a:bodyPr>
              <a:lstStyle/>
              <a:p>
                <a:r>
                  <a:rPr lang="he-IL" sz="2900" dirty="0" smtClean="0"/>
                  <a:t>פונקציית ההתסברות: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  <m:r>
                            <a:rPr lang="en-US" sz="2000" i="1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𝑜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&gt;</m:t>
                          </m:r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0</m:t>
                          </m:r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2000" i="1">
                              <a:latin typeface="Cambria Math"/>
                            </a:rPr>
                            <m:t>𝑛𝑒𝑎𝑟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he-IL" sz="2000" dirty="0" smtClean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r>
                          <a:rPr lang="en-US" sz="2400">
                            <a:latin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r>
                  <a:rPr lang="he-IL" sz="2400" dirty="0" smtClean="0"/>
                  <a:t> - כמה הגילוי הנוכחי </a:t>
                </a:r>
                <a:r>
                  <a:rPr lang="he-IL" sz="2400" dirty="0"/>
                  <a:t>דומה </a:t>
                </a:r>
                <a:r>
                  <a:rPr lang="he-IL" sz="2400" dirty="0" smtClean="0"/>
                  <a:t>במראה לגילוי הקודם, </a:t>
                </a:r>
                <a:r>
                  <a:rPr lang="he-IL" sz="2400" dirty="0"/>
                  <a:t>וכמה התנועה שלו "הגיונית" ביחס לגילויים הקודמים </a:t>
                </a:r>
                <a:r>
                  <a:rPr lang="he-IL" sz="2400" dirty="0" smtClean="0"/>
                  <a:t>בעץ</a:t>
                </a:r>
                <a:r>
                  <a:rPr lang="he-IL" sz="2400" dirty="0"/>
                  <a:t> </a:t>
                </a:r>
                <a:r>
                  <a:rPr lang="he-IL" sz="2400" dirty="0" smtClean="0"/>
                  <a:t>עד </a:t>
                </a:r>
                <a:r>
                  <a:rPr lang="he-IL" sz="2400" dirty="0"/>
                  <a:t>השורש</a:t>
                </a:r>
                <a:r>
                  <a:rPr lang="he-IL" sz="2400" dirty="0" smtClean="0"/>
                  <a:t>.</a:t>
                </a:r>
              </a:p>
              <a:p>
                <a:pPr lvl="1"/>
                <a:endParaRPr lang="he-IL" sz="2400" dirty="0"/>
              </a:p>
              <a:p>
                <a:pPr lvl="1"/>
                <a:endParaRPr lang="he-IL" sz="2400" dirty="0"/>
              </a:p>
              <a:p>
                <a:pPr lvl="2"/>
                <a:endParaRPr lang="he-IL" sz="2200" dirty="0" smtClean="0"/>
              </a:p>
              <a:p>
                <a:pPr lvl="2"/>
                <a:r>
                  <a:rPr lang="he-IL" sz="2200" dirty="0" smtClean="0"/>
                  <a:t>לכל </a:t>
                </a:r>
                <a:r>
                  <a:rPr lang="he-IL" sz="2200" dirty="0"/>
                  <a:t>גילוי יכולים להיות מספר אבות באותו עץ גילויים.</a:t>
                </a:r>
              </a:p>
              <a:p>
                <a:pPr lvl="2"/>
                <a:r>
                  <a:rPr lang="he-IL" sz="2200" dirty="0"/>
                  <a:t>בוחנים את המסלול דרך האבות שדרכם התנועה היא ההגיונית ביותר (הפונקציה מקבלת ערך מקסימלי).</a:t>
                </a:r>
              </a:p>
              <a:p>
                <a:pPr lvl="2"/>
                <a:r>
                  <a:rPr lang="en-US" sz="2200" dirty="0"/>
                  <a:t>motion parent</a:t>
                </a:r>
                <a:r>
                  <a:rPr lang="he-IL" sz="2200" dirty="0"/>
                  <a:t>- האב שמוביל למסלול ההגיוני ביותר.</a:t>
                </a:r>
              </a:p>
              <a:p>
                <a:pPr lvl="2"/>
                <a:r>
                  <a:rPr lang="he-IL" sz="2200" dirty="0"/>
                  <a:t>על מנת למדוד האם התנועה הגיונית, האלגוריתם משתמש במודל </a:t>
                </a:r>
                <a:r>
                  <a:rPr lang="en-US" sz="2200" dirty="0"/>
                  <a:t>linear Gaussian</a:t>
                </a:r>
                <a:endParaRPr lang="he-IL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412776"/>
                <a:ext cx="8153400" cy="5285184"/>
              </a:xfrm>
              <a:blipFill rotWithShape="1">
                <a:blip r:embed="rId2"/>
                <a:stretch>
                  <a:fillRect l="-2244" t="-1269" r="-1122" b="-27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6957396"/>
                  </p:ext>
                </p:extLst>
              </p:nvPr>
            </p:nvGraphicFramePr>
            <p:xfrm>
              <a:off x="1331640" y="3429000"/>
              <a:ext cx="6624737" cy="1150212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462158"/>
                    <a:gridCol w="2462158"/>
                    <a:gridCol w="1700421"/>
                  </a:tblGrid>
                  <a:tr h="315909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bSup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bSup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44089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48114"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sz="180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6957396"/>
                  </p:ext>
                </p:extLst>
              </p:nvPr>
            </p:nvGraphicFramePr>
            <p:xfrm>
              <a:off x="1331640" y="3429000"/>
              <a:ext cx="6624737" cy="1150212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462158"/>
                    <a:gridCol w="2462158"/>
                    <a:gridCol w="1700421"/>
                  </a:tblGrid>
                  <a:tr h="359274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36000" marR="36000" marT="36000" marB="3600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695" r="-169307" b="-2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1695" r="-69307" b="-2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9305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36000" marR="36000" marT="36000" marB="3600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93750" r="-169307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93750" r="-69307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9606" t="-93750" r="-358" b="-112500"/>
                          </a:stretch>
                        </a:blipFill>
                      </a:tcPr>
                    </a:tc>
                  </a:tr>
                  <a:tr h="39788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36000" marR="36000" marT="36000" marB="3600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90769" r="-169307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190769" r="-69307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marL="36000" marR="36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9606" t="-190769" r="-358" b="-107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9385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 descr="C:\study\sem8\project\build1\uavtrack\src\apps\Debug\tracks6\allcc0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56403" r="39141" b="2151"/>
          <a:stretch/>
        </p:blipFill>
        <p:spPr bwMode="auto">
          <a:xfrm>
            <a:off x="251520" y="204192"/>
            <a:ext cx="4221536" cy="31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/>
          <p:cNvCxnSpPr>
            <a:endCxn id="73" idx="2"/>
          </p:cNvCxnSpPr>
          <p:nvPr/>
        </p:nvCxnSpPr>
        <p:spPr>
          <a:xfrm>
            <a:off x="3334396" y="2132856"/>
            <a:ext cx="1461496" cy="1959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635896" y="2075248"/>
            <a:ext cx="3600400" cy="4234072"/>
            <a:chOff x="3635896" y="2075248"/>
            <a:chExt cx="3600400" cy="4234072"/>
          </a:xfrm>
        </p:grpSpPr>
        <p:cxnSp>
          <p:nvCxnSpPr>
            <p:cNvPr id="71" name="Straight Arrow Connector 70"/>
            <p:cNvCxnSpPr>
              <a:stCxn id="77" idx="4"/>
              <a:endCxn id="107" idx="0"/>
            </p:cNvCxnSpPr>
            <p:nvPr/>
          </p:nvCxnSpPr>
          <p:spPr>
            <a:xfrm>
              <a:off x="4662764" y="3342934"/>
              <a:ext cx="0" cy="21973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2" name="Straight Arrow Connector 71"/>
            <p:cNvCxnSpPr>
              <a:stCxn id="99" idx="4"/>
              <a:endCxn id="96" idx="0"/>
            </p:cNvCxnSpPr>
            <p:nvPr/>
          </p:nvCxnSpPr>
          <p:spPr>
            <a:xfrm flipH="1">
              <a:off x="5436095" y="5557159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4795892" y="2075248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508 852</a:t>
              </a:r>
              <a:endParaRPr lang="he-IL" sz="800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5182558" y="2818957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511 865</a:t>
              </a:r>
              <a:endParaRPr lang="he-IL" sz="800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3635896" y="2818957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492 833</a:t>
              </a:r>
              <a:endParaRPr lang="he-IL" sz="800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5955889" y="2816823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521 866</a:t>
              </a:r>
              <a:endParaRPr lang="he-IL" sz="800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4409227" y="2835860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497 868</a:t>
              </a:r>
              <a:endParaRPr lang="he-IL" sz="800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5182558" y="3562667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517 881</a:t>
              </a:r>
              <a:endParaRPr lang="he-IL" sz="800" dirty="0"/>
            </a:p>
          </p:txBody>
        </p:sp>
        <p:cxnSp>
          <p:nvCxnSpPr>
            <p:cNvPr id="79" name="Straight Arrow Connector 78"/>
            <p:cNvCxnSpPr>
              <a:stCxn id="74" idx="4"/>
              <a:endCxn id="78" idx="0"/>
            </p:cNvCxnSpPr>
            <p:nvPr/>
          </p:nvCxnSpPr>
          <p:spPr>
            <a:xfrm>
              <a:off x="5436095" y="3326031"/>
              <a:ext cx="0" cy="2366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0" name="Straight Arrow Connector 79"/>
            <p:cNvCxnSpPr>
              <a:stCxn id="74" idx="4"/>
              <a:endCxn id="88" idx="0"/>
            </p:cNvCxnSpPr>
            <p:nvPr/>
          </p:nvCxnSpPr>
          <p:spPr>
            <a:xfrm>
              <a:off x="5436095" y="3326031"/>
              <a:ext cx="773331" cy="2366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1" name="Straight Arrow Connector 80"/>
            <p:cNvCxnSpPr>
              <a:stCxn id="73" idx="4"/>
              <a:endCxn id="74" idx="0"/>
            </p:cNvCxnSpPr>
            <p:nvPr/>
          </p:nvCxnSpPr>
          <p:spPr>
            <a:xfrm>
              <a:off x="5049429" y="2582322"/>
              <a:ext cx="386666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2" name="Straight Arrow Connector 81"/>
            <p:cNvCxnSpPr>
              <a:stCxn id="73" idx="4"/>
              <a:endCxn id="75" idx="0"/>
            </p:cNvCxnSpPr>
            <p:nvPr/>
          </p:nvCxnSpPr>
          <p:spPr>
            <a:xfrm flipH="1">
              <a:off x="3889433" y="2582322"/>
              <a:ext cx="1159996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3" name="Straight Arrow Connector 82"/>
            <p:cNvCxnSpPr>
              <a:stCxn id="73" idx="4"/>
              <a:endCxn id="76" idx="0"/>
            </p:cNvCxnSpPr>
            <p:nvPr/>
          </p:nvCxnSpPr>
          <p:spPr>
            <a:xfrm>
              <a:off x="5049429" y="2582322"/>
              <a:ext cx="1159997" cy="23450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Arrow Connector 83"/>
            <p:cNvCxnSpPr>
              <a:stCxn id="73" idx="4"/>
              <a:endCxn id="77" idx="0"/>
            </p:cNvCxnSpPr>
            <p:nvPr/>
          </p:nvCxnSpPr>
          <p:spPr>
            <a:xfrm flipH="1">
              <a:off x="4662764" y="2582322"/>
              <a:ext cx="386665" cy="2535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5955889" y="4306376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530 897</a:t>
              </a:r>
              <a:endParaRPr lang="he-IL" sz="800" dirty="0"/>
            </a:p>
          </p:txBody>
        </p:sp>
        <p:cxnSp>
          <p:nvCxnSpPr>
            <p:cNvPr id="86" name="Straight Arrow Connector 85"/>
            <p:cNvCxnSpPr>
              <a:stCxn id="78" idx="4"/>
              <a:endCxn id="85" idx="0"/>
            </p:cNvCxnSpPr>
            <p:nvPr/>
          </p:nvCxnSpPr>
          <p:spPr>
            <a:xfrm>
              <a:off x="5436095" y="4069741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Arrow Connector 86"/>
            <p:cNvCxnSpPr>
              <a:stCxn id="85" idx="4"/>
              <a:endCxn id="99" idx="0"/>
            </p:cNvCxnSpPr>
            <p:nvPr/>
          </p:nvCxnSpPr>
          <p:spPr>
            <a:xfrm>
              <a:off x="6209426" y="4813450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5955889" y="3562667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526 885</a:t>
              </a:r>
              <a:endParaRPr lang="he-IL" sz="800" dirty="0"/>
            </a:p>
          </p:txBody>
        </p:sp>
        <p:cxnSp>
          <p:nvCxnSpPr>
            <p:cNvPr id="89" name="Straight Arrow Connector 88"/>
            <p:cNvCxnSpPr>
              <a:stCxn id="99" idx="4"/>
              <a:endCxn id="94" idx="0"/>
            </p:cNvCxnSpPr>
            <p:nvPr/>
          </p:nvCxnSpPr>
          <p:spPr>
            <a:xfrm>
              <a:off x="6209426" y="5557159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8" idx="4"/>
              <a:endCxn id="125" idx="0"/>
            </p:cNvCxnSpPr>
            <p:nvPr/>
          </p:nvCxnSpPr>
          <p:spPr>
            <a:xfrm>
              <a:off x="6209426" y="4069741"/>
              <a:ext cx="773333" cy="24508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5182558" y="4306376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520 894</a:t>
              </a:r>
              <a:endParaRPr lang="he-IL" sz="800" dirty="0"/>
            </a:p>
          </p:txBody>
        </p:sp>
        <p:cxnSp>
          <p:nvCxnSpPr>
            <p:cNvPr id="92" name="Straight Arrow Connector 91"/>
            <p:cNvCxnSpPr>
              <a:stCxn id="78" idx="4"/>
              <a:endCxn id="91" idx="0"/>
            </p:cNvCxnSpPr>
            <p:nvPr/>
          </p:nvCxnSpPr>
          <p:spPr>
            <a:xfrm>
              <a:off x="5436095" y="4069741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182558" y="5050085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524 904</a:t>
              </a:r>
              <a:endParaRPr lang="he-IL" sz="800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5955889" y="5793794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538 929</a:t>
              </a:r>
              <a:endParaRPr lang="he-IL" sz="800" dirty="0"/>
            </a:p>
          </p:txBody>
        </p:sp>
        <p:cxnSp>
          <p:nvCxnSpPr>
            <p:cNvPr id="95" name="Straight Arrow Connector 94"/>
            <p:cNvCxnSpPr>
              <a:stCxn id="93" idx="4"/>
              <a:endCxn id="94" idx="0"/>
            </p:cNvCxnSpPr>
            <p:nvPr/>
          </p:nvCxnSpPr>
          <p:spPr>
            <a:xfrm>
              <a:off x="5436095" y="5557159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5182558" y="5793794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527 918</a:t>
              </a:r>
              <a:endParaRPr lang="he-IL" sz="800" dirty="0"/>
            </a:p>
          </p:txBody>
        </p:sp>
        <p:cxnSp>
          <p:nvCxnSpPr>
            <p:cNvPr id="97" name="Straight Arrow Connector 96"/>
            <p:cNvCxnSpPr>
              <a:stCxn id="93" idx="4"/>
              <a:endCxn id="96" idx="0"/>
            </p:cNvCxnSpPr>
            <p:nvPr/>
          </p:nvCxnSpPr>
          <p:spPr>
            <a:xfrm>
              <a:off x="5436095" y="5557159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1" idx="4"/>
              <a:endCxn id="93" idx="0"/>
            </p:cNvCxnSpPr>
            <p:nvPr/>
          </p:nvCxnSpPr>
          <p:spPr>
            <a:xfrm>
              <a:off x="5436095" y="4813450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5955889" y="5050085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531 910</a:t>
              </a:r>
              <a:endParaRPr lang="he-IL" sz="800" dirty="0"/>
            </a:p>
          </p:txBody>
        </p:sp>
        <p:cxnSp>
          <p:nvCxnSpPr>
            <p:cNvPr id="100" name="Straight Arrow Connector 99"/>
            <p:cNvCxnSpPr>
              <a:stCxn id="91" idx="4"/>
              <a:endCxn id="99" idx="0"/>
            </p:cNvCxnSpPr>
            <p:nvPr/>
          </p:nvCxnSpPr>
          <p:spPr>
            <a:xfrm>
              <a:off x="5436095" y="4813450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76" idx="4"/>
              <a:endCxn id="88" idx="0"/>
            </p:cNvCxnSpPr>
            <p:nvPr/>
          </p:nvCxnSpPr>
          <p:spPr>
            <a:xfrm>
              <a:off x="6209426" y="3323897"/>
              <a:ext cx="0" cy="2387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4409227" y="4306376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510 897</a:t>
              </a:r>
              <a:endParaRPr lang="he-IL" sz="800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4409227" y="5050085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511 907</a:t>
              </a:r>
              <a:endParaRPr lang="he-IL" sz="800" dirty="0"/>
            </a:p>
          </p:txBody>
        </p:sp>
        <p:cxnSp>
          <p:nvCxnSpPr>
            <p:cNvPr id="104" name="Straight Arrow Connector 103"/>
            <p:cNvCxnSpPr>
              <a:stCxn id="102" idx="4"/>
              <a:endCxn id="103" idx="0"/>
            </p:cNvCxnSpPr>
            <p:nvPr/>
          </p:nvCxnSpPr>
          <p:spPr>
            <a:xfrm>
              <a:off x="4662764" y="4813450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4409227" y="5793794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513 919</a:t>
              </a:r>
              <a:endParaRPr lang="he-IL" sz="800" dirty="0"/>
            </a:p>
          </p:txBody>
        </p:sp>
        <p:cxnSp>
          <p:nvCxnSpPr>
            <p:cNvPr id="106" name="Straight Arrow Connector 105"/>
            <p:cNvCxnSpPr>
              <a:stCxn id="103" idx="4"/>
              <a:endCxn id="105" idx="0"/>
            </p:cNvCxnSpPr>
            <p:nvPr/>
          </p:nvCxnSpPr>
          <p:spPr>
            <a:xfrm>
              <a:off x="4662764" y="5557159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4409227" y="3562667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506 884</a:t>
              </a:r>
              <a:endParaRPr lang="he-IL" sz="800" dirty="0"/>
            </a:p>
          </p:txBody>
        </p:sp>
        <p:cxnSp>
          <p:nvCxnSpPr>
            <p:cNvPr id="108" name="Straight Arrow Connector 107"/>
            <p:cNvCxnSpPr>
              <a:stCxn id="107" idx="4"/>
              <a:endCxn id="102" idx="0"/>
            </p:cNvCxnSpPr>
            <p:nvPr/>
          </p:nvCxnSpPr>
          <p:spPr>
            <a:xfrm>
              <a:off x="4662764" y="4069741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2" idx="4"/>
              <a:endCxn id="93" idx="0"/>
            </p:cNvCxnSpPr>
            <p:nvPr/>
          </p:nvCxnSpPr>
          <p:spPr>
            <a:xfrm>
              <a:off x="4662764" y="4813450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0" name="Straight Arrow Connector 109"/>
            <p:cNvCxnSpPr>
              <a:stCxn id="103" idx="4"/>
              <a:endCxn id="96" idx="0"/>
            </p:cNvCxnSpPr>
            <p:nvPr/>
          </p:nvCxnSpPr>
          <p:spPr>
            <a:xfrm>
              <a:off x="4662764" y="5557159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3635896" y="3562667"/>
              <a:ext cx="507074" cy="507074"/>
            </a:xfrm>
            <a:prstGeom prst="ellips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478 814</a:t>
              </a:r>
              <a:endParaRPr lang="he-IL" sz="800" dirty="0"/>
            </a:p>
          </p:txBody>
        </p:sp>
        <p:cxnSp>
          <p:nvCxnSpPr>
            <p:cNvPr id="112" name="Straight Arrow Connector 111"/>
            <p:cNvCxnSpPr>
              <a:stCxn id="75" idx="4"/>
              <a:endCxn id="111" idx="0"/>
            </p:cNvCxnSpPr>
            <p:nvPr/>
          </p:nvCxnSpPr>
          <p:spPr>
            <a:xfrm>
              <a:off x="3889433" y="3326031"/>
              <a:ext cx="0" cy="2366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3635896" y="4306376"/>
              <a:ext cx="507074" cy="507074"/>
            </a:xfrm>
            <a:prstGeom prst="ellips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463 794</a:t>
              </a:r>
              <a:endParaRPr lang="he-IL" sz="800" dirty="0"/>
            </a:p>
          </p:txBody>
        </p:sp>
        <p:cxnSp>
          <p:nvCxnSpPr>
            <p:cNvPr id="114" name="Straight Arrow Connector 113"/>
            <p:cNvCxnSpPr>
              <a:stCxn id="111" idx="4"/>
              <a:endCxn id="113" idx="0"/>
            </p:cNvCxnSpPr>
            <p:nvPr/>
          </p:nvCxnSpPr>
          <p:spPr>
            <a:xfrm>
              <a:off x="3889433" y="4069741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3635896" y="5050085"/>
              <a:ext cx="507074" cy="507074"/>
            </a:xfrm>
            <a:prstGeom prst="ellipse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449 775</a:t>
              </a:r>
              <a:endParaRPr lang="he-IL" sz="800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3635896" y="5793794"/>
              <a:ext cx="507074" cy="507074"/>
            </a:xfrm>
            <a:prstGeom prst="ellipse">
              <a:avLst/>
            </a:prstGeom>
            <a:ln w="38100">
              <a:solidFill>
                <a:srgbClr val="23AD2A"/>
              </a:solidFill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434 755</a:t>
              </a:r>
              <a:endParaRPr lang="he-IL" sz="800" dirty="0"/>
            </a:p>
          </p:txBody>
        </p:sp>
        <p:cxnSp>
          <p:nvCxnSpPr>
            <p:cNvPr id="117" name="Straight Arrow Connector 116"/>
            <p:cNvCxnSpPr>
              <a:stCxn id="115" idx="4"/>
              <a:endCxn id="116" idx="0"/>
            </p:cNvCxnSpPr>
            <p:nvPr/>
          </p:nvCxnSpPr>
          <p:spPr>
            <a:xfrm>
              <a:off x="3889433" y="5557159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3" idx="4"/>
              <a:endCxn id="115" idx="0"/>
            </p:cNvCxnSpPr>
            <p:nvPr/>
          </p:nvCxnSpPr>
          <p:spPr>
            <a:xfrm>
              <a:off x="3889433" y="4813450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74" idx="4"/>
              <a:endCxn id="107" idx="0"/>
            </p:cNvCxnSpPr>
            <p:nvPr/>
          </p:nvCxnSpPr>
          <p:spPr>
            <a:xfrm flipH="1">
              <a:off x="4662764" y="3326031"/>
              <a:ext cx="773331" cy="2366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/>
            <p:cNvCxnSpPr>
              <a:stCxn id="78" idx="4"/>
              <a:endCxn id="102" idx="0"/>
            </p:cNvCxnSpPr>
            <p:nvPr/>
          </p:nvCxnSpPr>
          <p:spPr>
            <a:xfrm flipH="1">
              <a:off x="4662764" y="4069741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1" name="Straight Arrow Connector 120"/>
            <p:cNvCxnSpPr>
              <a:stCxn id="93" idx="4"/>
              <a:endCxn id="105" idx="0"/>
            </p:cNvCxnSpPr>
            <p:nvPr/>
          </p:nvCxnSpPr>
          <p:spPr>
            <a:xfrm flipH="1">
              <a:off x="4662764" y="5557159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91" idx="4"/>
              <a:endCxn id="103" idx="0"/>
            </p:cNvCxnSpPr>
            <p:nvPr/>
          </p:nvCxnSpPr>
          <p:spPr>
            <a:xfrm flipH="1">
              <a:off x="4662764" y="4813450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85" idx="4"/>
              <a:endCxn id="93" idx="0"/>
            </p:cNvCxnSpPr>
            <p:nvPr/>
          </p:nvCxnSpPr>
          <p:spPr>
            <a:xfrm flipH="1">
              <a:off x="5436095" y="4813450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07" idx="4"/>
              <a:endCxn id="91" idx="0"/>
            </p:cNvCxnSpPr>
            <p:nvPr/>
          </p:nvCxnSpPr>
          <p:spPr>
            <a:xfrm>
              <a:off x="4662764" y="4069741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6729222" y="4314827"/>
              <a:ext cx="507074" cy="507074"/>
            </a:xfrm>
            <a:prstGeom prst="ellips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544 895</a:t>
              </a:r>
              <a:endParaRPr lang="he-IL" sz="800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6729222" y="5058536"/>
              <a:ext cx="507074" cy="507074"/>
            </a:xfrm>
            <a:prstGeom prst="ellips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557 909</a:t>
              </a:r>
              <a:endParaRPr lang="he-IL" sz="800" dirty="0"/>
            </a:p>
          </p:txBody>
        </p:sp>
        <p:cxnSp>
          <p:nvCxnSpPr>
            <p:cNvPr id="127" name="Straight Arrow Connector 126"/>
            <p:cNvCxnSpPr>
              <a:stCxn id="125" idx="4"/>
              <a:endCxn id="126" idx="0"/>
            </p:cNvCxnSpPr>
            <p:nvPr/>
          </p:nvCxnSpPr>
          <p:spPr>
            <a:xfrm>
              <a:off x="6982759" y="4821901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6729222" y="5802246"/>
              <a:ext cx="507074" cy="507074"/>
            </a:xfrm>
            <a:prstGeom prst="ellips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570 922</a:t>
              </a:r>
              <a:endParaRPr lang="he-IL" sz="800" dirty="0"/>
            </a:p>
          </p:txBody>
        </p:sp>
        <p:cxnSp>
          <p:nvCxnSpPr>
            <p:cNvPr id="129" name="Straight Arrow Connector 128"/>
            <p:cNvCxnSpPr>
              <a:stCxn id="126" idx="4"/>
              <a:endCxn id="128" idx="0"/>
            </p:cNvCxnSpPr>
            <p:nvPr/>
          </p:nvCxnSpPr>
          <p:spPr>
            <a:xfrm>
              <a:off x="6982759" y="5565610"/>
              <a:ext cx="0" cy="2366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2518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האלגוריתם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 smtClean="0"/>
              <a:t>בכל איטרציה ארבעה שלבים עיקריים: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יצירת עץ גילויים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חלוקת הגילויים בעץ לגילויים אמיתיים, ולגילויי סרק (</a:t>
            </a:r>
            <a:r>
              <a:rPr lang="en-US" sz="2800" dirty="0" smtClean="0"/>
              <a:t>valid/invalid</a:t>
            </a:r>
            <a:r>
              <a:rPr lang="he-IL" sz="2800" dirty="0" smtClean="0"/>
              <a:t>)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בניית מסלולונים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איחוד מסלולונים עם מסלולים שנוצרו קודם</a:t>
            </a:r>
            <a:endParaRPr lang="en-US" sz="2800" dirty="0" smtClean="0"/>
          </a:p>
          <a:p>
            <a:pPr marL="880110" lvl="1" indent="-514350">
              <a:buFont typeface="+mj-lt"/>
              <a:buAutoNum type="arabicParenR"/>
            </a:pPr>
            <a:endParaRPr lang="he-IL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436096" y="4557126"/>
            <a:ext cx="2520280" cy="50405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בניית מסלולונים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שלב א': מציאת כל המסלולונים האפשריים</a:t>
            </a:r>
          </a:p>
          <a:p>
            <a:pPr lvl="1">
              <a:spcBef>
                <a:spcPts val="1200"/>
              </a:spcBef>
            </a:pPr>
            <a:r>
              <a:rPr lang="he-IL" dirty="0" smtClean="0"/>
              <a:t>ישנם מספר </a:t>
            </a:r>
            <a:r>
              <a:rPr lang="he-IL" dirty="0"/>
              <a:t>עצי </a:t>
            </a:r>
            <a:r>
              <a:rPr lang="he-IL" dirty="0" smtClean="0"/>
              <a:t>גילויים, </a:t>
            </a:r>
            <a:r>
              <a:rPr lang="he-IL" dirty="0"/>
              <a:t>כאשר כל צומת מסווג כאמיתי או סרק</a:t>
            </a:r>
            <a:r>
              <a:rPr lang="he-IL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he-IL" dirty="0" smtClean="0"/>
              <a:t>על </a:t>
            </a:r>
            <a:r>
              <a:rPr lang="he-IL" dirty="0"/>
              <a:t>ידי טיפוס בכל צומת בעץ עד לשורש </a:t>
            </a:r>
            <a:r>
              <a:rPr lang="he-IL" b="1" dirty="0"/>
              <a:t>דרך ה- </a:t>
            </a:r>
            <a:r>
              <a:rPr lang="en-US" b="1" dirty="0"/>
              <a:t>motion </a:t>
            </a:r>
            <a:r>
              <a:rPr lang="en-US" b="1" dirty="0" smtClean="0"/>
              <a:t>parent</a:t>
            </a:r>
            <a:r>
              <a:rPr lang="he-IL" b="1" dirty="0" smtClean="0"/>
              <a:t> </a:t>
            </a:r>
            <a:r>
              <a:rPr lang="he-IL" dirty="0"/>
              <a:t>מתקבלים המסלולונים האפשריים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he-IL" dirty="0" smtClean="0"/>
              <a:t>מורידים </a:t>
            </a:r>
            <a:r>
              <a:rPr lang="he-IL" dirty="0"/>
              <a:t>מסלולונים שהם </a:t>
            </a:r>
            <a:r>
              <a:rPr lang="en-US" dirty="0"/>
              <a:t>prefix</a:t>
            </a:r>
            <a:r>
              <a:rPr lang="he-IL" dirty="0"/>
              <a:t> של מסלול אחר.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he-IL" dirty="0" smtClean="0"/>
              <a:t>מרחב החיפוש הצטמצם </a:t>
            </a:r>
            <a:r>
              <a:rPr lang="he-IL" dirty="0"/>
              <a:t>משמעותית, שכן יש לבדוק רק את הצמתים ה"אמיתיים".</a:t>
            </a:r>
            <a:endParaRPr lang="en-US" dirty="0"/>
          </a:p>
          <a:p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הצגת הבעיה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he-IL" dirty="0"/>
              <a:t>עקיבה אחר אובייקטים - משימה חשובה בתחום הראיה הממוחשבת</a:t>
            </a:r>
          </a:p>
          <a:p>
            <a:pPr>
              <a:spcBef>
                <a:spcPts val="2400"/>
              </a:spcBef>
            </a:pPr>
            <a:r>
              <a:rPr lang="he-IL" dirty="0"/>
              <a:t>בפרויקט שלנו- עקיבה אחר אובייקטים רבים</a:t>
            </a:r>
          </a:p>
          <a:p>
            <a:pPr>
              <a:spcBef>
                <a:spcPts val="2400"/>
              </a:spcBef>
            </a:pPr>
            <a:r>
              <a:rPr lang="he-IL" dirty="0"/>
              <a:t>בהינתן רצף פריימים מזהים את האובייקטים הנעים ומקשרים בין אובייקטים ליצירת מסלולים</a:t>
            </a:r>
          </a:p>
        </p:txBody>
      </p:sp>
    </p:spTree>
    <p:extLst>
      <p:ext uri="{BB962C8B-B14F-4D97-AF65-F5344CB8AC3E}">
        <p14:creationId xmlns:p14="http://schemas.microsoft.com/office/powerpoint/2010/main" val="1818749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study\sem8\project\build1\uavtrack\src\apps\Debug\tracks6\allcc0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56403" r="39141" b="2151"/>
          <a:stretch/>
        </p:blipFill>
        <p:spPr bwMode="auto">
          <a:xfrm>
            <a:off x="251520" y="204192"/>
            <a:ext cx="4221536" cy="31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>
            <a:endCxn id="137" idx="2"/>
          </p:cNvCxnSpPr>
          <p:nvPr/>
        </p:nvCxnSpPr>
        <p:spPr>
          <a:xfrm>
            <a:off x="3334396" y="2132856"/>
            <a:ext cx="1461496" cy="1959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182559" y="2083700"/>
            <a:ext cx="507074" cy="4225620"/>
            <a:chOff x="2747445" y="2110594"/>
            <a:chExt cx="507074" cy="4225620"/>
          </a:xfrm>
        </p:grpSpPr>
        <p:sp>
          <p:nvSpPr>
            <p:cNvPr id="180" name="Oval 179"/>
            <p:cNvSpPr/>
            <p:nvPr/>
          </p:nvSpPr>
          <p:spPr>
            <a:xfrm>
              <a:off x="2747445" y="2110594"/>
              <a:ext cx="507074" cy="507074"/>
            </a:xfrm>
            <a:prstGeom prst="ellipse">
              <a:avLst/>
            </a:prstGeom>
            <a:solidFill>
              <a:schemeClr val="bg1"/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508 852</a:t>
              </a:r>
              <a:endParaRPr lang="he-IL" sz="800" dirty="0"/>
            </a:p>
          </p:txBody>
        </p:sp>
        <p:sp>
          <p:nvSpPr>
            <p:cNvPr id="183" name="Oval 182"/>
            <p:cNvSpPr/>
            <p:nvPr/>
          </p:nvSpPr>
          <p:spPr>
            <a:xfrm>
              <a:off x="2747445" y="2854303"/>
              <a:ext cx="507074" cy="507074"/>
            </a:xfrm>
            <a:prstGeom prst="ellipse">
              <a:avLst/>
            </a:prstGeom>
            <a:solidFill>
              <a:schemeClr val="bg1"/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511 865</a:t>
              </a:r>
              <a:endParaRPr lang="he-IL" sz="800" dirty="0"/>
            </a:p>
          </p:txBody>
        </p:sp>
        <p:sp>
          <p:nvSpPr>
            <p:cNvPr id="186" name="Oval 185"/>
            <p:cNvSpPr/>
            <p:nvPr/>
          </p:nvSpPr>
          <p:spPr>
            <a:xfrm>
              <a:off x="2747445" y="3598012"/>
              <a:ext cx="507074" cy="507074"/>
            </a:xfrm>
            <a:prstGeom prst="ellipse">
              <a:avLst/>
            </a:prstGeom>
            <a:solidFill>
              <a:schemeClr val="bg1"/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517 881</a:t>
              </a:r>
              <a:endParaRPr lang="he-IL" sz="800" dirty="0"/>
            </a:p>
          </p:txBody>
        </p:sp>
        <p:cxnSp>
          <p:nvCxnSpPr>
            <p:cNvPr id="187" name="Straight Arrow Connector 186"/>
            <p:cNvCxnSpPr>
              <a:stCxn id="183" idx="4"/>
              <a:endCxn id="186" idx="0"/>
            </p:cNvCxnSpPr>
            <p:nvPr/>
          </p:nvCxnSpPr>
          <p:spPr>
            <a:xfrm>
              <a:off x="3000982" y="3361377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8" name="Straight Arrow Connector 187"/>
            <p:cNvCxnSpPr>
              <a:stCxn id="180" idx="4"/>
              <a:endCxn id="183" idx="0"/>
            </p:cNvCxnSpPr>
            <p:nvPr/>
          </p:nvCxnSpPr>
          <p:spPr>
            <a:xfrm>
              <a:off x="3000982" y="2617668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94" name="Oval 193"/>
            <p:cNvSpPr/>
            <p:nvPr/>
          </p:nvSpPr>
          <p:spPr>
            <a:xfrm>
              <a:off x="2747445" y="4341721"/>
              <a:ext cx="507074" cy="507074"/>
            </a:xfrm>
            <a:prstGeom prst="ellipse">
              <a:avLst/>
            </a:prstGeom>
            <a:solidFill>
              <a:schemeClr val="bg1"/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520 894</a:t>
              </a:r>
              <a:endParaRPr lang="he-IL" sz="800" dirty="0"/>
            </a:p>
          </p:txBody>
        </p:sp>
        <p:cxnSp>
          <p:nvCxnSpPr>
            <p:cNvPr id="195" name="Straight Arrow Connector 194"/>
            <p:cNvCxnSpPr>
              <a:stCxn id="186" idx="4"/>
              <a:endCxn id="194" idx="0"/>
            </p:cNvCxnSpPr>
            <p:nvPr/>
          </p:nvCxnSpPr>
          <p:spPr>
            <a:xfrm>
              <a:off x="3000982" y="4105086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199"/>
            <p:cNvSpPr/>
            <p:nvPr/>
          </p:nvSpPr>
          <p:spPr>
            <a:xfrm>
              <a:off x="2747445" y="5085430"/>
              <a:ext cx="507074" cy="507074"/>
            </a:xfrm>
            <a:prstGeom prst="ellipse">
              <a:avLst/>
            </a:prstGeom>
            <a:solidFill>
              <a:schemeClr val="bg1"/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524 904</a:t>
              </a:r>
              <a:endParaRPr lang="he-IL" sz="800" dirty="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747445" y="5829140"/>
              <a:ext cx="507074" cy="507074"/>
            </a:xfrm>
            <a:prstGeom prst="ellipse">
              <a:avLst/>
            </a:prstGeom>
            <a:solidFill>
              <a:schemeClr val="bg1"/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527 918</a:t>
              </a:r>
              <a:endParaRPr lang="he-IL" sz="800" dirty="0"/>
            </a:p>
          </p:txBody>
        </p:sp>
        <p:cxnSp>
          <p:nvCxnSpPr>
            <p:cNvPr id="205" name="Straight Arrow Connector 204"/>
            <p:cNvCxnSpPr>
              <a:stCxn id="200" idx="4"/>
              <a:endCxn id="201" idx="0"/>
            </p:cNvCxnSpPr>
            <p:nvPr/>
          </p:nvCxnSpPr>
          <p:spPr>
            <a:xfrm>
              <a:off x="3000982" y="5592504"/>
              <a:ext cx="0" cy="2366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>
              <a:stCxn id="194" idx="4"/>
              <a:endCxn id="200" idx="0"/>
            </p:cNvCxnSpPr>
            <p:nvPr/>
          </p:nvCxnSpPr>
          <p:spPr>
            <a:xfrm>
              <a:off x="3000982" y="4848795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35896" y="2075248"/>
            <a:ext cx="3600400" cy="4234072"/>
            <a:chOff x="3635896" y="2075248"/>
            <a:chExt cx="3600400" cy="4234072"/>
          </a:xfrm>
        </p:grpSpPr>
        <p:cxnSp>
          <p:nvCxnSpPr>
            <p:cNvPr id="135" name="Straight Arrow Connector 134"/>
            <p:cNvCxnSpPr>
              <a:stCxn id="141" idx="4"/>
              <a:endCxn id="178" idx="0"/>
            </p:cNvCxnSpPr>
            <p:nvPr/>
          </p:nvCxnSpPr>
          <p:spPr>
            <a:xfrm>
              <a:off x="4662764" y="3342934"/>
              <a:ext cx="0" cy="21973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6" name="Straight Arrow Connector 135"/>
            <p:cNvCxnSpPr>
              <a:stCxn id="168" idx="4"/>
              <a:endCxn id="165" idx="0"/>
            </p:cNvCxnSpPr>
            <p:nvPr/>
          </p:nvCxnSpPr>
          <p:spPr>
            <a:xfrm flipH="1">
              <a:off x="5436095" y="5557159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Oval 136"/>
            <p:cNvSpPr/>
            <p:nvPr/>
          </p:nvSpPr>
          <p:spPr>
            <a:xfrm>
              <a:off x="4795892" y="2075248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508 852</a:t>
              </a:r>
              <a:endParaRPr lang="he-IL" sz="800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5182558" y="2818957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511 865</a:t>
              </a:r>
              <a:endParaRPr lang="he-IL" sz="800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3635896" y="2818957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492 833</a:t>
              </a:r>
              <a:endParaRPr lang="he-IL" sz="800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5955889" y="2816823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521 866</a:t>
              </a:r>
              <a:endParaRPr lang="he-IL" sz="800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09227" y="2835860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497 868</a:t>
              </a:r>
              <a:endParaRPr lang="he-IL" sz="800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5182558" y="3562667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517 881</a:t>
              </a:r>
              <a:endParaRPr lang="he-IL" sz="800" dirty="0"/>
            </a:p>
          </p:txBody>
        </p:sp>
        <p:cxnSp>
          <p:nvCxnSpPr>
            <p:cNvPr id="143" name="Straight Arrow Connector 142"/>
            <p:cNvCxnSpPr>
              <a:stCxn id="138" idx="4"/>
              <a:endCxn id="142" idx="0"/>
            </p:cNvCxnSpPr>
            <p:nvPr/>
          </p:nvCxnSpPr>
          <p:spPr>
            <a:xfrm>
              <a:off x="5436095" y="3326031"/>
              <a:ext cx="0" cy="2366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4" name="Straight Arrow Connector 143"/>
            <p:cNvCxnSpPr>
              <a:stCxn id="138" idx="4"/>
              <a:endCxn id="152" idx="0"/>
            </p:cNvCxnSpPr>
            <p:nvPr/>
          </p:nvCxnSpPr>
          <p:spPr>
            <a:xfrm>
              <a:off x="5436095" y="3326031"/>
              <a:ext cx="773331" cy="2366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5" name="Straight Arrow Connector 144"/>
            <p:cNvCxnSpPr>
              <a:stCxn id="137" idx="4"/>
              <a:endCxn id="138" idx="0"/>
            </p:cNvCxnSpPr>
            <p:nvPr/>
          </p:nvCxnSpPr>
          <p:spPr>
            <a:xfrm>
              <a:off x="5049429" y="2582322"/>
              <a:ext cx="386666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Arrow Connector 145"/>
            <p:cNvCxnSpPr>
              <a:stCxn id="137" idx="4"/>
              <a:endCxn id="139" idx="0"/>
            </p:cNvCxnSpPr>
            <p:nvPr/>
          </p:nvCxnSpPr>
          <p:spPr>
            <a:xfrm flipH="1">
              <a:off x="3889433" y="2582322"/>
              <a:ext cx="1159996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7" name="Straight Arrow Connector 146"/>
            <p:cNvCxnSpPr>
              <a:stCxn id="137" idx="4"/>
              <a:endCxn id="140" idx="0"/>
            </p:cNvCxnSpPr>
            <p:nvPr/>
          </p:nvCxnSpPr>
          <p:spPr>
            <a:xfrm>
              <a:off x="5049429" y="2582322"/>
              <a:ext cx="1159997" cy="23450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8" name="Straight Arrow Connector 147"/>
            <p:cNvCxnSpPr>
              <a:stCxn id="137" idx="4"/>
              <a:endCxn id="141" idx="0"/>
            </p:cNvCxnSpPr>
            <p:nvPr/>
          </p:nvCxnSpPr>
          <p:spPr>
            <a:xfrm flipH="1">
              <a:off x="4662764" y="2582322"/>
              <a:ext cx="386665" cy="2535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5955889" y="4306376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530 897</a:t>
              </a:r>
              <a:endParaRPr lang="he-IL" sz="800" dirty="0"/>
            </a:p>
          </p:txBody>
        </p:sp>
        <p:cxnSp>
          <p:nvCxnSpPr>
            <p:cNvPr id="150" name="Straight Arrow Connector 149"/>
            <p:cNvCxnSpPr>
              <a:stCxn id="142" idx="4"/>
              <a:endCxn id="149" idx="0"/>
            </p:cNvCxnSpPr>
            <p:nvPr/>
          </p:nvCxnSpPr>
          <p:spPr>
            <a:xfrm>
              <a:off x="5436095" y="4069741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1" name="Straight Arrow Connector 150"/>
            <p:cNvCxnSpPr>
              <a:stCxn id="149" idx="4"/>
              <a:endCxn id="168" idx="0"/>
            </p:cNvCxnSpPr>
            <p:nvPr/>
          </p:nvCxnSpPr>
          <p:spPr>
            <a:xfrm>
              <a:off x="6209426" y="4813450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5955889" y="3562667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526 885</a:t>
              </a:r>
              <a:endParaRPr lang="he-IL" sz="800" dirty="0"/>
            </a:p>
          </p:txBody>
        </p:sp>
        <p:cxnSp>
          <p:nvCxnSpPr>
            <p:cNvPr id="158" name="Straight Arrow Connector 157"/>
            <p:cNvCxnSpPr>
              <a:stCxn id="168" idx="4"/>
              <a:endCxn id="163" idx="0"/>
            </p:cNvCxnSpPr>
            <p:nvPr/>
          </p:nvCxnSpPr>
          <p:spPr>
            <a:xfrm>
              <a:off x="6209426" y="5557159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52" idx="4"/>
              <a:endCxn id="208" idx="0"/>
            </p:cNvCxnSpPr>
            <p:nvPr/>
          </p:nvCxnSpPr>
          <p:spPr>
            <a:xfrm>
              <a:off x="6209426" y="4069741"/>
              <a:ext cx="773333" cy="24508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5182558" y="4306376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520 894</a:t>
              </a:r>
              <a:endParaRPr lang="he-IL" sz="800" dirty="0"/>
            </a:p>
          </p:txBody>
        </p:sp>
        <p:cxnSp>
          <p:nvCxnSpPr>
            <p:cNvPr id="161" name="Straight Arrow Connector 160"/>
            <p:cNvCxnSpPr>
              <a:stCxn id="142" idx="4"/>
              <a:endCxn id="160" idx="0"/>
            </p:cNvCxnSpPr>
            <p:nvPr/>
          </p:nvCxnSpPr>
          <p:spPr>
            <a:xfrm>
              <a:off x="5436095" y="4069741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/>
            <p:cNvSpPr/>
            <p:nvPr/>
          </p:nvSpPr>
          <p:spPr>
            <a:xfrm>
              <a:off x="5182558" y="5050085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524 904</a:t>
              </a:r>
              <a:endParaRPr lang="he-IL" sz="800" dirty="0"/>
            </a:p>
          </p:txBody>
        </p:sp>
        <p:sp>
          <p:nvSpPr>
            <p:cNvPr id="163" name="Oval 162"/>
            <p:cNvSpPr/>
            <p:nvPr/>
          </p:nvSpPr>
          <p:spPr>
            <a:xfrm>
              <a:off x="5955889" y="5793794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538 929</a:t>
              </a:r>
              <a:endParaRPr lang="he-IL" sz="800" dirty="0"/>
            </a:p>
          </p:txBody>
        </p:sp>
        <p:cxnSp>
          <p:nvCxnSpPr>
            <p:cNvPr id="164" name="Straight Arrow Connector 163"/>
            <p:cNvCxnSpPr>
              <a:stCxn id="162" idx="4"/>
              <a:endCxn id="163" idx="0"/>
            </p:cNvCxnSpPr>
            <p:nvPr/>
          </p:nvCxnSpPr>
          <p:spPr>
            <a:xfrm>
              <a:off x="5436095" y="5557159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/>
            <p:cNvSpPr/>
            <p:nvPr/>
          </p:nvSpPr>
          <p:spPr>
            <a:xfrm>
              <a:off x="5182558" y="5793794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527 918</a:t>
              </a:r>
              <a:endParaRPr lang="he-IL" sz="800" dirty="0"/>
            </a:p>
          </p:txBody>
        </p:sp>
        <p:cxnSp>
          <p:nvCxnSpPr>
            <p:cNvPr id="166" name="Straight Arrow Connector 165"/>
            <p:cNvCxnSpPr>
              <a:stCxn id="162" idx="4"/>
              <a:endCxn id="165" idx="0"/>
            </p:cNvCxnSpPr>
            <p:nvPr/>
          </p:nvCxnSpPr>
          <p:spPr>
            <a:xfrm>
              <a:off x="5436095" y="5557159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60" idx="4"/>
              <a:endCxn id="162" idx="0"/>
            </p:cNvCxnSpPr>
            <p:nvPr/>
          </p:nvCxnSpPr>
          <p:spPr>
            <a:xfrm>
              <a:off x="5436095" y="4813450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5955889" y="5050085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531 910</a:t>
              </a:r>
              <a:endParaRPr lang="he-IL" sz="800" dirty="0"/>
            </a:p>
          </p:txBody>
        </p:sp>
        <p:cxnSp>
          <p:nvCxnSpPr>
            <p:cNvPr id="169" name="Straight Arrow Connector 168"/>
            <p:cNvCxnSpPr>
              <a:stCxn id="160" idx="4"/>
              <a:endCxn id="168" idx="0"/>
            </p:cNvCxnSpPr>
            <p:nvPr/>
          </p:nvCxnSpPr>
          <p:spPr>
            <a:xfrm>
              <a:off x="5436095" y="4813450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40" idx="4"/>
              <a:endCxn id="152" idx="0"/>
            </p:cNvCxnSpPr>
            <p:nvPr/>
          </p:nvCxnSpPr>
          <p:spPr>
            <a:xfrm>
              <a:off x="6209426" y="3323897"/>
              <a:ext cx="0" cy="2387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/>
            <p:cNvSpPr/>
            <p:nvPr/>
          </p:nvSpPr>
          <p:spPr>
            <a:xfrm>
              <a:off x="4409227" y="4306376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510 897</a:t>
              </a:r>
              <a:endParaRPr lang="he-IL" sz="800" dirty="0"/>
            </a:p>
          </p:txBody>
        </p:sp>
        <p:sp>
          <p:nvSpPr>
            <p:cNvPr id="174" name="Oval 173"/>
            <p:cNvSpPr/>
            <p:nvPr/>
          </p:nvSpPr>
          <p:spPr>
            <a:xfrm>
              <a:off x="4409227" y="5050085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511 907</a:t>
              </a:r>
              <a:endParaRPr lang="he-IL" sz="800" dirty="0"/>
            </a:p>
          </p:txBody>
        </p:sp>
        <p:cxnSp>
          <p:nvCxnSpPr>
            <p:cNvPr id="175" name="Straight Arrow Connector 174"/>
            <p:cNvCxnSpPr>
              <a:stCxn id="173" idx="4"/>
              <a:endCxn id="174" idx="0"/>
            </p:cNvCxnSpPr>
            <p:nvPr/>
          </p:nvCxnSpPr>
          <p:spPr>
            <a:xfrm>
              <a:off x="4662764" y="4813450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/>
            <p:nvPr/>
          </p:nvSpPr>
          <p:spPr>
            <a:xfrm>
              <a:off x="4409227" y="5793794"/>
              <a:ext cx="507074" cy="5070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513 919</a:t>
              </a:r>
              <a:endParaRPr lang="he-IL" sz="800" dirty="0"/>
            </a:p>
          </p:txBody>
        </p:sp>
        <p:cxnSp>
          <p:nvCxnSpPr>
            <p:cNvPr id="177" name="Straight Arrow Connector 176"/>
            <p:cNvCxnSpPr>
              <a:stCxn id="174" idx="4"/>
              <a:endCxn id="176" idx="0"/>
            </p:cNvCxnSpPr>
            <p:nvPr/>
          </p:nvCxnSpPr>
          <p:spPr>
            <a:xfrm>
              <a:off x="4662764" y="5557159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/>
            <p:cNvSpPr/>
            <p:nvPr/>
          </p:nvSpPr>
          <p:spPr>
            <a:xfrm>
              <a:off x="4409227" y="3562667"/>
              <a:ext cx="507074" cy="50707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506 884</a:t>
              </a:r>
              <a:endParaRPr lang="he-IL" sz="800" dirty="0"/>
            </a:p>
          </p:txBody>
        </p:sp>
        <p:cxnSp>
          <p:nvCxnSpPr>
            <p:cNvPr id="179" name="Straight Arrow Connector 178"/>
            <p:cNvCxnSpPr>
              <a:stCxn id="178" idx="4"/>
              <a:endCxn id="173" idx="0"/>
            </p:cNvCxnSpPr>
            <p:nvPr/>
          </p:nvCxnSpPr>
          <p:spPr>
            <a:xfrm>
              <a:off x="4662764" y="4069741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stCxn id="173" idx="4"/>
              <a:endCxn id="162" idx="0"/>
            </p:cNvCxnSpPr>
            <p:nvPr/>
          </p:nvCxnSpPr>
          <p:spPr>
            <a:xfrm>
              <a:off x="4662764" y="4813450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2" name="Straight Arrow Connector 181"/>
            <p:cNvCxnSpPr>
              <a:stCxn id="174" idx="4"/>
              <a:endCxn id="165" idx="0"/>
            </p:cNvCxnSpPr>
            <p:nvPr/>
          </p:nvCxnSpPr>
          <p:spPr>
            <a:xfrm>
              <a:off x="4662764" y="5557159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3635896" y="3562667"/>
              <a:ext cx="507074" cy="507074"/>
            </a:xfrm>
            <a:prstGeom prst="ellips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478 814</a:t>
              </a:r>
              <a:endParaRPr lang="he-IL" sz="800" dirty="0"/>
            </a:p>
          </p:txBody>
        </p:sp>
        <p:cxnSp>
          <p:nvCxnSpPr>
            <p:cNvPr id="185" name="Straight Arrow Connector 184"/>
            <p:cNvCxnSpPr>
              <a:stCxn id="139" idx="4"/>
              <a:endCxn id="184" idx="0"/>
            </p:cNvCxnSpPr>
            <p:nvPr/>
          </p:nvCxnSpPr>
          <p:spPr>
            <a:xfrm>
              <a:off x="3889433" y="3326031"/>
              <a:ext cx="0" cy="2366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3635896" y="4306376"/>
              <a:ext cx="507074" cy="507074"/>
            </a:xfrm>
            <a:prstGeom prst="ellips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463 794</a:t>
              </a:r>
              <a:endParaRPr lang="he-IL" sz="800" dirty="0"/>
            </a:p>
          </p:txBody>
        </p:sp>
        <p:cxnSp>
          <p:nvCxnSpPr>
            <p:cNvPr id="190" name="Straight Arrow Connector 189"/>
            <p:cNvCxnSpPr>
              <a:stCxn id="184" idx="4"/>
              <a:endCxn id="189" idx="0"/>
            </p:cNvCxnSpPr>
            <p:nvPr/>
          </p:nvCxnSpPr>
          <p:spPr>
            <a:xfrm>
              <a:off x="3889433" y="4069741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3635896" y="5050085"/>
              <a:ext cx="507074" cy="507074"/>
            </a:xfrm>
            <a:prstGeom prst="ellipse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449 775</a:t>
              </a:r>
              <a:endParaRPr lang="he-IL" sz="800" dirty="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635896" y="5793794"/>
              <a:ext cx="507074" cy="507074"/>
            </a:xfrm>
            <a:prstGeom prst="ellipse">
              <a:avLst/>
            </a:prstGeom>
            <a:ln w="38100">
              <a:solidFill>
                <a:srgbClr val="23AD2A"/>
              </a:solidFill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434 755</a:t>
              </a:r>
              <a:endParaRPr lang="he-IL" sz="800" dirty="0"/>
            </a:p>
          </p:txBody>
        </p:sp>
        <p:cxnSp>
          <p:nvCxnSpPr>
            <p:cNvPr id="193" name="Straight Arrow Connector 192"/>
            <p:cNvCxnSpPr>
              <a:stCxn id="191" idx="4"/>
              <a:endCxn id="192" idx="0"/>
            </p:cNvCxnSpPr>
            <p:nvPr/>
          </p:nvCxnSpPr>
          <p:spPr>
            <a:xfrm>
              <a:off x="3889433" y="5557159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189" idx="4"/>
              <a:endCxn id="191" idx="0"/>
            </p:cNvCxnSpPr>
            <p:nvPr/>
          </p:nvCxnSpPr>
          <p:spPr>
            <a:xfrm>
              <a:off x="3889433" y="4813450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38" idx="4"/>
              <a:endCxn id="178" idx="0"/>
            </p:cNvCxnSpPr>
            <p:nvPr/>
          </p:nvCxnSpPr>
          <p:spPr>
            <a:xfrm flipH="1">
              <a:off x="4662764" y="3326031"/>
              <a:ext cx="773331" cy="2366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8" name="Straight Arrow Connector 197"/>
            <p:cNvCxnSpPr>
              <a:stCxn id="142" idx="4"/>
              <a:endCxn id="173" idx="0"/>
            </p:cNvCxnSpPr>
            <p:nvPr/>
          </p:nvCxnSpPr>
          <p:spPr>
            <a:xfrm flipH="1">
              <a:off x="4662764" y="4069741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9" name="Straight Arrow Connector 198"/>
            <p:cNvCxnSpPr>
              <a:stCxn id="162" idx="4"/>
              <a:endCxn id="176" idx="0"/>
            </p:cNvCxnSpPr>
            <p:nvPr/>
          </p:nvCxnSpPr>
          <p:spPr>
            <a:xfrm flipH="1">
              <a:off x="4662764" y="5557159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60" idx="4"/>
              <a:endCxn id="174" idx="0"/>
            </p:cNvCxnSpPr>
            <p:nvPr/>
          </p:nvCxnSpPr>
          <p:spPr>
            <a:xfrm flipH="1">
              <a:off x="4662764" y="4813450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49" idx="4"/>
              <a:endCxn id="162" idx="0"/>
            </p:cNvCxnSpPr>
            <p:nvPr/>
          </p:nvCxnSpPr>
          <p:spPr>
            <a:xfrm flipH="1">
              <a:off x="5436095" y="4813450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178" idx="4"/>
              <a:endCxn id="160" idx="0"/>
            </p:cNvCxnSpPr>
            <p:nvPr/>
          </p:nvCxnSpPr>
          <p:spPr>
            <a:xfrm>
              <a:off x="4662764" y="4069741"/>
              <a:ext cx="773331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Oval 207"/>
            <p:cNvSpPr/>
            <p:nvPr/>
          </p:nvSpPr>
          <p:spPr>
            <a:xfrm>
              <a:off x="6729222" y="4314827"/>
              <a:ext cx="507074" cy="507074"/>
            </a:xfrm>
            <a:prstGeom prst="ellips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544 895</a:t>
              </a:r>
              <a:endParaRPr lang="he-IL" sz="800" dirty="0"/>
            </a:p>
          </p:txBody>
        </p:sp>
        <p:sp>
          <p:nvSpPr>
            <p:cNvPr id="209" name="Oval 208"/>
            <p:cNvSpPr/>
            <p:nvPr/>
          </p:nvSpPr>
          <p:spPr>
            <a:xfrm>
              <a:off x="6729222" y="5058536"/>
              <a:ext cx="507074" cy="507074"/>
            </a:xfrm>
            <a:prstGeom prst="ellips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557 909</a:t>
              </a:r>
              <a:endParaRPr lang="he-IL" sz="800" dirty="0"/>
            </a:p>
          </p:txBody>
        </p:sp>
        <p:cxnSp>
          <p:nvCxnSpPr>
            <p:cNvPr id="210" name="Straight Arrow Connector 209"/>
            <p:cNvCxnSpPr>
              <a:stCxn id="208" idx="4"/>
              <a:endCxn id="209" idx="0"/>
            </p:cNvCxnSpPr>
            <p:nvPr/>
          </p:nvCxnSpPr>
          <p:spPr>
            <a:xfrm>
              <a:off x="6982759" y="4821901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6729222" y="5802246"/>
              <a:ext cx="507074" cy="507074"/>
            </a:xfrm>
            <a:prstGeom prst="ellips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570 922</a:t>
              </a:r>
              <a:endParaRPr lang="he-IL" sz="800" dirty="0"/>
            </a:p>
          </p:txBody>
        </p:sp>
        <p:cxnSp>
          <p:nvCxnSpPr>
            <p:cNvPr id="212" name="Straight Arrow Connector 211"/>
            <p:cNvCxnSpPr>
              <a:stCxn id="209" idx="4"/>
              <a:endCxn id="211" idx="0"/>
            </p:cNvCxnSpPr>
            <p:nvPr/>
          </p:nvCxnSpPr>
          <p:spPr>
            <a:xfrm>
              <a:off x="6982759" y="5565610"/>
              <a:ext cx="0" cy="2366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/>
          <p:cNvGrpSpPr/>
          <p:nvPr/>
        </p:nvGrpSpPr>
        <p:grpSpPr>
          <a:xfrm>
            <a:off x="4424966" y="2083700"/>
            <a:ext cx="507074" cy="4225620"/>
            <a:chOff x="1043608" y="2159507"/>
            <a:chExt cx="507074" cy="4225620"/>
          </a:xfrm>
        </p:grpSpPr>
        <p:cxnSp>
          <p:nvCxnSpPr>
            <p:cNvPr id="224" name="Straight Arrow Connector 223"/>
            <p:cNvCxnSpPr>
              <a:stCxn id="226" idx="4"/>
              <a:endCxn id="233" idx="0"/>
            </p:cNvCxnSpPr>
            <p:nvPr/>
          </p:nvCxnSpPr>
          <p:spPr>
            <a:xfrm>
              <a:off x="1297145" y="3410290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1043608" y="2159507"/>
              <a:ext cx="507074" cy="507074"/>
            </a:xfrm>
            <a:prstGeom prst="ellipse">
              <a:avLst/>
            </a:prstGeom>
            <a:solidFill>
              <a:schemeClr val="bg1"/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508 852</a:t>
              </a:r>
              <a:endParaRPr lang="he-IL" sz="800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1043608" y="2903216"/>
              <a:ext cx="507074" cy="507074"/>
            </a:xfrm>
            <a:prstGeom prst="ellipse">
              <a:avLst/>
            </a:prstGeom>
            <a:solidFill>
              <a:schemeClr val="bg1"/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497 868</a:t>
              </a:r>
              <a:endParaRPr lang="he-IL" sz="800" dirty="0"/>
            </a:p>
          </p:txBody>
        </p:sp>
        <p:cxnSp>
          <p:nvCxnSpPr>
            <p:cNvPr id="227" name="Straight Arrow Connector 226"/>
            <p:cNvCxnSpPr>
              <a:stCxn id="225" idx="4"/>
              <a:endCxn id="226" idx="0"/>
            </p:cNvCxnSpPr>
            <p:nvPr/>
          </p:nvCxnSpPr>
          <p:spPr>
            <a:xfrm>
              <a:off x="1297145" y="2666581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28" name="Oval 227"/>
            <p:cNvSpPr/>
            <p:nvPr/>
          </p:nvSpPr>
          <p:spPr>
            <a:xfrm>
              <a:off x="1043608" y="4390634"/>
              <a:ext cx="507074" cy="507074"/>
            </a:xfrm>
            <a:prstGeom prst="ellipse">
              <a:avLst/>
            </a:prstGeom>
            <a:solidFill>
              <a:schemeClr val="bg1"/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510 897</a:t>
              </a:r>
              <a:endParaRPr lang="he-IL" sz="800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1043608" y="5134343"/>
              <a:ext cx="507074" cy="507074"/>
            </a:xfrm>
            <a:prstGeom prst="ellipse">
              <a:avLst/>
            </a:prstGeom>
            <a:solidFill>
              <a:schemeClr val="bg1"/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511 907</a:t>
              </a:r>
              <a:endParaRPr lang="he-IL" sz="800" dirty="0"/>
            </a:p>
          </p:txBody>
        </p:sp>
        <p:cxnSp>
          <p:nvCxnSpPr>
            <p:cNvPr id="230" name="Straight Arrow Connector 229"/>
            <p:cNvCxnSpPr>
              <a:stCxn id="228" idx="4"/>
              <a:endCxn id="229" idx="0"/>
            </p:cNvCxnSpPr>
            <p:nvPr/>
          </p:nvCxnSpPr>
          <p:spPr>
            <a:xfrm>
              <a:off x="1297145" y="4897708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Oval 230"/>
            <p:cNvSpPr/>
            <p:nvPr/>
          </p:nvSpPr>
          <p:spPr>
            <a:xfrm>
              <a:off x="1043608" y="5878053"/>
              <a:ext cx="507074" cy="507074"/>
            </a:xfrm>
            <a:prstGeom prst="ellipse">
              <a:avLst/>
            </a:prstGeom>
            <a:solidFill>
              <a:schemeClr val="bg1"/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513 919</a:t>
              </a:r>
              <a:endParaRPr lang="he-IL" sz="800" dirty="0"/>
            </a:p>
          </p:txBody>
        </p:sp>
        <p:cxnSp>
          <p:nvCxnSpPr>
            <p:cNvPr id="232" name="Straight Arrow Connector 231"/>
            <p:cNvCxnSpPr>
              <a:stCxn id="229" idx="4"/>
              <a:endCxn id="231" idx="0"/>
            </p:cNvCxnSpPr>
            <p:nvPr/>
          </p:nvCxnSpPr>
          <p:spPr>
            <a:xfrm>
              <a:off x="1297145" y="5641417"/>
              <a:ext cx="0" cy="2366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1043608" y="3646925"/>
              <a:ext cx="507074" cy="507074"/>
            </a:xfrm>
            <a:prstGeom prst="ellipse">
              <a:avLst/>
            </a:prstGeom>
            <a:solidFill>
              <a:schemeClr val="bg1"/>
            </a:solidFill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800" dirty="0" smtClean="0"/>
                <a:t>506 884</a:t>
              </a:r>
              <a:endParaRPr lang="he-IL" sz="800" dirty="0"/>
            </a:p>
          </p:txBody>
        </p:sp>
        <p:cxnSp>
          <p:nvCxnSpPr>
            <p:cNvPr id="234" name="Straight Arrow Connector 233"/>
            <p:cNvCxnSpPr>
              <a:stCxn id="233" idx="4"/>
              <a:endCxn id="228" idx="0"/>
            </p:cNvCxnSpPr>
            <p:nvPr/>
          </p:nvCxnSpPr>
          <p:spPr>
            <a:xfrm>
              <a:off x="1297145" y="4153999"/>
              <a:ext cx="0" cy="2366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Freeform 234"/>
          <p:cNvSpPr/>
          <p:nvPr/>
        </p:nvSpPr>
        <p:spPr>
          <a:xfrm flipH="1">
            <a:off x="4316980" y="1910687"/>
            <a:ext cx="1119116" cy="4612943"/>
          </a:xfrm>
          <a:custGeom>
            <a:avLst/>
            <a:gdLst>
              <a:gd name="connsiteX0" fmla="*/ 464024 w 1119116"/>
              <a:gd name="connsiteY0" fmla="*/ 887104 h 4612943"/>
              <a:gd name="connsiteX1" fmla="*/ 464024 w 1119116"/>
              <a:gd name="connsiteY1" fmla="*/ 4326340 h 4612943"/>
              <a:gd name="connsiteX2" fmla="*/ 559558 w 1119116"/>
              <a:gd name="connsiteY2" fmla="*/ 4517409 h 4612943"/>
              <a:gd name="connsiteX3" fmla="*/ 805218 w 1119116"/>
              <a:gd name="connsiteY3" fmla="*/ 4612943 h 4612943"/>
              <a:gd name="connsiteX4" fmla="*/ 982639 w 1119116"/>
              <a:gd name="connsiteY4" fmla="*/ 4599295 h 4612943"/>
              <a:gd name="connsiteX5" fmla="*/ 1119116 w 1119116"/>
              <a:gd name="connsiteY5" fmla="*/ 4353635 h 4612943"/>
              <a:gd name="connsiteX6" fmla="*/ 1119116 w 1119116"/>
              <a:gd name="connsiteY6" fmla="*/ 818865 h 4612943"/>
              <a:gd name="connsiteX7" fmla="*/ 846161 w 1119116"/>
              <a:gd name="connsiteY7" fmla="*/ 300250 h 4612943"/>
              <a:gd name="connsiteX8" fmla="*/ 545911 w 1119116"/>
              <a:gd name="connsiteY8" fmla="*/ 13647 h 4612943"/>
              <a:gd name="connsiteX9" fmla="*/ 436728 w 1119116"/>
              <a:gd name="connsiteY9" fmla="*/ 0 h 4612943"/>
              <a:gd name="connsiteX10" fmla="*/ 150125 w 1119116"/>
              <a:gd name="connsiteY10" fmla="*/ 68238 h 4612943"/>
              <a:gd name="connsiteX11" fmla="*/ 0 w 1119116"/>
              <a:gd name="connsiteY11" fmla="*/ 300250 h 4612943"/>
              <a:gd name="connsiteX12" fmla="*/ 0 w 1119116"/>
              <a:gd name="connsiteY12" fmla="*/ 586853 h 4612943"/>
              <a:gd name="connsiteX13" fmla="*/ 136478 w 1119116"/>
              <a:gd name="connsiteY13" fmla="*/ 696035 h 4612943"/>
              <a:gd name="connsiteX14" fmla="*/ 464024 w 1119116"/>
              <a:gd name="connsiteY14" fmla="*/ 887104 h 461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9116" h="4612943">
                <a:moveTo>
                  <a:pt x="464024" y="887104"/>
                </a:moveTo>
                <a:lnTo>
                  <a:pt x="464024" y="4326340"/>
                </a:lnTo>
                <a:lnTo>
                  <a:pt x="559558" y="4517409"/>
                </a:lnTo>
                <a:lnTo>
                  <a:pt x="805218" y="4612943"/>
                </a:lnTo>
                <a:lnTo>
                  <a:pt x="982639" y="4599295"/>
                </a:lnTo>
                <a:lnTo>
                  <a:pt x="1119116" y="4353635"/>
                </a:lnTo>
                <a:lnTo>
                  <a:pt x="1119116" y="818865"/>
                </a:lnTo>
                <a:lnTo>
                  <a:pt x="846161" y="300250"/>
                </a:lnTo>
                <a:lnTo>
                  <a:pt x="545911" y="13647"/>
                </a:lnTo>
                <a:lnTo>
                  <a:pt x="436728" y="0"/>
                </a:lnTo>
                <a:lnTo>
                  <a:pt x="150125" y="68238"/>
                </a:lnTo>
                <a:lnTo>
                  <a:pt x="0" y="300250"/>
                </a:lnTo>
                <a:lnTo>
                  <a:pt x="0" y="586853"/>
                </a:lnTo>
                <a:lnTo>
                  <a:pt x="136478" y="696035"/>
                </a:lnTo>
                <a:lnTo>
                  <a:pt x="464024" y="887104"/>
                </a:lnTo>
                <a:close/>
              </a:path>
            </a:pathLst>
          </a:custGeom>
          <a:solidFill>
            <a:schemeClr val="bg1">
              <a:lumMod val="8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6" name="Freeform 235"/>
          <p:cNvSpPr/>
          <p:nvPr/>
        </p:nvSpPr>
        <p:spPr>
          <a:xfrm>
            <a:off x="4656620" y="1910687"/>
            <a:ext cx="1119116" cy="4612943"/>
          </a:xfrm>
          <a:custGeom>
            <a:avLst/>
            <a:gdLst>
              <a:gd name="connsiteX0" fmla="*/ 464024 w 1119116"/>
              <a:gd name="connsiteY0" fmla="*/ 887104 h 4612943"/>
              <a:gd name="connsiteX1" fmla="*/ 464024 w 1119116"/>
              <a:gd name="connsiteY1" fmla="*/ 4326340 h 4612943"/>
              <a:gd name="connsiteX2" fmla="*/ 559558 w 1119116"/>
              <a:gd name="connsiteY2" fmla="*/ 4517409 h 4612943"/>
              <a:gd name="connsiteX3" fmla="*/ 805218 w 1119116"/>
              <a:gd name="connsiteY3" fmla="*/ 4612943 h 4612943"/>
              <a:gd name="connsiteX4" fmla="*/ 982639 w 1119116"/>
              <a:gd name="connsiteY4" fmla="*/ 4599295 h 4612943"/>
              <a:gd name="connsiteX5" fmla="*/ 1119116 w 1119116"/>
              <a:gd name="connsiteY5" fmla="*/ 4353635 h 4612943"/>
              <a:gd name="connsiteX6" fmla="*/ 1119116 w 1119116"/>
              <a:gd name="connsiteY6" fmla="*/ 818865 h 4612943"/>
              <a:gd name="connsiteX7" fmla="*/ 846161 w 1119116"/>
              <a:gd name="connsiteY7" fmla="*/ 300250 h 4612943"/>
              <a:gd name="connsiteX8" fmla="*/ 545911 w 1119116"/>
              <a:gd name="connsiteY8" fmla="*/ 13647 h 4612943"/>
              <a:gd name="connsiteX9" fmla="*/ 436728 w 1119116"/>
              <a:gd name="connsiteY9" fmla="*/ 0 h 4612943"/>
              <a:gd name="connsiteX10" fmla="*/ 150125 w 1119116"/>
              <a:gd name="connsiteY10" fmla="*/ 68238 h 4612943"/>
              <a:gd name="connsiteX11" fmla="*/ 0 w 1119116"/>
              <a:gd name="connsiteY11" fmla="*/ 300250 h 4612943"/>
              <a:gd name="connsiteX12" fmla="*/ 0 w 1119116"/>
              <a:gd name="connsiteY12" fmla="*/ 586853 h 4612943"/>
              <a:gd name="connsiteX13" fmla="*/ 136478 w 1119116"/>
              <a:gd name="connsiteY13" fmla="*/ 696035 h 4612943"/>
              <a:gd name="connsiteX14" fmla="*/ 464024 w 1119116"/>
              <a:gd name="connsiteY14" fmla="*/ 887104 h 461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9116" h="4612943">
                <a:moveTo>
                  <a:pt x="464024" y="887104"/>
                </a:moveTo>
                <a:lnTo>
                  <a:pt x="464024" y="4326340"/>
                </a:lnTo>
                <a:lnTo>
                  <a:pt x="559558" y="4517409"/>
                </a:lnTo>
                <a:lnTo>
                  <a:pt x="805218" y="4612943"/>
                </a:lnTo>
                <a:lnTo>
                  <a:pt x="982639" y="4599295"/>
                </a:lnTo>
                <a:lnTo>
                  <a:pt x="1119116" y="4353635"/>
                </a:lnTo>
                <a:lnTo>
                  <a:pt x="1119116" y="818865"/>
                </a:lnTo>
                <a:lnTo>
                  <a:pt x="846161" y="300250"/>
                </a:lnTo>
                <a:lnTo>
                  <a:pt x="545911" y="13647"/>
                </a:lnTo>
                <a:lnTo>
                  <a:pt x="436728" y="0"/>
                </a:lnTo>
                <a:lnTo>
                  <a:pt x="150125" y="68238"/>
                </a:lnTo>
                <a:lnTo>
                  <a:pt x="0" y="300250"/>
                </a:lnTo>
                <a:lnTo>
                  <a:pt x="0" y="586853"/>
                </a:lnTo>
                <a:lnTo>
                  <a:pt x="136478" y="696035"/>
                </a:lnTo>
                <a:lnTo>
                  <a:pt x="464024" y="887104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509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9898E-6 L 0.09063 -0.07817 C 0.10972 -0.09552 0.1382 -0.10477 0.16788 -0.10477 C 0.20174 -0.10477 0.22882 -0.09552 0.24792 -0.07817 L 0.33872 3.09898E-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5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09898E-6 L 0.09063 -0.07817 C 0.10973 -0.09552 0.1382 -0.10477 0.16789 -0.10477 C 0.20174 -0.10477 0.22882 -0.09552 0.24792 -0.07817 L 0.33872 3.09898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5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בניית מסלולונים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he-IL" dirty="0"/>
                  <a:t>סינון נוסף של המסלולונים מתבצע על ידי מספר קריטריונים </a:t>
                </a:r>
                <a:r>
                  <a:rPr lang="he-IL" dirty="0" smtClean="0"/>
                  <a:t>כגון: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he-IL" dirty="0"/>
                  <a:t>תאוצה הגיונית (מרחק בין אובייקטים סמוכים במסלול</a:t>
                </a:r>
                <a:r>
                  <a:rPr lang="he-IL" dirty="0" smtClean="0"/>
                  <a:t>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he-IL" dirty="0"/>
                  <a:t>אורך מסלול – לפחות חצי מגודל </a:t>
                </a:r>
                <a:r>
                  <a:rPr lang="he-IL" dirty="0" smtClean="0"/>
                  <a:t>החלון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he-IL" dirty="0"/>
                  <a:t>תנועה "חלקה" (וריאציה על ממוצע של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he-IL" dirty="0" smtClean="0"/>
                  <a:t>).</a:t>
                </a:r>
              </a:p>
              <a:p>
                <a:pPr lvl="2">
                  <a:spcBef>
                    <a:spcPts val="1200"/>
                  </a:spcBef>
                </a:pPr>
                <a:r>
                  <a:rPr lang="he-IL" dirty="0" smtClean="0"/>
                  <a:t>נשים </a:t>
                </a:r>
                <a:r>
                  <a:rPr lang="he-IL" dirty="0"/>
                  <a:t>לב </a:t>
                </a:r>
                <a:r>
                  <a:rPr lang="he-IL" dirty="0" smtClean="0"/>
                  <a:t>שעבור מסלולון </a:t>
                </a:r>
                <a:r>
                  <a:rPr lang="he-IL" dirty="0"/>
                  <a:t>של אובייקט שמבצע </a:t>
                </a:r>
                <a:r>
                  <a:rPr lang="he-IL" dirty="0" smtClean="0"/>
                  <a:t>פנייה של 90 </a:t>
                </a:r>
                <a:r>
                  <a:rPr lang="he-IL" dirty="0"/>
                  <a:t>מעלות, אם התנועה עד לפנייה ואחריה תהיה חלקה, אז ה"תקלה" שפוגעת בתנועה החלקה מתמוססת לעמות הערך </a:t>
                </a:r>
                <a:r>
                  <a:rPr lang="he-IL" dirty="0" smtClean="0"/>
                  <a:t>הממוצע.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496" t="-1343" r="-11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394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בניית מסלולונים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he-IL" sz="2700" dirty="0" smtClean="0"/>
                  <a:t>שלב ב': מיזוג מסלולונים </a:t>
                </a:r>
                <a:r>
                  <a:rPr lang="he-IL" sz="2700" dirty="0"/>
                  <a:t>דומים</a:t>
                </a:r>
                <a:endParaRPr lang="he-IL" sz="2700" dirty="0" smtClean="0"/>
              </a:p>
              <a:p>
                <a:pPr lvl="1"/>
                <a:r>
                  <a:rPr lang="he-IL" sz="2300" dirty="0" smtClean="0"/>
                  <a:t>כתוצאה </a:t>
                </a:r>
                <a:r>
                  <a:rPr lang="he-IL" sz="2300" dirty="0"/>
                  <a:t>מאפקטים של </a:t>
                </a:r>
                <a:r>
                  <a:rPr lang="en-US" sz="2300" dirty="0"/>
                  <a:t>split-merge</a:t>
                </a:r>
                <a:r>
                  <a:rPr lang="he-IL" sz="2300" dirty="0"/>
                  <a:t> של </a:t>
                </a:r>
                <a:r>
                  <a:rPr lang="he-IL" sz="2300" dirty="0" smtClean="0"/>
                  <a:t>אובייקטים נוצרים מסלולונים כאלו.</a:t>
                </a:r>
                <a:endParaRPr lang="he-IL" sz="2300" dirty="0"/>
              </a:p>
              <a:p>
                <a:pPr lvl="1"/>
                <a:r>
                  <a:rPr lang="he-IL" sz="2300" dirty="0"/>
                  <a:t>עוברים על כל </a:t>
                </a:r>
                <a:r>
                  <a:rPr lang="he-IL" sz="2300" dirty="0" smtClean="0"/>
                  <a:t>המסלולונים. </a:t>
                </a:r>
                <a:r>
                  <a:rPr lang="he-IL" sz="2300" dirty="0"/>
                  <a:t>אם שני מסלולונים נחשבים ל"זהים</a:t>
                </a:r>
                <a:r>
                  <a:rPr lang="he-IL" sz="2300" dirty="0" smtClean="0"/>
                  <a:t>" המסלולון </a:t>
                </a:r>
                <a:r>
                  <a:rPr lang="he-IL" sz="2300" dirty="0"/>
                  <a:t>הקצר </a:t>
                </a:r>
                <a:r>
                  <a:rPr lang="he-IL" sz="2300" dirty="0" smtClean="0"/>
                  <a:t>יותר ימחק.</a:t>
                </a:r>
              </a:p>
              <a:p>
                <a:pPr lvl="1"/>
                <a:r>
                  <a:rPr lang="he-IL" sz="2300" dirty="0"/>
                  <a:t>מסלולונים "</a:t>
                </a:r>
                <a:r>
                  <a:rPr lang="he-IL" sz="2300" dirty="0" smtClean="0"/>
                  <a:t>זהים"- שני מסלולונים</a:t>
                </a:r>
                <a:r>
                  <a:rPr lang="he-IL" sz="2300" dirty="0"/>
                  <a:t>, </a:t>
                </a:r>
                <a:r>
                  <a:rPr lang="he-IL" sz="2300" dirty="0" smtClean="0"/>
                  <a:t>עבורם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𝑠𝑖𝑚</m:t>
                    </m:r>
                    <m:r>
                      <a:rPr lang="en-US" sz="23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3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300" i="1">
                        <a:latin typeface="Cambria Math"/>
                      </a:rPr>
                      <m:t>)</m:t>
                    </m:r>
                  </m:oMath>
                </a14:m>
                <a:r>
                  <a:rPr lang="he-IL" sz="2300" dirty="0"/>
                  <a:t> גדול מרף </a:t>
                </a:r>
                <a:r>
                  <a:rPr lang="he-IL" sz="2300" dirty="0" smtClean="0"/>
                  <a:t>מסויים.</a:t>
                </a:r>
              </a:p>
              <a:p>
                <a:pPr marL="365760" lvl="1" indent="0" algn="ctr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𝑠𝑖𝑚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US" sz="1800" i="1">
                              <a:latin typeface="Cambria Math"/>
                            </a:rPr>
                            <m:t>𝑠𝑖𝑚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he-IL" sz="1800" dirty="0" smtClean="0"/>
              </a:p>
              <a:p>
                <a:pPr marL="365760" lvl="1" indent="0" algn="ctr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𝑠𝑖𝑚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8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/>
                        </a:rPr>
                        <m:t>a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  <m:r>
                        <a:rPr lang="en-US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  <m:r>
                        <a:rPr lang="en-US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/>
                          <a:ea typeface="Cambria Math"/>
                        </a:rPr>
                        <m:t>v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 marL="365760" lvl="1" indent="0" algn="ctr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80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e-IL" sz="1800" dirty="0" smtClean="0"/>
              </a:p>
              <a:p>
                <a:pPr marL="365760" lvl="1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18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  <m:r>
                                <a:rPr lang="en-US" sz="1800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 smtClean="0"/>
              </a:p>
              <a:p>
                <a:pPr lvl="1"/>
                <a:r>
                  <a:rPr lang="he-IL" sz="2300" dirty="0" smtClean="0"/>
                  <a:t>הפונקציה </a:t>
                </a:r>
                <a:r>
                  <a:rPr lang="he-IL" sz="2300" dirty="0"/>
                  <a:t>מתארת דמיון בין שני מסלולים מבחינת מראה (</a:t>
                </a:r>
                <a:r>
                  <a:rPr lang="en-US" sz="2300" dirty="0"/>
                  <a:t>a()</a:t>
                </a:r>
                <a:r>
                  <a:rPr lang="he-IL" sz="2300" dirty="0"/>
                  <a:t>), מרחק (</a:t>
                </a:r>
                <a:r>
                  <a:rPr lang="en-US" sz="2300" dirty="0"/>
                  <a:t>p()</a:t>
                </a:r>
                <a:r>
                  <a:rPr lang="he-IL" sz="2300" dirty="0"/>
                  <a:t>), ומהירות (</a:t>
                </a:r>
                <a:r>
                  <a:rPr lang="en-US" sz="2300" dirty="0"/>
                  <a:t>v()</a:t>
                </a:r>
                <a:r>
                  <a:rPr lang="he-IL" sz="2300" dirty="0"/>
                  <a:t>).</a:t>
                </a:r>
              </a:p>
              <a:p>
                <a:pPr marL="365760" lvl="1" indent="0" algn="ctr">
                  <a:buNone/>
                </a:pPr>
                <a:endParaRPr lang="he-IL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823" t="-1343" r="-1122" b="-67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415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בניית מסלולונים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sz="2700" dirty="0"/>
              <a:t>טיפול באובייקטים חסומים (</a:t>
            </a:r>
            <a:r>
              <a:rPr lang="en-US" sz="2700" dirty="0"/>
              <a:t>occlusion handling</a:t>
            </a:r>
            <a:r>
              <a:rPr lang="he-IL" sz="2700" dirty="0" smtClean="0"/>
              <a:t>)</a:t>
            </a:r>
            <a:endParaRPr lang="he-IL" sz="2700" dirty="0"/>
          </a:p>
          <a:p>
            <a:pPr lvl="1"/>
            <a:r>
              <a:rPr lang="he-IL" sz="2300" dirty="0" smtClean="0"/>
              <a:t>עד כה, התעלמנו ממקרים בהם חסרים גילויים של מסלול מסויים.</a:t>
            </a:r>
          </a:p>
          <a:p>
            <a:pPr lvl="1"/>
            <a:r>
              <a:rPr lang="he-IL" sz="2300" dirty="0" smtClean="0"/>
              <a:t>יכול להיות שגילויים יהיו חסרים, למשל כתוצאה מאובייקט חסום.</a:t>
            </a:r>
          </a:p>
          <a:p>
            <a:pPr lvl="1"/>
            <a:endParaRPr lang="he-IL" sz="900" dirty="0" smtClean="0"/>
          </a:p>
          <a:p>
            <a:pPr lvl="1"/>
            <a:r>
              <a:rPr lang="he-IL" sz="2300" dirty="0" smtClean="0"/>
              <a:t>במקרה </a:t>
            </a:r>
            <a:r>
              <a:rPr lang="he-IL" sz="2300" dirty="0"/>
              <a:t>והאובייקט </a:t>
            </a:r>
            <a:r>
              <a:rPr lang="he-IL" sz="2300" u="sng" dirty="0"/>
              <a:t>החוסם</a:t>
            </a:r>
            <a:r>
              <a:rPr lang="he-IL" sz="2300" dirty="0"/>
              <a:t> </a:t>
            </a:r>
            <a:r>
              <a:rPr lang="he-IL" sz="2300" dirty="0" smtClean="0"/>
              <a:t>מתגלה:</a:t>
            </a:r>
          </a:p>
          <a:p>
            <a:pPr lvl="2"/>
            <a:r>
              <a:rPr lang="he-IL" sz="2000" dirty="0"/>
              <a:t>האלגוריתם יפעל </a:t>
            </a:r>
            <a:r>
              <a:rPr lang="he-IL" sz="2000" dirty="0" smtClean="0"/>
              <a:t>כשורה- עץ </a:t>
            </a:r>
            <a:r>
              <a:rPr lang="he-IL" sz="2000" dirty="0"/>
              <a:t>הגילויים </a:t>
            </a:r>
            <a:r>
              <a:rPr lang="he-IL" sz="2000" dirty="0" smtClean="0"/>
              <a:t>לא ישתנה למעט </a:t>
            </a:r>
            <a:r>
              <a:rPr lang="he-IL" sz="2000" dirty="0"/>
              <a:t>העובדה שהגילויים החסומים מסווגים כגילויי </a:t>
            </a:r>
            <a:r>
              <a:rPr lang="he-IL" sz="2000" dirty="0" smtClean="0"/>
              <a:t>סרק.</a:t>
            </a:r>
          </a:p>
          <a:p>
            <a:pPr lvl="2"/>
            <a:r>
              <a:rPr lang="he-IL" sz="2000" dirty="0" smtClean="0"/>
              <a:t>במידה והאובייקט </a:t>
            </a:r>
            <a:r>
              <a:rPr lang="he-IL" sz="2000" dirty="0"/>
              <a:t>חסום במשך יותר מחצי גודל חלון – האלגוריתם לא ימצא את המסלולון</a:t>
            </a:r>
            <a:r>
              <a:rPr lang="he-IL" sz="2000" dirty="0" smtClean="0"/>
              <a:t>.</a:t>
            </a:r>
          </a:p>
          <a:p>
            <a:pPr lvl="2"/>
            <a:endParaRPr lang="he-IL" sz="900" dirty="0" smtClean="0"/>
          </a:p>
          <a:p>
            <a:pPr lvl="1"/>
            <a:r>
              <a:rPr lang="he-IL" sz="2300" dirty="0"/>
              <a:t>כאשר האובייקט החוסם לא התגלה</a:t>
            </a:r>
            <a:r>
              <a:rPr lang="he-IL" sz="2300" dirty="0" smtClean="0"/>
              <a:t>:</a:t>
            </a:r>
          </a:p>
          <a:p>
            <a:pPr lvl="2"/>
            <a:r>
              <a:rPr lang="he-IL" sz="2000" dirty="0"/>
              <a:t>עומקו של עץ הגילויים יהיה קטן </a:t>
            </a:r>
            <a:r>
              <a:rPr lang="he-IL" sz="2000" dirty="0" smtClean="0"/>
              <a:t>מגודל החלון.</a:t>
            </a:r>
          </a:p>
          <a:p>
            <a:pPr lvl="2"/>
            <a:r>
              <a:rPr lang="he-IL" sz="2000" dirty="0" smtClean="0"/>
              <a:t>אם </a:t>
            </a:r>
            <a:r>
              <a:rPr lang="he-IL" sz="2000" dirty="0"/>
              <a:t>המסלולון קצר מדי – האלגוריתם ימחק אותו</a:t>
            </a:r>
            <a:r>
              <a:rPr lang="he-IL" sz="2000" dirty="0" smtClean="0"/>
              <a:t>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95624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בניית מסלולונים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sz="2700" dirty="0"/>
              <a:t>טיפול באובייקטים חסומים (</a:t>
            </a:r>
            <a:r>
              <a:rPr lang="en-US" sz="2700" dirty="0"/>
              <a:t>occlusion handling</a:t>
            </a:r>
            <a:r>
              <a:rPr lang="he-IL" sz="2700" dirty="0"/>
              <a:t>)</a:t>
            </a:r>
          </a:p>
          <a:p>
            <a:pPr lvl="1">
              <a:spcBef>
                <a:spcPts val="1800"/>
              </a:spcBef>
            </a:pPr>
            <a:r>
              <a:rPr lang="he-IL" dirty="0" smtClean="0"/>
              <a:t>הפיתרון:</a:t>
            </a:r>
          </a:p>
          <a:p>
            <a:pPr lvl="2">
              <a:spcBef>
                <a:spcPts val="1800"/>
              </a:spcBef>
            </a:pPr>
            <a:r>
              <a:rPr lang="he-IL" dirty="0" smtClean="0"/>
              <a:t>כאשר </a:t>
            </a:r>
            <a:r>
              <a:rPr lang="he-IL" dirty="0"/>
              <a:t>לאובייקט מסוים אין גילויים קרובים במסגרת הבאה, האלגוריתם מחשב היכן סביר שיהיה הגילוי הבא ומוסיף את הגילוי המשוערך לעץ </a:t>
            </a:r>
            <a:r>
              <a:rPr lang="he-IL" dirty="0" smtClean="0"/>
              <a:t>הגילויים.</a:t>
            </a:r>
          </a:p>
          <a:p>
            <a:pPr lvl="2">
              <a:spcBef>
                <a:spcPts val="1800"/>
              </a:spcBef>
            </a:pPr>
            <a:r>
              <a:rPr lang="he-IL" dirty="0" smtClean="0"/>
              <a:t>גילויים </a:t>
            </a:r>
            <a:r>
              <a:rPr lang="he-IL" dirty="0"/>
              <a:t>כאלה נקראים "גילויים וירטואלים</a:t>
            </a:r>
            <a:r>
              <a:rPr lang="he-IL" dirty="0" smtClean="0"/>
              <a:t>".</a:t>
            </a:r>
          </a:p>
          <a:p>
            <a:pPr lvl="2">
              <a:spcBef>
                <a:spcPts val="1800"/>
              </a:spcBef>
            </a:pPr>
            <a:r>
              <a:rPr lang="he-IL" dirty="0" smtClean="0"/>
              <a:t>הגילוי </a:t>
            </a:r>
            <a:r>
              <a:rPr lang="he-IL" dirty="0"/>
              <a:t>הוירטואלי מקבל את אותו ערך של פונקצית </a:t>
            </a:r>
            <a:r>
              <a:rPr lang="he-IL" dirty="0" smtClean="0"/>
              <a:t>הנראות- </a:t>
            </a:r>
            <a:r>
              <a:rPr lang="en-US" dirty="0" smtClean="0"/>
              <a:t>a()</a:t>
            </a:r>
            <a:r>
              <a:rPr lang="he-IL" dirty="0"/>
              <a:t>, בעת חישוב ההסתברויות בשלב </a:t>
            </a:r>
            <a:r>
              <a:rPr lang="he-IL" dirty="0" smtClean="0"/>
              <a:t>החלוקה</a:t>
            </a:r>
            <a:r>
              <a:rPr lang="he-IL" dirty="0"/>
              <a:t>.</a:t>
            </a:r>
            <a:endParaRPr lang="en-US" dirty="0"/>
          </a:p>
          <a:p>
            <a:pPr lvl="2"/>
            <a:endParaRPr lang="he-IL" sz="1800" dirty="0"/>
          </a:p>
          <a:p>
            <a:pPr lvl="1"/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3624119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האלגוריתם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 smtClean="0"/>
              <a:t>בכל איטרציה ארבעה שלבים עיקריים: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יצירת עץ גילויים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חלוקת הגילויים בעץ לגילויים אמיתיים, ולגילויי סרק (</a:t>
            </a:r>
            <a:r>
              <a:rPr lang="en-US" sz="2800" dirty="0" smtClean="0"/>
              <a:t>valid/invalid</a:t>
            </a:r>
            <a:r>
              <a:rPr lang="he-IL" sz="2800" dirty="0" smtClean="0"/>
              <a:t>)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בניית מסלולונים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איחוד מסלולונים עם מסלולים שנוצרו קודם</a:t>
            </a:r>
            <a:endParaRPr lang="en-US" sz="2800" dirty="0" smtClean="0"/>
          </a:p>
          <a:p>
            <a:pPr marL="880110" lvl="1" indent="-514350">
              <a:buFont typeface="+mj-lt"/>
              <a:buAutoNum type="arabicParenR"/>
            </a:pPr>
            <a:endParaRPr lang="he-IL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619672" y="5301208"/>
            <a:ext cx="6336704" cy="50405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dirty="0" smtClean="0"/>
              <a:t>איחוד מסלולונים עם </a:t>
            </a:r>
            <a:r>
              <a:rPr lang="he-IL" smtClean="0"/>
              <a:t>מסלולים קודמים</a:t>
            </a:r>
            <a:endParaRPr lang="he-IL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sz="2700" dirty="0" smtClean="0"/>
              <a:t>יש צורך לתת מענה </a:t>
            </a:r>
            <a:r>
              <a:rPr lang="he-IL" sz="2700" dirty="0"/>
              <a:t>לאיחוד מסלולונים עם </a:t>
            </a:r>
            <a:r>
              <a:rPr lang="he-IL" sz="2700" dirty="0" smtClean="0"/>
              <a:t>מסלולים, תוך </a:t>
            </a:r>
            <a:r>
              <a:rPr lang="he-IL" sz="2700" dirty="0"/>
              <a:t>התחשבות במקרים של </a:t>
            </a:r>
            <a:r>
              <a:rPr lang="en-US" sz="2700" dirty="0"/>
              <a:t>many-many mapping</a:t>
            </a:r>
            <a:r>
              <a:rPr lang="he-IL" sz="2700" dirty="0" smtClean="0"/>
              <a:t>.</a:t>
            </a:r>
          </a:p>
          <a:p>
            <a:r>
              <a:rPr lang="he-IL" sz="2700" dirty="0" smtClean="0"/>
              <a:t>למשל:</a:t>
            </a:r>
            <a:endParaRPr lang="en-US" sz="2700" dirty="0" smtClean="0"/>
          </a:p>
          <a:p>
            <a:pPr lvl="1"/>
            <a:r>
              <a:rPr lang="he-IL" sz="2300" dirty="0" smtClean="0"/>
              <a:t>כאשר </a:t>
            </a:r>
            <a:r>
              <a:rPr lang="he-IL" sz="2300" dirty="0"/>
              <a:t>שני אובייקטים </a:t>
            </a:r>
            <a:r>
              <a:rPr lang="he-IL" sz="2300" dirty="0" smtClean="0"/>
              <a:t>מתמזגים (שתי מכוניות </a:t>
            </a:r>
            <a:r>
              <a:rPr lang="he-IL" sz="2300" dirty="0"/>
              <a:t>קרובות מאד אחת אל השנייה) ונשארים כך לאורך כל החלון – נוצר מסלולון </a:t>
            </a:r>
            <a:r>
              <a:rPr lang="he-IL" sz="2300" dirty="0" smtClean="0"/>
              <a:t>יחיד.</a:t>
            </a:r>
          </a:p>
          <a:p>
            <a:pPr lvl="1"/>
            <a:r>
              <a:rPr lang="he-IL" sz="2300" dirty="0" smtClean="0"/>
              <a:t>יש </a:t>
            </a:r>
            <a:r>
              <a:rPr lang="he-IL" sz="2300" dirty="0"/>
              <a:t>לאחד </a:t>
            </a:r>
            <a:r>
              <a:rPr lang="he-IL" sz="2300" dirty="0" smtClean="0"/>
              <a:t>מסלול זה עם שני מסלולים </a:t>
            </a:r>
            <a:r>
              <a:rPr lang="he-IL" sz="2300" dirty="0"/>
              <a:t>שמצאנו באיטרציה קודמות</a:t>
            </a:r>
            <a:r>
              <a:rPr lang="he-IL" sz="2300" dirty="0" smtClean="0"/>
              <a:t>.</a:t>
            </a:r>
          </a:p>
          <a:p>
            <a:r>
              <a:rPr lang="he-IL" sz="2700" dirty="0"/>
              <a:t>דוגמא </a:t>
            </a:r>
            <a:r>
              <a:rPr lang="he-IL" sz="2700" dirty="0" smtClean="0"/>
              <a:t>נוספת:</a:t>
            </a:r>
          </a:p>
          <a:p>
            <a:pPr lvl="1"/>
            <a:r>
              <a:rPr lang="he-IL" sz="2400" dirty="0"/>
              <a:t>כשאובייקט מתפצל לשני אובייקטים ונשאר כך לאורך כל החלון – </a:t>
            </a:r>
            <a:r>
              <a:rPr lang="he-IL" sz="2400" dirty="0" smtClean="0"/>
              <a:t>נוצרים שני </a:t>
            </a:r>
            <a:r>
              <a:rPr lang="he-IL" sz="2400" dirty="0"/>
              <a:t>מסלולונים (בהנחה ולא מתמזגים ליחיד</a:t>
            </a:r>
            <a:r>
              <a:rPr lang="he-IL" sz="2400" dirty="0" smtClean="0"/>
              <a:t>).</a:t>
            </a:r>
          </a:p>
          <a:p>
            <a:pPr lvl="1"/>
            <a:r>
              <a:rPr lang="he-IL" sz="2400" dirty="0" smtClean="0"/>
              <a:t>יש </a:t>
            </a:r>
            <a:r>
              <a:rPr lang="he-IL" sz="2400" dirty="0"/>
              <a:t>לאחד כל אחד מהם עם המסלול הקודם (וליצור </a:t>
            </a:r>
            <a:r>
              <a:rPr lang="he-IL" sz="2400" dirty="0" smtClean="0"/>
              <a:t>שני </a:t>
            </a:r>
            <a:r>
              <a:rPr lang="he-IL" sz="2400" dirty="0"/>
              <a:t>מסלולים חדשים).</a:t>
            </a:r>
            <a:endParaRPr lang="en-US" sz="2400" dirty="0"/>
          </a:p>
          <a:p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dirty="0" smtClean="0"/>
              <a:t>איחוד מסלולונים עם </a:t>
            </a:r>
            <a:r>
              <a:rPr lang="he-IL" smtClean="0"/>
              <a:t>מסלולים קודמים</a:t>
            </a:r>
            <a:endParaRPr lang="he-IL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he-IL" sz="2700" dirty="0" smtClean="0"/>
                  <a:t>הפתרון </a:t>
                </a:r>
                <a:r>
                  <a:rPr lang="he-IL" sz="2700" dirty="0"/>
                  <a:t>דומה לשיטה בשלב 3.</a:t>
                </a:r>
              </a:p>
              <a:p>
                <a:r>
                  <a:rPr lang="he-IL" sz="2700" dirty="0"/>
                  <a:t>האלגוריתם בודק עבור כל מסלולון וכל מסלול אם ערך פונקציית דמיון כלשהי גבוה מרף מסוים</a:t>
                </a:r>
              </a:p>
              <a:p>
                <a:r>
                  <a:rPr lang="he-IL" sz="2700" dirty="0"/>
                  <a:t>אם כן, האלגוריתם ייצור מסלול חדש.</a:t>
                </a:r>
              </a:p>
              <a:p>
                <a:r>
                  <a:rPr lang="he-IL" sz="2700" dirty="0"/>
                  <a:t>פונקצית הדמיון בין מסלולים מוגדרת על ידי</a:t>
                </a:r>
                <a:r>
                  <a:rPr lang="he-IL" sz="2700" dirty="0" smtClean="0"/>
                  <a:t>:</a:t>
                </a:r>
              </a:p>
              <a:p>
                <a:pPr marL="365760" lvl="1" indent="0" algn="ctr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𝑠𝑖𝑚</m:t>
                      </m:r>
                      <m:r>
                        <a:rPr lang="en-US" sz="18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US" sz="1800" i="1">
                              <a:latin typeface="Cambria Math"/>
                            </a:rPr>
                            <m:t>𝑠𝑖𝑚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he-IL" sz="1800" dirty="0"/>
              </a:p>
              <a:p>
                <a:pPr marL="365760" lvl="1" indent="0" algn="ctr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𝑠𝑖𝑚</m:t>
                      </m:r>
                      <m:r>
                        <a:rPr lang="en-US" sz="18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8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a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𝑝𝑠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 marL="365760" lvl="1" indent="0" algn="ctr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𝑝𝑠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18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  <m:r>
                                <a:rPr lang="en-US" sz="1800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 smtClean="0"/>
              </a:p>
              <a:p>
                <a:pPr lvl="1">
                  <a:spcBef>
                    <a:spcPts val="1200"/>
                  </a:spcBef>
                </a:pPr>
                <a:r>
                  <a:rPr lang="he-IL" sz="2100" dirty="0" smtClean="0"/>
                  <a:t>הפונקציה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/>
                        <a:ea typeface="Cambria Math"/>
                      </a:rPr>
                      <m:t>𝑝𝑠</m:t>
                    </m:r>
                    <m:d>
                      <m:dPr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100" i="1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r>
                          <a:rPr lang="en-US" sz="21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100" i="1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he-IL" sz="2100" dirty="0" smtClean="0"/>
                  <a:t> </a:t>
                </a:r>
                <a:r>
                  <a:rPr lang="he-IL" sz="2100" dirty="0"/>
                  <a:t>נותנת מדד למרחק </a:t>
                </a:r>
                <a:r>
                  <a:rPr lang="he-IL" sz="2100" dirty="0" smtClean="0"/>
                  <a:t>בין שני אובייקטים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he-IL" sz="2100" dirty="0" smtClean="0"/>
                  <a:t>חייב להיות לפחות אוביקט אחד שקיים במסלולון ולא קיים במסלול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he-IL" sz="2100" dirty="0" smtClean="0"/>
                  <a:t>משערים </a:t>
                </a:r>
                <a:r>
                  <a:rPr lang="he-IL" sz="2100" dirty="0"/>
                  <a:t>היכן סביר שהאובייקט החסר אמור להיות (בהתאם לתנועה).</a:t>
                </a: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343" r="-1122" b="-23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88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עשינו?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e-IL" dirty="0" smtClean="0"/>
              <a:t>הרצה ראשונה</a:t>
            </a:r>
            <a:endParaRPr lang="he-IL" dirty="0"/>
          </a:p>
          <a:p>
            <a:pPr>
              <a:spcBef>
                <a:spcPts val="1200"/>
              </a:spcBef>
            </a:pPr>
            <a:r>
              <a:rPr lang="he-IL" dirty="0" smtClean="0"/>
              <a:t>בניית מדדים</a:t>
            </a:r>
            <a:endParaRPr lang="he-IL" dirty="0"/>
          </a:p>
          <a:p>
            <a:pPr>
              <a:spcBef>
                <a:spcPts val="1200"/>
              </a:spcBef>
            </a:pPr>
            <a:r>
              <a:rPr lang="he-IL" dirty="0" smtClean="0"/>
              <a:t>שיפור ראשון – הפרדה בין גילוי עצמים ובניית מסלולים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מחקר עצמי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שני – עידון הפרמטרים שבשימוש האלגוריתם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שלישי – מציאה אוטומטית של  פרמטרים אופטימליים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רביעי – הרצה כפולה</a:t>
            </a:r>
            <a:endParaRPr lang="he-IL" dirty="0"/>
          </a:p>
        </p:txBody>
      </p:sp>
      <p:sp>
        <p:nvSpPr>
          <p:cNvPr id="5" name="Rounded Rectangle 4"/>
          <p:cNvSpPr/>
          <p:nvPr/>
        </p:nvSpPr>
        <p:spPr>
          <a:xfrm>
            <a:off x="6300192" y="1628800"/>
            <a:ext cx="2232248" cy="50405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3603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הרצה ראשונה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המטרה: לראות איפה מתחילים</a:t>
            </a:r>
          </a:p>
          <a:p>
            <a:r>
              <a:rPr lang="he-IL" dirty="0" smtClean="0"/>
              <a:t>התהליך:</a:t>
            </a:r>
          </a:p>
          <a:p>
            <a:pPr lvl="1"/>
            <a:r>
              <a:rPr lang="he-IL" dirty="0" smtClean="0"/>
              <a:t>התכתבויות חוזרות ונשנות עם כותב המאמר, ולבסוף קבלת קוד שמממש את האלגוריתם שהוצג במאמר.</a:t>
            </a:r>
          </a:p>
          <a:p>
            <a:pPr lvl="1"/>
            <a:r>
              <a:rPr lang="he-IL" dirty="0" smtClean="0"/>
              <a:t>בנייה וקמפול הקוד, תוך לימוד עצמי של תוכנת </a:t>
            </a:r>
            <a:r>
              <a:rPr lang="en-US" dirty="0" err="1" smtClean="0"/>
              <a:t>Cmake</a:t>
            </a:r>
            <a:endParaRPr lang="he-IL" dirty="0" smtClean="0"/>
          </a:p>
          <a:p>
            <a:pPr lvl="1"/>
            <a:r>
              <a:rPr lang="he-IL" dirty="0" smtClean="0"/>
              <a:t>הפעלת התכנה:</a:t>
            </a:r>
          </a:p>
          <a:p>
            <a:pPr lvl="2">
              <a:spcBef>
                <a:spcPts val="1200"/>
              </a:spcBef>
            </a:pPr>
            <a:r>
              <a:rPr lang="he-IL" sz="2200" dirty="0" smtClean="0"/>
              <a:t>קלט: ספריית </a:t>
            </a:r>
            <a:r>
              <a:rPr lang="en-US" sz="2200" dirty="0" smtClean="0"/>
              <a:t>frames</a:t>
            </a:r>
            <a:r>
              <a:rPr lang="he-IL" sz="2200" dirty="0"/>
              <a:t> </a:t>
            </a:r>
            <a:r>
              <a:rPr lang="he-IL" sz="2200" dirty="0" smtClean="0"/>
              <a:t>המתארים קטע וידאו.</a:t>
            </a:r>
          </a:p>
          <a:p>
            <a:pPr lvl="2">
              <a:spcBef>
                <a:spcPts val="1200"/>
              </a:spcBef>
            </a:pPr>
            <a:r>
              <a:rPr lang="he-IL" sz="2200" dirty="0"/>
              <a:t>התוכנה מבצעת גילוי של העצמים הנעים בתמונה ופולטת לתיקיית ההרצה את תמונות הקלט עם סימונים של </a:t>
            </a:r>
            <a:r>
              <a:rPr lang="he-IL" sz="2200" dirty="0" smtClean="0"/>
              <a:t>הגילויים.</a:t>
            </a:r>
            <a:endParaRPr lang="en-US" sz="2200" dirty="0" smtClean="0"/>
          </a:p>
          <a:p>
            <a:pPr lvl="2">
              <a:spcBef>
                <a:spcPts val="1200"/>
              </a:spcBef>
            </a:pPr>
            <a:r>
              <a:rPr lang="he-IL" sz="2200" dirty="0" smtClean="0"/>
              <a:t>לאחר מכן, מופעל האלגוריתם למציאת המסלולים.</a:t>
            </a:r>
          </a:p>
          <a:p>
            <a:pPr lvl="2">
              <a:spcBef>
                <a:spcPts val="1200"/>
              </a:spcBef>
            </a:pPr>
            <a:r>
              <a:rPr lang="he-IL" sz="2200" dirty="0" smtClean="0"/>
              <a:t>התוכנית פולטת את התוצאות הן בצורה ויזואלית והן בצורה טקסטואלית.</a:t>
            </a:r>
            <a:r>
              <a:rPr lang="he-IL" dirty="0"/>
              <a:t> </a:t>
            </a:r>
            <a:r>
              <a:rPr lang="he-IL" sz="2200" dirty="0" smtClean="0"/>
              <a:t>נוצר קובץ טקסט של המסלולים ובנוסף תמונות הקלט עם סימונים של המכוניות בצירוף ה- </a:t>
            </a:r>
            <a:r>
              <a:rPr lang="en-US" sz="2200" dirty="0" smtClean="0"/>
              <a:t>ID</a:t>
            </a:r>
            <a:r>
              <a:rPr lang="he-IL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87097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sz="2800" dirty="0" smtClean="0"/>
              <a:t>הקלט: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sz="2000" dirty="0"/>
          </a:p>
          <a:p>
            <a:r>
              <a:rPr lang="he-IL" sz="2800" dirty="0" smtClean="0"/>
              <a:t>זיהוי האובייקטים:</a:t>
            </a:r>
          </a:p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114764" y="2843644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12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563" y="729651"/>
            <a:ext cx="2725269" cy="211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7358" y="729651"/>
            <a:ext cx="2721293" cy="211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25571" y="2843644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15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729651"/>
            <a:ext cx="2704483" cy="211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925984" y="2843644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18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501" y="3878698"/>
            <a:ext cx="2701331" cy="210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26733" y="5959532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12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5923" y="3879735"/>
            <a:ext cx="2704162" cy="209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025571" y="5959532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15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861048"/>
            <a:ext cx="2704483" cy="209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925984" y="5959532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18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4376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sz="2800" dirty="0" smtClean="0"/>
          </a:p>
          <a:p>
            <a:r>
              <a:rPr lang="he-IL" sz="2800" dirty="0" smtClean="0"/>
              <a:t>פלט התוכנה: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469" y="4931876"/>
            <a:ext cx="22629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הפלט בצורה ויזואלית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7188" y="4931876"/>
            <a:ext cx="25737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הפלט בצורה טקסטואלית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9736" y="4931876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הגילויים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5877" y="2060849"/>
            <a:ext cx="27725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584" y="2060849"/>
            <a:ext cx="2778684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39" y="1488301"/>
            <a:ext cx="2464668" cy="345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270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עשינו?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e-IL" dirty="0" smtClean="0"/>
              <a:t>הרצה ראשונה</a:t>
            </a:r>
            <a:endParaRPr lang="he-IL" dirty="0"/>
          </a:p>
          <a:p>
            <a:pPr>
              <a:spcBef>
                <a:spcPts val="1200"/>
              </a:spcBef>
            </a:pPr>
            <a:r>
              <a:rPr lang="he-IL" dirty="0" smtClean="0"/>
              <a:t>בניית מדדים</a:t>
            </a:r>
            <a:endParaRPr lang="he-IL" dirty="0"/>
          </a:p>
          <a:p>
            <a:pPr>
              <a:spcBef>
                <a:spcPts val="1200"/>
              </a:spcBef>
            </a:pPr>
            <a:r>
              <a:rPr lang="he-IL" dirty="0" smtClean="0"/>
              <a:t>שיפור ראשון – הפרדה בין גילוי עצמים ובניית מסלולים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מחקר עצמי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שני – עידון הפרמטרים שבשימוש האלגוריתם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שלישי – מציאה אוטומטית של  פרמטרים אופטימליים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רביעי – הרצה כפולה</a:t>
            </a:r>
            <a:endParaRPr lang="he-IL" dirty="0"/>
          </a:p>
        </p:txBody>
      </p:sp>
      <p:sp>
        <p:nvSpPr>
          <p:cNvPr id="5" name="Rounded Rectangle 4"/>
          <p:cNvSpPr/>
          <p:nvPr/>
        </p:nvSpPr>
        <p:spPr>
          <a:xfrm>
            <a:off x="6516216" y="2204864"/>
            <a:ext cx="2016224" cy="50405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366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בניית מדדים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he-IL" dirty="0"/>
              <a:t>לאחר השלב הראשון, בו הגענו למצב שיש בידנו תוכנית רצה רצינו לבדוק מה טיב התוכנית</a:t>
            </a:r>
            <a:r>
              <a:rPr lang="he-IL" dirty="0" smtClean="0"/>
              <a:t>.</a:t>
            </a:r>
          </a:p>
          <a:p>
            <a:pPr>
              <a:spcBef>
                <a:spcPts val="2400"/>
              </a:spcBef>
            </a:pPr>
            <a:r>
              <a:rPr lang="he-IL" dirty="0" smtClean="0"/>
              <a:t>לשם כך</a:t>
            </a:r>
            <a:r>
              <a:rPr lang="he-IL" dirty="0"/>
              <a:t>, היה עלינו להגדיר מדדים לביצועי </a:t>
            </a:r>
            <a:r>
              <a:rPr lang="he-IL" dirty="0" smtClean="0"/>
              <a:t>האלגוריתם.</a:t>
            </a:r>
          </a:p>
        </p:txBody>
      </p:sp>
    </p:spTree>
    <p:extLst>
      <p:ext uri="{BB962C8B-B14F-4D97-AF65-F5344CB8AC3E}">
        <p14:creationId xmlns:p14="http://schemas.microsoft.com/office/powerpoint/2010/main" val="995059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בניית מדדים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556792"/>
                <a:ext cx="8153400" cy="5184576"/>
              </a:xfrm>
            </p:spPr>
            <p:txBody>
              <a:bodyPr>
                <a:normAutofit/>
              </a:bodyPr>
              <a:lstStyle/>
              <a:p>
                <a:r>
                  <a:rPr lang="he-IL" dirty="0" smtClean="0"/>
                  <a:t>בהתבסס </a:t>
                </a:r>
                <a:r>
                  <a:rPr lang="he-IL" dirty="0"/>
                  <a:t>על המאמר, ומאמר נוסף שמצוין בו, החלטנו על ארבעה מדדים</a:t>
                </a:r>
                <a:r>
                  <a:rPr lang="he-IL" dirty="0" smtClean="0"/>
                  <a:t>:</a:t>
                </a:r>
                <a:endParaRPr lang="en-US" dirty="0" smtClean="0"/>
              </a:p>
              <a:p>
                <a:pPr lvl="1" algn="l" rtl="0">
                  <a:spcBef>
                    <a:spcPts val="0"/>
                  </a:spcBef>
                </a:pPr>
                <a:r>
                  <a:rPr lang="en-US" dirty="0"/>
                  <a:t>FAR – False Alarm </a:t>
                </a:r>
                <a:r>
                  <a:rPr lang="en-US" dirty="0" smtClean="0"/>
                  <a:t>Rate</a:t>
                </a:r>
                <a:endParaRPr lang="en-US" dirty="0"/>
              </a:p>
              <a:p>
                <a:pPr lvl="2"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FAR</m:t>
                    </m:r>
                    <m:r>
                      <a:rPr lang="en-US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false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detections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detections</m:t>
                        </m:r>
                      </m:den>
                    </m:f>
                  </m:oMath>
                </a14:m>
                <a:endParaRPr lang="en-US" dirty="0"/>
              </a:p>
              <a:p>
                <a:pPr lvl="1" algn="l" rtl="0"/>
                <a:r>
                  <a:rPr lang="en-US" dirty="0"/>
                  <a:t>ODR – Object Detection Rate</a:t>
                </a:r>
                <a:endParaRPr lang="en-US" dirty="0" smtClean="0"/>
              </a:p>
              <a:p>
                <a:pPr lvl="2"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ODR</m:t>
                    </m:r>
                    <m:r>
                      <a:rPr lang="en-US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corect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detections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objects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 algn="l" rtl="0"/>
                <a:r>
                  <a:rPr lang="en-US" dirty="0"/>
                  <a:t>NTF – Normalized Track Fragmentation</a:t>
                </a:r>
                <a:endParaRPr lang="en-US" dirty="0" smtClean="0"/>
              </a:p>
              <a:p>
                <a:pPr lvl="2"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NTF</m:t>
                    </m:r>
                    <m:r>
                      <a:rPr lang="en-US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⋅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A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G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  <m:r>
                              <a:rPr lang="en-US">
                                <a:latin typeface="Cambria Math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A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≠</m:t>
                            </m:r>
                            <m:r>
                              <a:rPr lang="en-US">
                                <a:latin typeface="Cambria Math"/>
                              </a:rPr>
                              <m:t>0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lvl="1" algn="l" rtl="0"/>
                <a:r>
                  <a:rPr lang="en-US" dirty="0"/>
                  <a:t>IDC – ID </a:t>
                </a:r>
                <a:r>
                  <a:rPr lang="en-US" dirty="0" err="1" smtClean="0"/>
                  <a:t>Condidtency</a:t>
                </a:r>
                <a:endParaRPr lang="en-US" dirty="0" smtClean="0"/>
              </a:p>
              <a:p>
                <a:pPr lvl="2"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IDC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  <m:r>
                      <a:rPr lang="en-US">
                        <a:latin typeface="Cambria Math"/>
                      </a:rPr>
                      <m:t>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latin typeface="Cambria Math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ID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en-US">
                        <a:latin typeface="Cambria Math"/>
                      </a:rPr>
                      <m:t>    ,   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ID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ij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/>
                                  </a:rPr>
                                  <m:t> |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ID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G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ij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</m:t>
                                </m:r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lvl="1"/>
                <a:endParaRPr lang="en-US" sz="21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556792"/>
                <a:ext cx="8153400" cy="5184576"/>
              </a:xfrm>
              <a:blipFill rotWithShape="1">
                <a:blip r:embed="rId2"/>
                <a:stretch>
                  <a:fillRect l="-1571" t="-1175" r="-11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165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בניית מדדים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כעת יש בידינו את האפשרות להעריך כמה האלגוריתם טוב.</a:t>
            </a:r>
          </a:p>
          <a:p>
            <a:r>
              <a:rPr lang="he-IL" dirty="0" smtClean="0"/>
              <a:t>ע"מ לעשות זאת, ביצענו הערכה </a:t>
            </a:r>
            <a:r>
              <a:rPr lang="he-IL" u="sng" dirty="0" smtClean="0"/>
              <a:t>ידנית</a:t>
            </a:r>
            <a:r>
              <a:rPr lang="he-IL" dirty="0" smtClean="0"/>
              <a:t> של המדדים:</a:t>
            </a:r>
          </a:p>
          <a:p>
            <a:pPr lvl="1"/>
            <a:r>
              <a:rPr lang="he-IL" dirty="0"/>
              <a:t>הכנו ידנית </a:t>
            </a:r>
            <a:r>
              <a:rPr lang="en-US" dirty="0"/>
              <a:t>ground truth</a:t>
            </a:r>
            <a:r>
              <a:rPr lang="he-IL" dirty="0"/>
              <a:t>, כלומר מאגר של תמונות זהות לקלט, כאשר ההבדל הוא שסימנו בכל תמונה (</a:t>
            </a:r>
            <a:r>
              <a:rPr lang="en-US" dirty="0"/>
              <a:t>frame</a:t>
            </a:r>
            <a:r>
              <a:rPr lang="he-IL" dirty="0"/>
              <a:t>) את האובייקטים, ומספרנו אותם לפי שיוך למסלול </a:t>
            </a:r>
            <a:r>
              <a:rPr lang="he-IL" dirty="0" err="1"/>
              <a:t>אמיתי</a:t>
            </a:r>
            <a:r>
              <a:rPr lang="he-IL" dirty="0"/>
              <a:t> (סיפור </a:t>
            </a:r>
            <a:r>
              <a:rPr lang="he-IL" dirty="0" err="1"/>
              <a:t>אמיתי</a:t>
            </a:r>
            <a:r>
              <a:rPr lang="he-IL" dirty="0" smtClean="0"/>
              <a:t>).</a:t>
            </a:r>
          </a:p>
          <a:p>
            <a:pPr lvl="1"/>
            <a:r>
              <a:rPr lang="he-IL" dirty="0"/>
              <a:t>ספרנו בכל </a:t>
            </a:r>
            <a:r>
              <a:rPr lang="en-US" dirty="0"/>
              <a:t>frame</a:t>
            </a:r>
            <a:r>
              <a:rPr lang="he-IL" dirty="0"/>
              <a:t> את מספר האובייקטים, מספר הגילויים, ומספר הגילויים הנכונים.</a:t>
            </a:r>
            <a:endParaRPr lang="en-US" dirty="0"/>
          </a:p>
          <a:p>
            <a:pPr lvl="1"/>
            <a:r>
              <a:rPr lang="he-IL" dirty="0"/>
              <a:t>מיפינו כל מסלול </a:t>
            </a:r>
            <a:r>
              <a:rPr lang="he-IL" dirty="0" err="1"/>
              <a:t>אמיתי</a:t>
            </a:r>
            <a:r>
              <a:rPr lang="he-IL" dirty="0"/>
              <a:t>, למסלולים שהתגלו על ידי התוכנה.</a:t>
            </a:r>
            <a:endParaRPr lang="en-US" dirty="0"/>
          </a:p>
          <a:p>
            <a:pPr lvl="1"/>
            <a:r>
              <a:rPr lang="he-IL" dirty="0"/>
              <a:t>על סמך מדידות אלה, חישבנו את תוצאות הריצה הראשונה.</a:t>
            </a:r>
            <a:endParaRPr lang="en-US" dirty="0"/>
          </a:p>
          <a:p>
            <a:pPr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93968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בניית מדדים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8831"/>
          </a:xfrm>
        </p:spPr>
        <p:txBody>
          <a:bodyPr>
            <a:normAutofit/>
          </a:bodyPr>
          <a:lstStyle/>
          <a:p>
            <a:r>
              <a:rPr lang="he-IL" dirty="0" smtClean="0"/>
              <a:t>התוצאות שקיבלנו: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41105" y="2132856"/>
            <a:ext cx="1847118" cy="4997152"/>
          </a:xfrm>
          <a:prstGeom prst="rect">
            <a:avLst/>
          </a:prstGeom>
        </p:spPr>
        <p:txBody>
          <a:bodyPr vert="horz" lIns="36000" tIns="36000" rIns="36000" bIns="36000">
            <a:normAutofit/>
          </a:bodyPr>
          <a:lstStyle>
            <a:lvl1pPr marL="320040" indent="-320040" algn="r" rtl="1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7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640080" indent="-274320" algn="r" rtl="1" eaLnBrk="1" latinLnBrk="0" hangingPunct="1">
              <a:spcBef>
                <a:spcPts val="550"/>
              </a:spcBef>
              <a:buClr>
                <a:schemeClr val="accent4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indent="-228600" algn="r" rtl="1" eaLnBrk="1" latinLnBrk="0" hangingPunct="1">
              <a:spcBef>
                <a:spcPts val="500"/>
              </a:spcBef>
              <a:buClr>
                <a:schemeClr val="accent1"/>
              </a:buClr>
              <a:buSzPct val="75000"/>
              <a:buFont typeface="Wingdings"/>
              <a:buChar char=""/>
              <a:defRPr kumimoji="0" sz="22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indent="-228600" algn="r" rtl="1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rtl="0"/>
            <a:r>
              <a:rPr lang="en-US" dirty="0" smtClean="0"/>
              <a:t>IDC = 0.18</a:t>
            </a:r>
            <a:endParaRPr lang="he-IL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8631" y="2132856"/>
            <a:ext cx="1943128" cy="4997152"/>
          </a:xfrm>
          <a:prstGeom prst="rect">
            <a:avLst/>
          </a:prstGeom>
        </p:spPr>
        <p:txBody>
          <a:bodyPr vert="horz" lIns="36000" tIns="36000" rIns="36000" bIns="36000">
            <a:normAutofit/>
          </a:bodyPr>
          <a:lstStyle>
            <a:lvl1pPr marL="320040" indent="-320040" algn="r" rtl="1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7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640080" indent="-274320" algn="r" rtl="1" eaLnBrk="1" latinLnBrk="0" hangingPunct="1">
              <a:spcBef>
                <a:spcPts val="550"/>
              </a:spcBef>
              <a:buClr>
                <a:schemeClr val="accent4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indent="-228600" algn="r" rtl="1" eaLnBrk="1" latinLnBrk="0" hangingPunct="1">
              <a:spcBef>
                <a:spcPts val="500"/>
              </a:spcBef>
              <a:buClr>
                <a:schemeClr val="accent1"/>
              </a:buClr>
              <a:buSzPct val="75000"/>
              <a:buFont typeface="Wingdings"/>
              <a:buChar char=""/>
              <a:defRPr kumimoji="0" sz="22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indent="-228600" algn="r" rtl="1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rtl="0"/>
            <a:r>
              <a:rPr lang="en-US" dirty="0" smtClean="0"/>
              <a:t>FAR = 0.61</a:t>
            </a:r>
            <a:endParaRPr lang="he-IL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77344" y="2132856"/>
            <a:ext cx="1943128" cy="4997152"/>
          </a:xfrm>
          <a:prstGeom prst="rect">
            <a:avLst/>
          </a:prstGeom>
        </p:spPr>
        <p:txBody>
          <a:bodyPr vert="horz" lIns="36000" tIns="36000" rIns="36000" bIns="36000">
            <a:normAutofit/>
          </a:bodyPr>
          <a:lstStyle>
            <a:lvl1pPr marL="320040" indent="-320040" algn="r" rtl="1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7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640080" indent="-274320" algn="r" rtl="1" eaLnBrk="1" latinLnBrk="0" hangingPunct="1">
              <a:spcBef>
                <a:spcPts val="550"/>
              </a:spcBef>
              <a:buClr>
                <a:schemeClr val="accent4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indent="-228600" algn="r" rtl="1" eaLnBrk="1" latinLnBrk="0" hangingPunct="1">
              <a:spcBef>
                <a:spcPts val="500"/>
              </a:spcBef>
              <a:buClr>
                <a:schemeClr val="accent1"/>
              </a:buClr>
              <a:buSzPct val="75000"/>
              <a:buFont typeface="Wingdings"/>
              <a:buChar char=""/>
              <a:defRPr kumimoji="0" sz="22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indent="-228600" algn="r" rtl="1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rtl="0"/>
            <a:r>
              <a:rPr lang="en-US" dirty="0" smtClean="0"/>
              <a:t>NTF = 4.46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04868" y="2132856"/>
            <a:ext cx="1967131" cy="4997152"/>
          </a:xfrm>
          <a:prstGeom prst="rect">
            <a:avLst/>
          </a:prstGeom>
        </p:spPr>
        <p:txBody>
          <a:bodyPr vert="horz" lIns="36000" tIns="36000" rIns="36000" bIns="36000">
            <a:normAutofit/>
          </a:bodyPr>
          <a:lstStyle>
            <a:lvl1pPr marL="320040" indent="-320040" algn="r" rtl="1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7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640080" indent="-274320" algn="r" rtl="1" eaLnBrk="1" latinLnBrk="0" hangingPunct="1">
              <a:spcBef>
                <a:spcPts val="550"/>
              </a:spcBef>
              <a:buClr>
                <a:schemeClr val="accent4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indent="-228600" algn="r" rtl="1" eaLnBrk="1" latinLnBrk="0" hangingPunct="1">
              <a:spcBef>
                <a:spcPts val="500"/>
              </a:spcBef>
              <a:buClr>
                <a:schemeClr val="accent1"/>
              </a:buClr>
              <a:buSzPct val="75000"/>
              <a:buFont typeface="Wingdings"/>
              <a:buChar char=""/>
              <a:defRPr kumimoji="0" sz="22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indent="-228600" algn="r" rtl="1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rtl="0"/>
            <a:r>
              <a:rPr lang="en-US" dirty="0" smtClean="0"/>
              <a:t>ODR = 0.26</a:t>
            </a:r>
            <a:endParaRPr lang="he-IL" dirty="0" smtClean="0"/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42" y="2584538"/>
            <a:ext cx="2414706" cy="359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5362" y="2584538"/>
            <a:ext cx="1266141" cy="359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5244" y="2584538"/>
            <a:ext cx="2398840" cy="359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0639" y="2584538"/>
            <a:ext cx="1776537" cy="360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6970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עשינו?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e-IL" dirty="0" smtClean="0"/>
              <a:t>הרצה ראשונה</a:t>
            </a:r>
            <a:endParaRPr lang="he-IL" dirty="0"/>
          </a:p>
          <a:p>
            <a:pPr>
              <a:spcBef>
                <a:spcPts val="1200"/>
              </a:spcBef>
            </a:pPr>
            <a:r>
              <a:rPr lang="he-IL" dirty="0" smtClean="0"/>
              <a:t>בניית מדדים</a:t>
            </a:r>
            <a:endParaRPr lang="he-IL" dirty="0"/>
          </a:p>
          <a:p>
            <a:pPr>
              <a:spcBef>
                <a:spcPts val="1200"/>
              </a:spcBef>
            </a:pPr>
            <a:r>
              <a:rPr lang="he-IL" dirty="0" smtClean="0"/>
              <a:t>שיפור ראשון – הפרדה בין גילוי עצמים ובניית מסלולים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מחקר עצמי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שני – עידון הפרמטרים שבשימוש האלגוריתם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שלישי – מציאה אוטומטית של  פרמטרים אופטימליים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רביעי – הרצה כפולה</a:t>
            </a:r>
            <a:endParaRPr lang="he-IL" dirty="0"/>
          </a:p>
        </p:txBody>
      </p:sp>
      <p:sp>
        <p:nvSpPr>
          <p:cNvPr id="5" name="Rounded Rectangle 4"/>
          <p:cNvSpPr/>
          <p:nvPr/>
        </p:nvSpPr>
        <p:spPr>
          <a:xfrm>
            <a:off x="827584" y="2780928"/>
            <a:ext cx="7704856" cy="50405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366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שיפור ראשון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מסקנות מההרצה הראשונה:</a:t>
            </a:r>
          </a:p>
          <a:p>
            <a:pPr lvl="1">
              <a:spcBef>
                <a:spcPts val="1800"/>
              </a:spcBef>
            </a:pPr>
            <a:r>
              <a:rPr lang="he-IL" dirty="0"/>
              <a:t>המדדים </a:t>
            </a:r>
            <a:r>
              <a:rPr lang="en-US" dirty="0"/>
              <a:t>FAR</a:t>
            </a:r>
            <a:r>
              <a:rPr lang="he-IL" dirty="0"/>
              <a:t> ו- </a:t>
            </a:r>
            <a:r>
              <a:rPr lang="en-US" dirty="0"/>
              <a:t>ODR</a:t>
            </a:r>
            <a:r>
              <a:rPr lang="he-IL" dirty="0"/>
              <a:t> אינם רלוונטים לבעיה שכן הם קשורים לבעיית גילוי עצמים ולא שיוך אובייקטים למסלולים</a:t>
            </a:r>
          </a:p>
          <a:p>
            <a:pPr lvl="1">
              <a:spcBef>
                <a:spcPts val="1800"/>
              </a:spcBef>
            </a:pPr>
            <a:r>
              <a:rPr lang="he-IL" dirty="0"/>
              <a:t>יש להפריד בין בעיית גילוי עצמים לבעיית שיוך אובייקטים למסלולים. כלומר, לשנות את הקלט לתוכנית לגילויי אמת.</a:t>
            </a:r>
          </a:p>
          <a:p>
            <a:pPr lvl="1">
              <a:spcBef>
                <a:spcPts val="1800"/>
              </a:spcBef>
            </a:pPr>
            <a:r>
              <a:rPr lang="he-IL" dirty="0"/>
              <a:t>יש צורך ביצירת כלי אוטומטי לחישוב המדדים.</a:t>
            </a:r>
          </a:p>
        </p:txBody>
      </p:sp>
    </p:spTree>
    <p:extLst>
      <p:ext uri="{BB962C8B-B14F-4D97-AF65-F5344CB8AC3E}">
        <p14:creationId xmlns:p14="http://schemas.microsoft.com/office/powerpoint/2010/main" val="3790003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שיפור ראשון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he-IL" dirty="0" smtClean="0"/>
              <a:t>פנינו שוב לכותב המאמר. קיבלנו ממנו קובץ </a:t>
            </a:r>
            <a:r>
              <a:rPr lang="en-US" dirty="0"/>
              <a:t>GT</a:t>
            </a:r>
            <a:r>
              <a:rPr lang="he-IL" dirty="0"/>
              <a:t> יחיד, ולא היו לו קבצים למאגרי המידע </a:t>
            </a:r>
            <a:r>
              <a:rPr lang="he-IL" dirty="0" smtClean="0"/>
              <a:t>הנוספים.</a:t>
            </a:r>
          </a:p>
          <a:p>
            <a:pPr>
              <a:spcBef>
                <a:spcPts val="1800"/>
              </a:spcBef>
            </a:pPr>
            <a:r>
              <a:rPr lang="he-IL" dirty="0"/>
              <a:t>כתבנו תוכנית שמחשבת את </a:t>
            </a:r>
            <a:r>
              <a:rPr lang="he-IL" dirty="0" smtClean="0"/>
              <a:t>המדדים.</a:t>
            </a:r>
          </a:p>
          <a:p>
            <a:pPr lvl="1"/>
            <a:r>
              <a:rPr lang="he-IL" dirty="0" smtClean="0"/>
              <a:t>התוכנית </a:t>
            </a:r>
            <a:r>
              <a:rPr lang="he-IL" dirty="0"/>
              <a:t>מקבלת כקלט את קובץ ה- </a:t>
            </a:r>
            <a:r>
              <a:rPr lang="en-US" dirty="0"/>
              <a:t>GT</a:t>
            </a:r>
            <a:r>
              <a:rPr lang="he-IL" dirty="0"/>
              <a:t> וקובץ הפלט של התוכנית ומוציאה כפלט את המדדים </a:t>
            </a:r>
            <a:r>
              <a:rPr lang="en-US" dirty="0"/>
              <a:t>NTF</a:t>
            </a:r>
            <a:r>
              <a:rPr lang="he-IL" dirty="0"/>
              <a:t> ו- </a:t>
            </a:r>
            <a:r>
              <a:rPr lang="en-US" dirty="0" smtClean="0"/>
              <a:t>IDC</a:t>
            </a:r>
            <a:r>
              <a:rPr lang="he-I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1578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שיפור ראשון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הוספנו </a:t>
            </a:r>
            <a:r>
              <a:rPr lang="he-IL" dirty="0"/>
              <a:t>לתוכנה אופציה שמאפשרת לקבל כקלט קובץ </a:t>
            </a:r>
            <a:r>
              <a:rPr lang="en-US" dirty="0" smtClean="0"/>
              <a:t>GT</a:t>
            </a:r>
            <a:endParaRPr lang="he-IL" dirty="0" smtClean="0"/>
          </a:p>
          <a:p>
            <a:pPr lvl="1">
              <a:spcBef>
                <a:spcPts val="1200"/>
              </a:spcBef>
            </a:pPr>
            <a:r>
              <a:rPr lang="he-IL" dirty="0" smtClean="0"/>
              <a:t>הכנו </a:t>
            </a:r>
            <a:r>
              <a:rPr lang="he-IL" dirty="0"/>
              <a:t>פונקציה שקוראת קבצי </a:t>
            </a:r>
            <a:r>
              <a:rPr lang="en-US" dirty="0"/>
              <a:t>GT</a:t>
            </a:r>
            <a:r>
              <a:rPr lang="he-IL" dirty="0"/>
              <a:t> וממירה אותם לפורמט של אובייקטים שהתגלו על ידי </a:t>
            </a:r>
            <a:r>
              <a:rPr lang="he-IL" dirty="0" smtClean="0"/>
              <a:t>האלגוריתם.</a:t>
            </a:r>
          </a:p>
          <a:p>
            <a:pPr lvl="1">
              <a:spcBef>
                <a:spcPts val="1200"/>
              </a:spcBef>
            </a:pPr>
            <a:r>
              <a:rPr lang="he-IL" dirty="0" smtClean="0"/>
              <a:t>כאשר </a:t>
            </a:r>
            <a:r>
              <a:rPr lang="he-IL" dirty="0"/>
              <a:t>האלגוריתם מגיע לשלב גילוי האובייקטים, הוא משתמש באובייקטים שסופקו על ידי הפונקציה במקום להפעיל אלגוריתם עזר לגילוי </a:t>
            </a:r>
            <a:r>
              <a:rPr lang="he-IL" dirty="0" smtClean="0"/>
              <a:t>עצמים.</a:t>
            </a:r>
          </a:p>
          <a:p>
            <a:pPr lvl="1">
              <a:spcBef>
                <a:spcPts val="1200"/>
              </a:spcBef>
            </a:pPr>
            <a:r>
              <a:rPr lang="he-IL" dirty="0" smtClean="0"/>
              <a:t>פונקציית הדמיון משתמשת ב- </a:t>
            </a:r>
            <a:r>
              <a:rPr lang="en-US" dirty="0"/>
              <a:t>masking</a:t>
            </a:r>
            <a:r>
              <a:rPr lang="he-IL" dirty="0"/>
              <a:t> </a:t>
            </a:r>
            <a:r>
              <a:rPr lang="he-IL" dirty="0" smtClean="0"/>
              <a:t>שנוצר בעזרת אלגוריתם העזר לגילוי עצמים. לכן, היה צורך להחליף תהליך זה בתהליך שמותאם לקלט החדש.</a:t>
            </a:r>
          </a:p>
          <a:p>
            <a:pPr lvl="1">
              <a:spcBef>
                <a:spcPts val="1200"/>
              </a:spcBef>
            </a:pPr>
            <a:r>
              <a:rPr lang="he-IL" dirty="0"/>
              <a:t>כתבנו תוכנית עזר שעוברת על קובץ ה- </a:t>
            </a:r>
            <a:r>
              <a:rPr lang="en-US" dirty="0"/>
              <a:t>GT</a:t>
            </a:r>
            <a:r>
              <a:rPr lang="he-IL" dirty="0"/>
              <a:t> ויוצרת </a:t>
            </a:r>
            <a:r>
              <a:rPr lang="en-US" dirty="0"/>
              <a:t>masking</a:t>
            </a:r>
            <a:r>
              <a:rPr lang="he-IL" dirty="0"/>
              <a:t> שמתאים לקובץ</a:t>
            </a:r>
          </a:p>
        </p:txBody>
      </p:sp>
    </p:spTree>
    <p:extLst>
      <p:ext uri="{BB962C8B-B14F-4D97-AF65-F5344CB8AC3E}">
        <p14:creationId xmlns:p14="http://schemas.microsoft.com/office/powerpoint/2010/main" val="98311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sz="2800" dirty="0" smtClean="0"/>
              <a:t>שיוך האובייקטים למסלולים: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4764" y="3203684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12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5571" y="3203684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15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5984" y="3203684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18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6733" y="5959532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12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5571" y="5959532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15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5984" y="5959532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18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1810" y="690260"/>
            <a:ext cx="2433214" cy="251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1319" y="692696"/>
            <a:ext cx="2433213" cy="25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90" y="692696"/>
            <a:ext cx="2433214" cy="252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158" y="3807625"/>
            <a:ext cx="2020078" cy="221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6425" y="3807625"/>
            <a:ext cx="2043001" cy="221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6918" y="3807623"/>
            <a:ext cx="2042999" cy="22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72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257944"/>
            <a:ext cx="8153400" cy="5907360"/>
          </a:xfrm>
        </p:spPr>
        <p:txBody>
          <a:bodyPr/>
          <a:lstStyle/>
          <a:p>
            <a:r>
              <a:rPr lang="he-IL" sz="2700" dirty="0"/>
              <a:t>הגילויים לאחר שינוי </a:t>
            </a:r>
            <a:r>
              <a:rPr lang="he-IL" sz="2700" dirty="0" smtClean="0"/>
              <a:t>הקלט:</a:t>
            </a:r>
            <a:endParaRPr lang="he-IL" sz="2700" dirty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sz="1200" dirty="0"/>
          </a:p>
          <a:p>
            <a:r>
              <a:rPr lang="he-IL" sz="2700" dirty="0"/>
              <a:t>הפלט של תוכנית העזר שיוצרת מסכות</a:t>
            </a:r>
            <a:r>
              <a:rPr lang="he-IL" sz="2700" dirty="0" smtClean="0"/>
              <a:t>:</a:t>
            </a:r>
          </a:p>
          <a:p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1126733" y="5959532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30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5571" y="5959532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34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5984" y="5959532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44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228" y="764704"/>
            <a:ext cx="1974572" cy="207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0737" y="764704"/>
            <a:ext cx="1978094" cy="207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7768" y="764704"/>
            <a:ext cx="1976439" cy="20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114764" y="2843644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30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5571" y="2843644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34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240" y="2843644"/>
            <a:ext cx="1164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 44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3640" y="3645024"/>
            <a:ext cx="2198800" cy="231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5328" y="3645024"/>
            <a:ext cx="2198800" cy="231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7007" y="3645024"/>
            <a:ext cx="2198809" cy="231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105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שיפור ראשון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התוצאות </a:t>
            </a:r>
            <a:r>
              <a:rPr lang="he-IL" dirty="0" smtClean="0"/>
              <a:t>לפני שיפור </a:t>
            </a:r>
            <a:r>
              <a:rPr lang="he-IL" dirty="0"/>
              <a:t>זה:</a:t>
            </a:r>
            <a:endParaRPr lang="en-US" dirty="0"/>
          </a:p>
          <a:p>
            <a:pPr lvl="1" algn="l" rtl="0">
              <a:spcBef>
                <a:spcPts val="1800"/>
              </a:spcBef>
            </a:pPr>
            <a:r>
              <a:rPr lang="en-US" dirty="0"/>
              <a:t>IDC = </a:t>
            </a:r>
            <a:r>
              <a:rPr lang="en-US" dirty="0" smtClean="0"/>
              <a:t>0.18</a:t>
            </a:r>
            <a:endParaRPr lang="en-US" dirty="0"/>
          </a:p>
          <a:p>
            <a:pPr lvl="1" algn="l" rtl="0">
              <a:spcBef>
                <a:spcPts val="1800"/>
              </a:spcBef>
            </a:pPr>
            <a:r>
              <a:rPr lang="en-US" dirty="0"/>
              <a:t>NTF = </a:t>
            </a:r>
            <a:r>
              <a:rPr lang="en-US" dirty="0" smtClean="0"/>
              <a:t>4.46</a:t>
            </a:r>
            <a:endParaRPr lang="en-US" dirty="0"/>
          </a:p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התוצאות </a:t>
            </a:r>
            <a:r>
              <a:rPr lang="he-IL" dirty="0"/>
              <a:t>לאחר שיפור זה:</a:t>
            </a:r>
            <a:endParaRPr lang="en-US" dirty="0"/>
          </a:p>
          <a:p>
            <a:pPr lvl="1" algn="l" rtl="0">
              <a:spcBef>
                <a:spcPts val="1800"/>
              </a:spcBef>
            </a:pPr>
            <a:r>
              <a:rPr lang="en-US" dirty="0"/>
              <a:t>IDC = 0.52</a:t>
            </a:r>
          </a:p>
          <a:p>
            <a:pPr lvl="1" algn="l" rtl="0">
              <a:spcBef>
                <a:spcPts val="1800"/>
              </a:spcBef>
            </a:pPr>
            <a:r>
              <a:rPr lang="en-US" dirty="0"/>
              <a:t>NTF = 1.49</a:t>
            </a:r>
          </a:p>
          <a:p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247764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עשינו?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e-IL" dirty="0" smtClean="0"/>
              <a:t>הרצה ראשונה</a:t>
            </a:r>
            <a:endParaRPr lang="he-IL" dirty="0"/>
          </a:p>
          <a:p>
            <a:pPr>
              <a:spcBef>
                <a:spcPts val="1200"/>
              </a:spcBef>
            </a:pPr>
            <a:r>
              <a:rPr lang="he-IL" dirty="0" smtClean="0"/>
              <a:t>בניית מדדים</a:t>
            </a:r>
            <a:endParaRPr lang="he-IL" dirty="0"/>
          </a:p>
          <a:p>
            <a:pPr>
              <a:spcBef>
                <a:spcPts val="1200"/>
              </a:spcBef>
            </a:pPr>
            <a:r>
              <a:rPr lang="he-IL" dirty="0" smtClean="0"/>
              <a:t>שיפור ראשון – הפרדה בין גילוי עצמים ובניית מסלולים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מחקר עצמי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שני – עידון הפרמטרים שבשימוש האלגוריתם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שלישי – מציאה אוטומטית של  פרמטרים אופטימליים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רביעי – הרצה כפולה</a:t>
            </a:r>
            <a:endParaRPr lang="he-IL" dirty="0"/>
          </a:p>
        </p:txBody>
      </p:sp>
      <p:sp>
        <p:nvSpPr>
          <p:cNvPr id="5" name="Rounded Rectangle 4"/>
          <p:cNvSpPr/>
          <p:nvPr/>
        </p:nvSpPr>
        <p:spPr>
          <a:xfrm>
            <a:off x="6732240" y="3284984"/>
            <a:ext cx="1800200" cy="50405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366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מחקר עצמי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בשלב זה ניסינו להבין מה גורם למדדים להיות לא מספיק </a:t>
            </a:r>
            <a:r>
              <a:rPr lang="he-IL" dirty="0" smtClean="0"/>
              <a:t>טובים. </a:t>
            </a:r>
          </a:p>
          <a:p>
            <a:r>
              <a:rPr lang="he-IL" dirty="0" smtClean="0"/>
              <a:t>כדי </a:t>
            </a:r>
            <a:r>
              <a:rPr lang="he-IL" dirty="0"/>
              <a:t>לעשות זאת חיפשנו דוגמאות מעניינות על ידי בחירת מסלולים ספציפים מתוך קובץ ה- </a:t>
            </a:r>
            <a:r>
              <a:rPr lang="en-US" dirty="0"/>
              <a:t>GT</a:t>
            </a:r>
            <a:r>
              <a:rPr lang="he-IL" dirty="0"/>
              <a:t>: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he-IL" dirty="0"/>
              <a:t>מסלול יחיד (ארוך, קצר, מההתחלה, מהאמצע וכו')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he-IL" dirty="0"/>
              <a:t>שני מסלולים שרחוקים אחד מהשני.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he-IL" dirty="0"/>
              <a:t>שני מסלולים קרובים אחד לשני.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he-IL" dirty="0"/>
              <a:t>שלושה מסלולים קרובים אחד לשני.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he-IL" dirty="0"/>
              <a:t>מקבץ מסלולים ספציפים שהגילוי שלהם לוקה בחסר בהרצה על  קובץ ה- </a:t>
            </a:r>
            <a:r>
              <a:rPr lang="en-US" dirty="0"/>
              <a:t>GT</a:t>
            </a:r>
            <a:r>
              <a:rPr lang="he-IL" dirty="0"/>
              <a:t> המלא.</a:t>
            </a:r>
            <a:endParaRPr lang="en-US" dirty="0"/>
          </a:p>
          <a:p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744799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מחקר עצמי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he-IL" dirty="0"/>
              <a:t>ההרצות על מסלול יחיד ועל שני מסלולים רחוקים היו מושלמות (</a:t>
            </a:r>
            <a:r>
              <a:rPr lang="en-US" dirty="0"/>
              <a:t>IDC = NTF = 1</a:t>
            </a:r>
            <a:r>
              <a:rPr lang="he-IL" dirty="0" smtClean="0"/>
              <a:t>).</a:t>
            </a:r>
          </a:p>
          <a:p>
            <a:pPr>
              <a:spcBef>
                <a:spcPts val="1800"/>
              </a:spcBef>
            </a:pPr>
            <a:r>
              <a:rPr lang="he-IL" dirty="0" smtClean="0"/>
              <a:t>בכמה </a:t>
            </a:r>
            <a:r>
              <a:rPr lang="he-IL" dirty="0"/>
              <a:t>מן הדוגמאות של מספר מסלולים קרובים גילינו מספר תופעות: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he-IL" dirty="0"/>
              <a:t>מקרים שבהם אחד המסלולים לא התגלה </a:t>
            </a:r>
            <a:r>
              <a:rPr lang="he-IL" dirty="0" smtClean="0"/>
              <a:t>כלל והשני/האחרים </a:t>
            </a:r>
            <a:r>
              <a:rPr lang="he-IL" dirty="0"/>
              <a:t>התגלו במלואם.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he-IL" dirty="0"/>
              <a:t>מקרים שבהם תחילת המסלולים לא התגלו והשאר התגלה.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he-IL" dirty="0"/>
              <a:t>מסלולים קצרים מחצי אורך חלון לא התגלו כלל</a:t>
            </a:r>
            <a:r>
              <a:rPr lang="he-IL" dirty="0" smtClean="0"/>
              <a:t>.</a:t>
            </a:r>
            <a:endParaRPr lang="he-IL" dirty="0"/>
          </a:p>
          <a:p>
            <a:pPr>
              <a:spcBef>
                <a:spcPts val="3600"/>
              </a:spcBef>
            </a:pPr>
            <a:r>
              <a:rPr lang="he-IL" dirty="0"/>
              <a:t>הבה נבחן לעומק את אחד המקרים הללו</a:t>
            </a:r>
            <a:r>
              <a:rPr lang="he-IL" dirty="0" smtClean="0"/>
              <a:t>!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034063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8153400" cy="5141168"/>
          </a:xfrm>
        </p:spPr>
        <p:txBody>
          <a:bodyPr>
            <a:normAutofit/>
          </a:bodyPr>
          <a:lstStyle/>
          <a:p>
            <a:r>
              <a:rPr lang="he-IL" dirty="0" smtClean="0"/>
              <a:t>נבחן מקרה שבו תחילית המסלול לא התגלתה</a:t>
            </a:r>
          </a:p>
          <a:p>
            <a:r>
              <a:rPr lang="he-IL" dirty="0" smtClean="0"/>
              <a:t>להלן, 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r>
              <a:rPr lang="he-IL" dirty="0"/>
              <a:t> </a:t>
            </a:r>
            <a:r>
              <a:rPr lang="he-IL" dirty="0" smtClean="0"/>
              <a:t>עץ הגילויים הנ"ל התקבל בהרצה עם גודל חלון 6, לאחר בניית המסלולון הראשון.</a:t>
            </a: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מחקר עצמי</a:t>
            </a:r>
            <a:endParaRPr lang="he-IL" dirty="0"/>
          </a:p>
        </p:txBody>
      </p:sp>
      <p:grpSp>
        <p:nvGrpSpPr>
          <p:cNvPr id="60" name="Group 59"/>
          <p:cNvGrpSpPr/>
          <p:nvPr/>
        </p:nvGrpSpPr>
        <p:grpSpPr>
          <a:xfrm>
            <a:off x="1723715" y="2636912"/>
            <a:ext cx="1451965" cy="2952328"/>
            <a:chOff x="1115616" y="2348880"/>
            <a:chExt cx="2160240" cy="4392488"/>
          </a:xfrm>
        </p:grpSpPr>
        <p:cxnSp>
          <p:nvCxnSpPr>
            <p:cNvPr id="11" name="Straight Arrow Connector 10"/>
            <p:cNvCxnSpPr>
              <a:stCxn id="16" idx="4"/>
              <a:endCxn id="52" idx="0"/>
            </p:cNvCxnSpPr>
            <p:nvPr/>
          </p:nvCxnSpPr>
          <p:spPr>
            <a:xfrm>
              <a:off x="2987824" y="3789040"/>
              <a:ext cx="0" cy="1620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907704" y="2348880"/>
              <a:ext cx="576064" cy="576064"/>
            </a:xfrm>
            <a:prstGeom prst="ellips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05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115616" y="3212976"/>
              <a:ext cx="576064" cy="576064"/>
            </a:xfrm>
            <a:prstGeom prst="ellips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05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699792" y="3212976"/>
              <a:ext cx="576064" cy="57606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050" dirty="0"/>
            </a:p>
          </p:txBody>
        </p:sp>
        <p:cxnSp>
          <p:nvCxnSpPr>
            <p:cNvPr id="21" name="Straight Arrow Connector 20"/>
            <p:cNvCxnSpPr>
              <a:stCxn id="13" idx="4"/>
              <a:endCxn id="15" idx="0"/>
            </p:cNvCxnSpPr>
            <p:nvPr/>
          </p:nvCxnSpPr>
          <p:spPr>
            <a:xfrm flipH="1">
              <a:off x="1403648" y="2924944"/>
              <a:ext cx="792088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Arrow Connector 21"/>
            <p:cNvCxnSpPr>
              <a:stCxn id="13" idx="4"/>
              <a:endCxn id="16" idx="0"/>
            </p:cNvCxnSpPr>
            <p:nvPr/>
          </p:nvCxnSpPr>
          <p:spPr>
            <a:xfrm>
              <a:off x="2195736" y="2924944"/>
              <a:ext cx="792088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115616" y="4689140"/>
              <a:ext cx="576064" cy="576064"/>
            </a:xfrm>
            <a:prstGeom prst="ellips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05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115616" y="5427222"/>
              <a:ext cx="576064" cy="576064"/>
            </a:xfrm>
            <a:prstGeom prst="ellips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050" dirty="0"/>
            </a:p>
          </p:txBody>
        </p:sp>
        <p:cxnSp>
          <p:nvCxnSpPr>
            <p:cNvPr id="29" name="Straight Arrow Connector 28"/>
            <p:cNvCxnSpPr>
              <a:stCxn id="27" idx="4"/>
              <a:endCxn id="28" idx="0"/>
            </p:cNvCxnSpPr>
            <p:nvPr/>
          </p:nvCxnSpPr>
          <p:spPr>
            <a:xfrm>
              <a:off x="1403648" y="5265204"/>
              <a:ext cx="0" cy="1620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115616" y="6165304"/>
              <a:ext cx="576064" cy="576064"/>
            </a:xfrm>
            <a:prstGeom prst="ellips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050" dirty="0"/>
            </a:p>
          </p:txBody>
        </p:sp>
        <p:cxnSp>
          <p:nvCxnSpPr>
            <p:cNvPr id="31" name="Straight Arrow Connector 30"/>
            <p:cNvCxnSpPr>
              <a:stCxn id="28" idx="4"/>
              <a:endCxn id="30" idx="0"/>
            </p:cNvCxnSpPr>
            <p:nvPr/>
          </p:nvCxnSpPr>
          <p:spPr>
            <a:xfrm>
              <a:off x="1403648" y="6003286"/>
              <a:ext cx="0" cy="1620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1115616" y="3951058"/>
              <a:ext cx="576064" cy="576064"/>
            </a:xfrm>
            <a:prstGeom prst="ellips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050" dirty="0"/>
            </a:p>
          </p:txBody>
        </p:sp>
        <p:cxnSp>
          <p:nvCxnSpPr>
            <p:cNvPr id="45" name="Straight Arrow Connector 44"/>
            <p:cNvCxnSpPr>
              <a:stCxn id="15" idx="4"/>
              <a:endCxn id="44" idx="0"/>
            </p:cNvCxnSpPr>
            <p:nvPr/>
          </p:nvCxnSpPr>
          <p:spPr>
            <a:xfrm>
              <a:off x="1403648" y="3789040"/>
              <a:ext cx="0" cy="1620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4" idx="4"/>
              <a:endCxn id="27" idx="0"/>
            </p:cNvCxnSpPr>
            <p:nvPr/>
          </p:nvCxnSpPr>
          <p:spPr>
            <a:xfrm>
              <a:off x="1403648" y="4527122"/>
              <a:ext cx="0" cy="1620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2699792" y="4689140"/>
              <a:ext cx="576064" cy="57606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noFill/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05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699792" y="5427222"/>
              <a:ext cx="576064" cy="57606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noFill/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050" dirty="0"/>
            </a:p>
          </p:txBody>
        </p:sp>
        <p:cxnSp>
          <p:nvCxnSpPr>
            <p:cNvPr id="49" name="Straight Arrow Connector 48"/>
            <p:cNvCxnSpPr>
              <a:stCxn id="47" idx="4"/>
              <a:endCxn id="48" idx="0"/>
            </p:cNvCxnSpPr>
            <p:nvPr/>
          </p:nvCxnSpPr>
          <p:spPr>
            <a:xfrm>
              <a:off x="2987824" y="5265204"/>
              <a:ext cx="0" cy="1620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699792" y="6165304"/>
              <a:ext cx="576064" cy="57606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noFill/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050" dirty="0"/>
            </a:p>
          </p:txBody>
        </p:sp>
        <p:cxnSp>
          <p:nvCxnSpPr>
            <p:cNvPr id="51" name="Straight Arrow Connector 50"/>
            <p:cNvCxnSpPr>
              <a:stCxn id="48" idx="4"/>
              <a:endCxn id="50" idx="0"/>
            </p:cNvCxnSpPr>
            <p:nvPr/>
          </p:nvCxnSpPr>
          <p:spPr>
            <a:xfrm>
              <a:off x="2987824" y="6003286"/>
              <a:ext cx="0" cy="1620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699792" y="3951058"/>
              <a:ext cx="576064" cy="57606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noFill/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sz="1050" dirty="0"/>
            </a:p>
          </p:txBody>
        </p:sp>
        <p:cxnSp>
          <p:nvCxnSpPr>
            <p:cNvPr id="53" name="Straight Arrow Connector 52"/>
            <p:cNvCxnSpPr>
              <a:stCxn id="52" idx="4"/>
              <a:endCxn id="47" idx="0"/>
            </p:cNvCxnSpPr>
            <p:nvPr/>
          </p:nvCxnSpPr>
          <p:spPr>
            <a:xfrm>
              <a:off x="2987824" y="4527122"/>
              <a:ext cx="0" cy="1620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9939" y="2657812"/>
            <a:ext cx="3680347" cy="291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629844" y="2276872"/>
            <a:ext cx="7425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he-IL" dirty="0" smtClean="0"/>
              <a:t>מקרא</a:t>
            </a:r>
            <a:endParaRPr lang="he-IL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11560" y="1600200"/>
            <a:ext cx="8153400" cy="5141168"/>
          </a:xfrm>
          <a:prstGeom prst="rect">
            <a:avLst/>
          </a:prstGeom>
        </p:spPr>
        <p:txBody>
          <a:bodyPr vert="horz" lIns="36000" tIns="36000" rIns="36000" bIns="36000">
            <a:normAutofit/>
          </a:bodyPr>
          <a:lstStyle>
            <a:lvl1pPr marL="320040" indent="-320040" algn="r" rtl="1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7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640080" indent="-274320" algn="r" rtl="1" eaLnBrk="1" latinLnBrk="0" hangingPunct="1">
              <a:spcBef>
                <a:spcPts val="550"/>
              </a:spcBef>
              <a:buClr>
                <a:schemeClr val="accent4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indent="-228600" algn="r" rtl="1" eaLnBrk="1" latinLnBrk="0" hangingPunct="1">
              <a:spcBef>
                <a:spcPts val="500"/>
              </a:spcBef>
              <a:buClr>
                <a:schemeClr val="accent1"/>
              </a:buClr>
              <a:buSzPct val="75000"/>
              <a:buFont typeface="Wingdings"/>
              <a:buChar char=""/>
              <a:defRPr kumimoji="0" sz="22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indent="-228600" algn="r" rtl="1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indent="-228600" algn="r" rtl="1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103120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r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 smtClean="0"/>
          </a:p>
          <a:p>
            <a:r>
              <a:rPr lang="he-IL" dirty="0"/>
              <a:t> </a:t>
            </a:r>
            <a:r>
              <a:rPr lang="he-IL" dirty="0" smtClean="0"/>
              <a:t>        עץ הגילויים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12590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מחקר עצמי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הבעיה שנוצרה במקרה ספציפי </a:t>
            </a:r>
            <a:r>
              <a:rPr lang="he-IL" dirty="0" smtClean="0"/>
              <a:t>זה:</a:t>
            </a:r>
          </a:p>
          <a:p>
            <a:pPr lvl="1">
              <a:spcBef>
                <a:spcPts val="600"/>
              </a:spcBef>
            </a:pPr>
            <a:r>
              <a:rPr lang="he-IL" dirty="0" smtClean="0"/>
              <a:t>האלגוריתם </a:t>
            </a:r>
            <a:r>
              <a:rPr lang="he-IL" dirty="0"/>
              <a:t>בחר במסלולון ה"וירטואלי" בתור המסלולון ההגיוני ביותר שיצא מהגילוי </a:t>
            </a:r>
            <a:r>
              <a:rPr lang="he-IL" dirty="0" smtClean="0"/>
              <a:t>הראשון.</a:t>
            </a:r>
          </a:p>
          <a:p>
            <a:pPr lvl="1">
              <a:spcBef>
                <a:spcPts val="600"/>
              </a:spcBef>
            </a:pPr>
            <a:r>
              <a:rPr lang="he-IL" dirty="0" smtClean="0"/>
              <a:t>כתוצאה מכך, הוריד </a:t>
            </a:r>
            <a:r>
              <a:rPr lang="he-IL" dirty="0"/>
              <a:t>את מסלולון זה שכן מספר הגילויים הוירטואלים גדול מגודל חצי חלון.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he-IL" dirty="0"/>
              <a:t>הניסיון שלנו לפתרון מקרה זה:</a:t>
            </a:r>
          </a:p>
          <a:p>
            <a:pPr lvl="1">
              <a:spcBef>
                <a:spcPts val="600"/>
              </a:spcBef>
            </a:pPr>
            <a:r>
              <a:rPr lang="he-IL" dirty="0"/>
              <a:t>לתת עדיפות בבחירת מסלולון, למסלולון "אמיתי"</a:t>
            </a:r>
          </a:p>
          <a:p>
            <a:pPr lvl="1">
              <a:spcBef>
                <a:spcPts val="600"/>
              </a:spcBef>
            </a:pPr>
            <a:r>
              <a:rPr lang="he-IL" dirty="0"/>
              <a:t>ואכן, הצלחנו לפתור את הבעיה עבור מקרה זה ועבור מקרים דומים.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he-IL" dirty="0"/>
              <a:t>אולם, בהרצה על ה-</a:t>
            </a:r>
            <a:r>
              <a:rPr lang="en-US" dirty="0"/>
              <a:t>GT</a:t>
            </a:r>
            <a:r>
              <a:rPr lang="he-IL" dirty="0"/>
              <a:t> המלא, השינוי נתן תוצאות פחות טובות מאשר לפני השינוי.</a:t>
            </a:r>
            <a:endParaRPr lang="en-US" dirty="0"/>
          </a:p>
          <a:p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61542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עשינו?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e-IL" dirty="0" smtClean="0"/>
              <a:t>הרצה ראשונה</a:t>
            </a:r>
            <a:endParaRPr lang="he-IL" dirty="0"/>
          </a:p>
          <a:p>
            <a:pPr>
              <a:spcBef>
                <a:spcPts val="1200"/>
              </a:spcBef>
            </a:pPr>
            <a:r>
              <a:rPr lang="he-IL" dirty="0" smtClean="0"/>
              <a:t>בניית מדדים</a:t>
            </a:r>
            <a:endParaRPr lang="he-IL" dirty="0"/>
          </a:p>
          <a:p>
            <a:pPr>
              <a:spcBef>
                <a:spcPts val="1200"/>
              </a:spcBef>
            </a:pPr>
            <a:r>
              <a:rPr lang="he-IL" dirty="0" smtClean="0"/>
              <a:t>שיפור ראשון – הפרדה בין גילוי עצמים ובניית מסלולים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מחקר עצמי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שני – עידון הפרמטרים שבשימוש האלגוריתם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שלישי – מציאה אוטומטית של  פרמטרים אופטימליים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רביעי – הרצה כפולה</a:t>
            </a:r>
            <a:endParaRPr lang="he-IL" dirty="0"/>
          </a:p>
        </p:txBody>
      </p:sp>
      <p:sp>
        <p:nvSpPr>
          <p:cNvPr id="5" name="Rounded Rectangle 4"/>
          <p:cNvSpPr/>
          <p:nvPr/>
        </p:nvSpPr>
        <p:spPr>
          <a:xfrm>
            <a:off x="1259632" y="3861048"/>
            <a:ext cx="7272808" cy="50405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366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he-IL" dirty="0"/>
              <a:t>שיפור </a:t>
            </a:r>
            <a:r>
              <a:rPr lang="he-IL" dirty="0" smtClean="0"/>
              <a:t>שני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במהלך המחקר העצמי, תוך כדי הניסיון לשפר את התוצאות, החלטנו לנסות לשנות את הספים בהם האלגוריתם משתמש לסינון מסלולונים.</a:t>
            </a:r>
          </a:p>
          <a:p>
            <a:pPr lvl="1"/>
            <a:r>
              <a:rPr lang="he-IL" dirty="0" smtClean="0"/>
              <a:t>כדי לסנן מסלולונים עם תנועה לא הגיונית ("זיגזוג" בין שני מסלולונים קרובים)</a:t>
            </a:r>
          </a:p>
          <a:p>
            <a:pPr lvl="1"/>
            <a:r>
              <a:rPr lang="he-IL" dirty="0" smtClean="0"/>
              <a:t>כדי </a:t>
            </a:r>
            <a:r>
              <a:rPr lang="he-IL" b="1" dirty="0" smtClean="0"/>
              <a:t>לא לסנן</a:t>
            </a:r>
            <a:r>
              <a:rPr lang="he-IL" dirty="0" smtClean="0"/>
              <a:t> מסלולונים שדומים למסלולון אחר (ונזרקו על ידי האלגוריתם)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1678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he-IL" dirty="0"/>
              <a:t>שיפור </a:t>
            </a:r>
            <a:r>
              <a:rPr lang="he-IL" dirty="0" smtClean="0"/>
              <a:t>שני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בחרנו ארבעה פרמטרים מרכזיים:</a:t>
            </a:r>
          </a:p>
          <a:p>
            <a:pPr lvl="1"/>
            <a:r>
              <a:rPr lang="en-US" dirty="0"/>
              <a:t>Duplicate in window </a:t>
            </a:r>
            <a:r>
              <a:rPr lang="he-IL" dirty="0" smtClean="0"/>
              <a:t> – קובע </a:t>
            </a:r>
            <a:r>
              <a:rPr lang="he-IL" dirty="0"/>
              <a:t>את הרף שעל פיו האלגוריתם </a:t>
            </a:r>
            <a:r>
              <a:rPr lang="he-IL" b="1" dirty="0"/>
              <a:t>מסנן מסלולונים </a:t>
            </a:r>
            <a:r>
              <a:rPr lang="he-IL" b="1" dirty="0" smtClean="0"/>
              <a:t>דומים.</a:t>
            </a:r>
            <a:endParaRPr lang="en-US" dirty="0"/>
          </a:p>
          <a:p>
            <a:pPr lvl="1"/>
            <a:r>
              <a:rPr lang="en-US" dirty="0"/>
              <a:t>Associate </a:t>
            </a:r>
            <a:r>
              <a:rPr lang="he-IL" dirty="0" smtClean="0"/>
              <a:t> – קובע </a:t>
            </a:r>
            <a:r>
              <a:rPr lang="he-IL" dirty="0"/>
              <a:t>את הרף שעל פיו האלגוריתם מחליט האם </a:t>
            </a:r>
            <a:r>
              <a:rPr lang="he-IL" b="1" dirty="0"/>
              <a:t>למזג מסלולון למסלול </a:t>
            </a:r>
            <a:r>
              <a:rPr lang="he-IL" b="1" dirty="0" smtClean="0"/>
              <a:t>קיים.</a:t>
            </a:r>
            <a:endParaRPr lang="en-US" dirty="0"/>
          </a:p>
          <a:p>
            <a:pPr lvl="1"/>
            <a:r>
              <a:rPr lang="en-US" dirty="0"/>
              <a:t>Motion smoothness </a:t>
            </a:r>
            <a:r>
              <a:rPr lang="he-IL" dirty="0" smtClean="0"/>
              <a:t> – קובע את </a:t>
            </a:r>
            <a:r>
              <a:rPr lang="he-IL" dirty="0"/>
              <a:t>הרף שעל פיו האלגוריתם </a:t>
            </a:r>
            <a:r>
              <a:rPr lang="he-IL" b="1" dirty="0"/>
              <a:t>מסנן מסלולונים בעלי תנועה "לא </a:t>
            </a:r>
            <a:r>
              <a:rPr lang="he-IL" b="1" dirty="0" smtClean="0"/>
              <a:t>חלקה"</a:t>
            </a:r>
            <a:r>
              <a:rPr lang="he-IL" dirty="0" smtClean="0"/>
              <a:t>.</a:t>
            </a:r>
          </a:p>
          <a:p>
            <a:pPr lvl="1"/>
            <a:r>
              <a:rPr lang="en-US" dirty="0" smtClean="0"/>
              <a:t>Background </a:t>
            </a:r>
            <a:r>
              <a:rPr lang="en-US" dirty="0"/>
              <a:t>threshold </a:t>
            </a:r>
            <a:r>
              <a:rPr lang="he-IL" dirty="0" smtClean="0"/>
              <a:t> – משמש את האלגוריתם כאשר יש שימוש </a:t>
            </a:r>
            <a:r>
              <a:rPr lang="he-IL" dirty="0"/>
              <a:t>באלגוריתם עזר </a:t>
            </a:r>
            <a:r>
              <a:rPr lang="he-IL" b="1" dirty="0"/>
              <a:t>לגילוי </a:t>
            </a:r>
            <a:r>
              <a:rPr lang="he-IL" b="1" dirty="0" smtClean="0"/>
              <a:t>עצמים.</a:t>
            </a:r>
          </a:p>
          <a:p>
            <a:pPr lvl="2"/>
            <a:r>
              <a:rPr lang="he-IL" dirty="0"/>
              <a:t>פרמטר זה ודומיו אינם רלוונטים לתוצאת האלגוריתם ובחרנו שרירותית באחד מהם כדי שתהיה לנו בקרה </a:t>
            </a:r>
            <a:r>
              <a:rPr lang="he-IL" dirty="0" smtClean="0"/>
              <a:t>לניסוי</a:t>
            </a:r>
            <a:r>
              <a:rPr lang="he-IL" dirty="0"/>
              <a:t> </a:t>
            </a:r>
            <a:r>
              <a:rPr lang="he-IL" dirty="0" smtClean="0"/>
              <a:t>(התוצאות </a:t>
            </a:r>
            <a:r>
              <a:rPr lang="he-IL" dirty="0"/>
              <a:t>לא אמורות להשתנות כאשר נשנה את הפרמטר).</a:t>
            </a: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2372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מטרת הפרויקט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he-IL" dirty="0" smtClean="0"/>
              <a:t>פרויקט בעל אופי מחקרי- קיים אלגוריתם ואנחנו צריכים לחקור אותו, לנתח תוצאות, ולשפר במידת הצורך.</a:t>
            </a:r>
          </a:p>
          <a:p>
            <a:pPr>
              <a:spcBef>
                <a:spcPts val="2400"/>
              </a:spcBef>
            </a:pPr>
            <a:r>
              <a:rPr lang="he-IL" dirty="0"/>
              <a:t>לא הייתה מטרה ספציפית כמו "יש להגיע לתוצאה </a:t>
            </a:r>
            <a:r>
              <a:rPr lang="en-US" dirty="0"/>
              <a:t>X</a:t>
            </a:r>
            <a:r>
              <a:rPr lang="he-IL" dirty="0"/>
              <a:t>" או "יש ליצור תוכנית </a:t>
            </a:r>
            <a:r>
              <a:rPr lang="en-US" dirty="0"/>
              <a:t>Y</a:t>
            </a:r>
            <a:r>
              <a:rPr lang="he-IL" dirty="0" smtClean="0"/>
              <a:t>". המטרה </a:t>
            </a:r>
            <a:r>
              <a:rPr lang="he-IL" dirty="0"/>
              <a:t>נבנתה במהלך העבודה על </a:t>
            </a:r>
            <a:r>
              <a:rPr lang="he-IL" dirty="0" smtClean="0"/>
              <a:t>הפרוייקט.</a:t>
            </a:r>
          </a:p>
          <a:p>
            <a:pPr>
              <a:spcBef>
                <a:spcPts val="2400"/>
              </a:spcBef>
            </a:pPr>
            <a:r>
              <a:rPr lang="he-IL" dirty="0" smtClean="0"/>
              <a:t>באופן כללי-</a:t>
            </a:r>
          </a:p>
          <a:p>
            <a:pPr lvl="1"/>
            <a:r>
              <a:rPr lang="he-IL" dirty="0" smtClean="0"/>
              <a:t>להבין </a:t>
            </a:r>
            <a:r>
              <a:rPr lang="he-IL" dirty="0"/>
              <a:t>את </a:t>
            </a:r>
            <a:r>
              <a:rPr lang="he-IL" dirty="0" smtClean="0"/>
              <a:t>האלגוריתם.</a:t>
            </a:r>
          </a:p>
          <a:p>
            <a:pPr lvl="1"/>
            <a:r>
              <a:rPr lang="he-IL" dirty="0"/>
              <a:t>להשיג קוד שמממש את אותו </a:t>
            </a:r>
            <a:r>
              <a:rPr lang="he-IL" dirty="0" smtClean="0"/>
              <a:t>אלגוריתם.</a:t>
            </a:r>
          </a:p>
          <a:p>
            <a:pPr lvl="1"/>
            <a:r>
              <a:rPr lang="he-IL" dirty="0"/>
              <a:t>לחקור את </a:t>
            </a:r>
            <a:r>
              <a:rPr lang="he-IL" dirty="0" smtClean="0"/>
              <a:t>האלגוריתם </a:t>
            </a:r>
            <a:r>
              <a:rPr lang="he-IL" dirty="0"/>
              <a:t>ולהעריך את ביצועיו</a:t>
            </a:r>
            <a:r>
              <a:rPr lang="he-IL" dirty="0" smtClean="0"/>
              <a:t>.</a:t>
            </a:r>
          </a:p>
          <a:p>
            <a:pPr lvl="1"/>
            <a:r>
              <a:rPr lang="he-IL" dirty="0" smtClean="0"/>
              <a:t>לנסות </a:t>
            </a:r>
            <a:r>
              <a:rPr lang="he-IL" dirty="0"/>
              <a:t>לשפר את ביצועיו ככל </a:t>
            </a:r>
            <a:r>
              <a:rPr lang="he-IL" dirty="0" smtClean="0"/>
              <a:t>שנוכל.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4101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he-IL" dirty="0"/>
              <a:t>שיפור </a:t>
            </a:r>
            <a:r>
              <a:rPr lang="he-IL" dirty="0" smtClean="0"/>
              <a:t>שני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ביצענו </a:t>
            </a:r>
            <a:r>
              <a:rPr lang="he-IL" dirty="0"/>
              <a:t>בדיקה ידנית מקיפה של </a:t>
            </a:r>
            <a:r>
              <a:rPr lang="he-IL" dirty="0" smtClean="0"/>
              <a:t>הפרמטרים.</a:t>
            </a:r>
            <a:endParaRPr lang="he-IL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96" y="2286635"/>
            <a:ext cx="8657809" cy="366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369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שיפור שני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התוצאות </a:t>
            </a:r>
            <a:r>
              <a:rPr lang="he-IL" dirty="0" smtClean="0"/>
              <a:t>לפני שיפור </a:t>
            </a:r>
            <a:r>
              <a:rPr lang="he-IL" dirty="0"/>
              <a:t>זה:</a:t>
            </a:r>
            <a:endParaRPr lang="en-US" dirty="0"/>
          </a:p>
          <a:p>
            <a:pPr lvl="1" algn="l" rtl="0">
              <a:spcBef>
                <a:spcPts val="1800"/>
              </a:spcBef>
            </a:pPr>
            <a:r>
              <a:rPr lang="en-US" dirty="0"/>
              <a:t>IDC = 0.52</a:t>
            </a:r>
          </a:p>
          <a:p>
            <a:pPr lvl="1" algn="l" rtl="0">
              <a:spcBef>
                <a:spcPts val="1800"/>
              </a:spcBef>
            </a:pPr>
            <a:r>
              <a:rPr lang="en-US" dirty="0"/>
              <a:t>NTF = 1.49</a:t>
            </a:r>
          </a:p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התוצאות </a:t>
            </a:r>
            <a:r>
              <a:rPr lang="he-IL" dirty="0"/>
              <a:t>לאחר שיפור זה:</a:t>
            </a:r>
            <a:endParaRPr lang="en-US" dirty="0"/>
          </a:p>
          <a:p>
            <a:pPr lvl="1" algn="l" rtl="0">
              <a:spcBef>
                <a:spcPts val="1800"/>
              </a:spcBef>
            </a:pPr>
            <a:r>
              <a:rPr lang="en-US" dirty="0"/>
              <a:t>IDC = 0.64</a:t>
            </a:r>
          </a:p>
          <a:p>
            <a:pPr lvl="1" algn="l" rtl="0">
              <a:spcBef>
                <a:spcPts val="1800"/>
              </a:spcBef>
            </a:pPr>
            <a:r>
              <a:rPr lang="en-US" dirty="0"/>
              <a:t>NTF = </a:t>
            </a:r>
            <a:r>
              <a:rPr lang="en-US" dirty="0" smtClean="0"/>
              <a:t>1.09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89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עשינו?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e-IL" dirty="0" smtClean="0"/>
              <a:t>הרצה ראשונה</a:t>
            </a:r>
            <a:endParaRPr lang="he-IL" dirty="0"/>
          </a:p>
          <a:p>
            <a:pPr>
              <a:spcBef>
                <a:spcPts val="1200"/>
              </a:spcBef>
            </a:pPr>
            <a:r>
              <a:rPr lang="he-IL" dirty="0" smtClean="0"/>
              <a:t>בניית מדדים</a:t>
            </a:r>
            <a:endParaRPr lang="he-IL" dirty="0"/>
          </a:p>
          <a:p>
            <a:pPr>
              <a:spcBef>
                <a:spcPts val="1200"/>
              </a:spcBef>
            </a:pPr>
            <a:r>
              <a:rPr lang="he-IL" dirty="0" smtClean="0"/>
              <a:t>שיפור ראשון – הפרדה בין גילוי עצמים ובניית מסלולים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מחקר עצמי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שני – עידון הפרמטרים שבשימוש האלגוריתם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שלישי – מציאה אוטומטית של  פרמטרים אופטימליים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רביעי – הרצה כפולה</a:t>
            </a:r>
            <a:endParaRPr lang="he-IL" dirty="0"/>
          </a:p>
        </p:txBody>
      </p:sp>
      <p:sp>
        <p:nvSpPr>
          <p:cNvPr id="5" name="Rounded Rectangle 4"/>
          <p:cNvSpPr/>
          <p:nvPr/>
        </p:nvSpPr>
        <p:spPr>
          <a:xfrm>
            <a:off x="1691680" y="4437112"/>
            <a:ext cx="6840760" cy="93610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329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שיפור שלישי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e-IL" sz="2400" dirty="0" smtClean="0"/>
                  <a:t>השיפור הבא שהחלטנו עליו, הוא לבנות מערכת שתמצא בצורה אוטומטית את הפרמטרים הטובים ביותר.</a:t>
                </a:r>
              </a:p>
              <a:p>
                <a:r>
                  <a:rPr lang="he-IL" sz="2400" dirty="0" smtClean="0"/>
                  <a:t>הגדרנו </a:t>
                </a:r>
                <a:r>
                  <a:rPr lang="he-IL" sz="2400" dirty="0"/>
                  <a:t>מרחב </a:t>
                </a:r>
                <a:r>
                  <a:rPr lang="he-IL" sz="2400" dirty="0" smtClean="0"/>
                  <a:t>חיפוש כך שלכל פרמטר </a:t>
                </a:r>
                <a:r>
                  <a:rPr lang="he-IL" sz="2400" dirty="0"/>
                  <a:t>יש ערך מינימלי, ערך מקסימלי, ודלתא. </a:t>
                </a:r>
                <a:endParaRPr lang="he-IL" sz="2400" dirty="0" smtClean="0"/>
              </a:p>
              <a:p>
                <a:r>
                  <a:rPr lang="he-IL" sz="2400" dirty="0" smtClean="0"/>
                  <a:t>המטרה הייתה לבנות </a:t>
                </a:r>
                <a:r>
                  <a:rPr lang="he-IL" sz="2400" dirty="0"/>
                  <a:t>תוכנית שתעבור על מרחב החיפוש </a:t>
                </a:r>
                <a:r>
                  <a:rPr lang="he-IL" sz="2400" dirty="0" smtClean="0"/>
                  <a:t>שהוגדר.</a:t>
                </a:r>
              </a:p>
              <a:p>
                <a:r>
                  <a:rPr lang="he-IL" sz="2400" dirty="0" smtClean="0"/>
                  <a:t>בכל איטרציה מריצים את האלגוריתם </a:t>
                </a:r>
                <a:r>
                  <a:rPr lang="he-IL" sz="2400" dirty="0"/>
                  <a:t>עם המצב </a:t>
                </a:r>
                <a:r>
                  <a:rPr lang="he-IL" sz="2400" dirty="0" smtClean="0"/>
                  <a:t>הנוכחי</a:t>
                </a:r>
              </a:p>
              <a:p>
                <a:r>
                  <a:rPr lang="he-IL" sz="2400" dirty="0" smtClean="0"/>
                  <a:t>התוכנית תמצא </a:t>
                </a:r>
                <a:r>
                  <a:rPr lang="he-IL" sz="2400" dirty="0"/>
                  <a:t>את השילוב שנותן </a:t>
                </a:r>
                <a:r>
                  <a:rPr lang="he-IL" sz="2400" dirty="0" smtClean="0"/>
                  <a:t>תוצאות טובות ביותר.</a:t>
                </a:r>
                <a:endParaRPr lang="en-US" sz="2400" dirty="0"/>
              </a:p>
              <a:p>
                <a:r>
                  <a:rPr lang="he-IL" sz="2400" dirty="0"/>
                  <a:t>מכיוון שאנו מחפשים לשפר הן את מדד ה-</a:t>
                </a:r>
                <a:r>
                  <a:rPr lang="en-US" sz="2400" dirty="0"/>
                  <a:t>NTF</a:t>
                </a:r>
                <a:r>
                  <a:rPr lang="he-IL" sz="2400" dirty="0"/>
                  <a:t>, והן את מדד ה-</a:t>
                </a:r>
                <a:r>
                  <a:rPr lang="en-US" sz="2400" dirty="0"/>
                  <a:t>IDC</a:t>
                </a:r>
                <a:r>
                  <a:rPr lang="he-IL" sz="2400" dirty="0"/>
                  <a:t>, עלינו למצוא נוסחה שתאגד את שני המדדים למספר יחיד. </a:t>
                </a:r>
                <a:endParaRPr lang="he-IL" sz="2400" dirty="0" smtClean="0"/>
              </a:p>
              <a:p>
                <a:r>
                  <a:rPr lang="he-IL" sz="2400" dirty="0" smtClean="0"/>
                  <a:t>הנוסחה </a:t>
                </a:r>
                <a:r>
                  <a:rPr lang="he-IL" sz="2400" dirty="0"/>
                  <a:t>שהצענו </a:t>
                </a:r>
                <a:r>
                  <a:rPr lang="he-IL" sz="2400" dirty="0" smtClean="0"/>
                  <a:t>היא: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IDC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NTF</m:t>
                        </m:r>
                      </m:den>
                    </m:f>
                  </m:oMath>
                </a14:m>
                <a:r>
                  <a:rPr lang="he-IL" sz="2400" dirty="0"/>
                  <a:t>.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50" t="-1099" r="-97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976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שיפור שלישי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יצרנו </a:t>
            </a:r>
            <a:r>
              <a:rPr lang="en-US" sz="2400" dirty="0" smtClean="0"/>
              <a:t>mode</a:t>
            </a:r>
            <a:r>
              <a:rPr lang="he-IL" sz="2400" dirty="0" smtClean="0"/>
              <a:t> עבודה חדש, ו- </a:t>
            </a:r>
            <a:r>
              <a:rPr lang="en-US" sz="2400" dirty="0" smtClean="0"/>
              <a:t>GUI</a:t>
            </a:r>
            <a:r>
              <a:rPr lang="he-IL" sz="2400" dirty="0" smtClean="0"/>
              <a:t> שמאפשר עבודה נוחה יותר עם התכנה: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45" y="2564904"/>
            <a:ext cx="67687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5631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שיפור שלישי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התוצאות </a:t>
            </a:r>
            <a:r>
              <a:rPr lang="he-IL" dirty="0" smtClean="0"/>
              <a:t>לפני שיפור </a:t>
            </a:r>
            <a:r>
              <a:rPr lang="he-IL" dirty="0"/>
              <a:t>זה:</a:t>
            </a:r>
            <a:endParaRPr lang="en-US" dirty="0"/>
          </a:p>
          <a:p>
            <a:pPr lvl="1" algn="l" rtl="0">
              <a:spcBef>
                <a:spcPts val="1800"/>
              </a:spcBef>
            </a:pPr>
            <a:r>
              <a:rPr lang="en-US" dirty="0"/>
              <a:t>IDC = 0.64</a:t>
            </a:r>
          </a:p>
          <a:p>
            <a:pPr lvl="1" algn="l" rtl="0">
              <a:spcBef>
                <a:spcPts val="1800"/>
              </a:spcBef>
            </a:pPr>
            <a:r>
              <a:rPr lang="en-US" dirty="0"/>
              <a:t>NTF = 1.09</a:t>
            </a:r>
          </a:p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התוצאות </a:t>
            </a:r>
            <a:r>
              <a:rPr lang="he-IL" dirty="0"/>
              <a:t>לאחר שיפור זה:</a:t>
            </a:r>
            <a:endParaRPr lang="en-US" dirty="0"/>
          </a:p>
          <a:p>
            <a:pPr lvl="1" algn="l" rtl="0">
              <a:spcBef>
                <a:spcPts val="1800"/>
              </a:spcBef>
            </a:pPr>
            <a:r>
              <a:rPr lang="en-US" dirty="0"/>
              <a:t>IDC = 0.64</a:t>
            </a:r>
          </a:p>
          <a:p>
            <a:pPr lvl="1" algn="l" rtl="0">
              <a:spcBef>
                <a:spcPts val="1800"/>
              </a:spcBef>
            </a:pPr>
            <a:r>
              <a:rPr lang="en-US" dirty="0"/>
              <a:t>NTF = </a:t>
            </a:r>
            <a:r>
              <a:rPr lang="en-US" dirty="0" smtClean="0"/>
              <a:t>1.08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39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עשינו?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e-IL" dirty="0" smtClean="0"/>
              <a:t>הרצה ראשונה</a:t>
            </a:r>
            <a:endParaRPr lang="he-IL" dirty="0"/>
          </a:p>
          <a:p>
            <a:pPr>
              <a:spcBef>
                <a:spcPts val="1200"/>
              </a:spcBef>
            </a:pPr>
            <a:r>
              <a:rPr lang="he-IL" dirty="0" smtClean="0"/>
              <a:t>בניית מדדים</a:t>
            </a:r>
            <a:endParaRPr lang="he-IL" dirty="0"/>
          </a:p>
          <a:p>
            <a:pPr>
              <a:spcBef>
                <a:spcPts val="1200"/>
              </a:spcBef>
            </a:pPr>
            <a:r>
              <a:rPr lang="he-IL" dirty="0" smtClean="0"/>
              <a:t>שיפור ראשון – הפרדה בין גילוי עצמים ובניית מסלולים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מחקר עצמי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שני – עידון הפרמטרים שבשימוש האלגוריתם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שלישי – מציאה אוטומטית של  פרמטרים אופטימליים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שיפור רביעי – הרצה כפולה</a:t>
            </a:r>
            <a:endParaRPr lang="he-IL" dirty="0"/>
          </a:p>
        </p:txBody>
      </p:sp>
      <p:sp>
        <p:nvSpPr>
          <p:cNvPr id="5" name="Rounded Rectangle 4"/>
          <p:cNvSpPr/>
          <p:nvPr/>
        </p:nvSpPr>
        <p:spPr>
          <a:xfrm>
            <a:off x="4499992" y="5373216"/>
            <a:ext cx="4032448" cy="50405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329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שיפור רביעי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בשלב זה שמנו לב שמסלולים </a:t>
            </a:r>
            <a:r>
              <a:rPr lang="he-IL" dirty="0"/>
              <a:t>רבים </a:t>
            </a:r>
            <a:r>
              <a:rPr lang="he-IL" dirty="0" smtClean="0"/>
              <a:t>אינם </a:t>
            </a:r>
            <a:r>
              <a:rPr lang="he-IL" dirty="0"/>
              <a:t>מתקבלים </a:t>
            </a:r>
            <a:r>
              <a:rPr lang="he-IL" dirty="0" smtClean="0"/>
              <a:t>מכיוון שהם </a:t>
            </a:r>
            <a:r>
              <a:rPr lang="he-IL" dirty="0"/>
              <a:t>קרובים למסלול אחר ולכן </a:t>
            </a:r>
            <a:r>
              <a:rPr lang="he-IL" dirty="0" smtClean="0"/>
              <a:t>מתבטלים</a:t>
            </a:r>
            <a:endParaRPr lang="he-IL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91" y="2492896"/>
            <a:ext cx="377641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2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שיפור רביעי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החלטנו לבצע שיפור למקרים אלו.</a:t>
            </a:r>
          </a:p>
          <a:p>
            <a:r>
              <a:rPr lang="he-IL" dirty="0" smtClean="0"/>
              <a:t>השיפור שביצענו:</a:t>
            </a:r>
          </a:p>
          <a:p>
            <a:pPr lvl="1"/>
            <a:r>
              <a:rPr lang="he-IL" dirty="0" smtClean="0"/>
              <a:t>במקום </a:t>
            </a:r>
            <a:r>
              <a:rPr lang="he-IL" dirty="0"/>
              <a:t>להריץ את האלגוריתם פעם אחת, נבצע שתי </a:t>
            </a:r>
            <a:r>
              <a:rPr lang="he-IL" dirty="0" smtClean="0"/>
              <a:t>איטרציות.</a:t>
            </a:r>
          </a:p>
          <a:p>
            <a:pPr lvl="1"/>
            <a:r>
              <a:rPr lang="he-IL" dirty="0" smtClean="0"/>
              <a:t>איטרציה </a:t>
            </a:r>
            <a:r>
              <a:rPr lang="he-IL" dirty="0"/>
              <a:t>ראשונה מפעילה את האלגוריתם על קובץ ה- </a:t>
            </a:r>
            <a:r>
              <a:rPr lang="en-US" dirty="0"/>
              <a:t>GT</a:t>
            </a:r>
            <a:r>
              <a:rPr lang="he-IL" dirty="0"/>
              <a:t> </a:t>
            </a:r>
            <a:r>
              <a:rPr lang="he-IL" dirty="0" smtClean="0"/>
              <a:t>המלא.</a:t>
            </a:r>
          </a:p>
          <a:p>
            <a:pPr lvl="1"/>
            <a:r>
              <a:rPr lang="he-IL" dirty="0" smtClean="0"/>
              <a:t>לאחר </a:t>
            </a:r>
            <a:r>
              <a:rPr lang="he-IL" dirty="0"/>
              <a:t>מכן, מתוך כל הגילויים, מורידים את הגילויים שכבר שויכו למסלול כלשהו ומריצים את האלגוריתם שוב על גילויים שלא שויכו</a:t>
            </a:r>
            <a:r>
              <a:rPr lang="he-I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8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שיפור רביעי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sz="2400" dirty="0" smtClean="0"/>
              <a:t>כפי </a:t>
            </a:r>
            <a:r>
              <a:rPr lang="he-IL" sz="2400" dirty="0"/>
              <a:t>שקיווינו, לאחר השיפור ישנם מסלולים נוספים שקודם לא התגלו כלל וכעת מתגלים באופן מלא (או כמעט מלא</a:t>
            </a:r>
            <a:r>
              <a:rPr lang="he-IL" sz="2400" dirty="0" smtClean="0"/>
              <a:t>).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6387"/>
            <a:ext cx="7200800" cy="40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763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האלגוריתם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he-IL" u="sng" dirty="0" smtClean="0"/>
              <a:t>קלט</a:t>
            </a:r>
            <a:r>
              <a:rPr lang="he-IL" dirty="0" smtClean="0"/>
              <a:t>: </a:t>
            </a:r>
            <a:r>
              <a:rPr lang="he-IL" dirty="0"/>
              <a:t>רשימת גילויים (אובייקטים) </a:t>
            </a:r>
            <a:r>
              <a:rPr lang="he-IL" dirty="0" smtClean="0"/>
              <a:t>בכל פריים.</a:t>
            </a:r>
          </a:p>
          <a:p>
            <a:pPr>
              <a:spcBef>
                <a:spcPts val="1800"/>
              </a:spcBef>
            </a:pPr>
            <a:r>
              <a:rPr lang="he-IL" u="sng" dirty="0" smtClean="0"/>
              <a:t>פלט</a:t>
            </a:r>
            <a:r>
              <a:rPr lang="he-IL" dirty="0" smtClean="0"/>
              <a:t>: רשימת מסלולים לאורך הפריימים.</a:t>
            </a:r>
            <a:endParaRPr lang="he-IL" dirty="0"/>
          </a:p>
          <a:p>
            <a:pPr>
              <a:spcBef>
                <a:spcPts val="1800"/>
              </a:spcBef>
            </a:pPr>
            <a:r>
              <a:rPr lang="he-IL" u="sng" dirty="0" smtClean="0"/>
              <a:t>תקציר</a:t>
            </a:r>
            <a:r>
              <a:rPr lang="he-IL" dirty="0" smtClean="0"/>
              <a:t>:</a:t>
            </a:r>
            <a:endParaRPr lang="he-IL" dirty="0"/>
          </a:p>
          <a:p>
            <a:pPr lvl="1">
              <a:spcBef>
                <a:spcPts val="600"/>
              </a:spcBef>
            </a:pPr>
            <a:r>
              <a:rPr lang="he-IL" dirty="0" smtClean="0"/>
              <a:t>האלגוריתם משתמש </a:t>
            </a:r>
            <a:r>
              <a:rPr lang="he-IL" dirty="0"/>
              <a:t>בטכניקת </a:t>
            </a:r>
            <a:r>
              <a:rPr lang="en-US" dirty="0"/>
              <a:t>sliding </a:t>
            </a:r>
            <a:r>
              <a:rPr lang="en-US" dirty="0" smtClean="0"/>
              <a:t>window</a:t>
            </a:r>
            <a:r>
              <a:rPr lang="he-IL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he-IL" dirty="0"/>
              <a:t>בכל חלון נבנים מסלולונים שמתחילים במסגרת הראשונה </a:t>
            </a:r>
            <a:r>
              <a:rPr lang="he-IL" dirty="0" smtClean="0"/>
              <a:t>בחלון.</a:t>
            </a:r>
          </a:p>
          <a:p>
            <a:pPr lvl="1">
              <a:spcBef>
                <a:spcPts val="600"/>
              </a:spcBef>
            </a:pPr>
            <a:r>
              <a:rPr lang="he-IL" dirty="0" smtClean="0"/>
              <a:t>גודל </a:t>
            </a:r>
            <a:r>
              <a:rPr lang="he-IL" dirty="0"/>
              <a:t>כל מסלולון הוא לכל היותר גודל </a:t>
            </a:r>
            <a:r>
              <a:rPr lang="he-IL" dirty="0" smtClean="0"/>
              <a:t>החלון</a:t>
            </a:r>
          </a:p>
          <a:p>
            <a:pPr lvl="1">
              <a:spcBef>
                <a:spcPts val="600"/>
              </a:spcBef>
            </a:pPr>
            <a:r>
              <a:rPr lang="he-IL" dirty="0"/>
              <a:t>בסיום כל איטרציה מאחדים את המסלולונים החדשים עם מסלולים שנבנו באיטרציות </a:t>
            </a:r>
            <a:r>
              <a:rPr lang="he-IL" dirty="0" smtClean="0"/>
              <a:t>קודמות</a:t>
            </a:r>
          </a:p>
          <a:p>
            <a:pPr lvl="1">
              <a:spcBef>
                <a:spcPts val="600"/>
              </a:spcBef>
            </a:pPr>
            <a:r>
              <a:rPr lang="he-IL" dirty="0"/>
              <a:t>מזיזים את החלון וחוזרים על התהליך</a:t>
            </a:r>
          </a:p>
        </p:txBody>
      </p:sp>
    </p:spTree>
    <p:extLst>
      <p:ext uri="{BB962C8B-B14F-4D97-AF65-F5344CB8AC3E}">
        <p14:creationId xmlns:p14="http://schemas.microsoft.com/office/powerpoint/2010/main" val="3306148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שיפור רביעי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e-IL" sz="2400" dirty="0"/>
              <a:t>התוצאות </a:t>
            </a:r>
            <a:r>
              <a:rPr lang="he-IL" sz="2400" dirty="0" smtClean="0"/>
              <a:t>לפני שיפור </a:t>
            </a:r>
            <a:r>
              <a:rPr lang="he-IL" sz="2400" dirty="0"/>
              <a:t>זה:</a:t>
            </a:r>
            <a:endParaRPr lang="en-US" sz="2400" dirty="0"/>
          </a:p>
          <a:p>
            <a:pPr lvl="1" algn="l" rtl="0">
              <a:spcBef>
                <a:spcPts val="1200"/>
              </a:spcBef>
            </a:pPr>
            <a:r>
              <a:rPr lang="en-US" sz="2000" dirty="0"/>
              <a:t>IDC = 0.64</a:t>
            </a:r>
          </a:p>
          <a:p>
            <a:pPr lvl="1" algn="l" rtl="0">
              <a:spcBef>
                <a:spcPts val="1200"/>
              </a:spcBef>
            </a:pPr>
            <a:r>
              <a:rPr lang="en-US" sz="2000" dirty="0"/>
              <a:t>NTF = </a:t>
            </a:r>
            <a:r>
              <a:rPr lang="en-US" sz="2000" dirty="0" smtClean="0"/>
              <a:t>1.08</a:t>
            </a:r>
            <a:endParaRPr lang="he-IL" sz="2000" dirty="0" smtClean="0"/>
          </a:p>
          <a:p>
            <a:pPr>
              <a:spcBef>
                <a:spcPts val="1200"/>
              </a:spcBef>
            </a:pPr>
            <a:r>
              <a:rPr lang="he-IL" sz="2400" dirty="0" smtClean="0"/>
              <a:t>התוצאות </a:t>
            </a:r>
            <a:r>
              <a:rPr lang="he-IL" sz="2400" dirty="0"/>
              <a:t>לאחר שיפור זה:</a:t>
            </a:r>
            <a:endParaRPr lang="en-US" sz="2400" dirty="0"/>
          </a:p>
          <a:p>
            <a:pPr lvl="1" algn="l" rtl="0">
              <a:spcBef>
                <a:spcPts val="1200"/>
              </a:spcBef>
            </a:pPr>
            <a:r>
              <a:rPr lang="en-US" sz="2000" dirty="0" smtClean="0"/>
              <a:t>IDC = 0.73</a:t>
            </a:r>
          </a:p>
          <a:p>
            <a:pPr lvl="1" algn="l" rtl="0">
              <a:spcBef>
                <a:spcPts val="1200"/>
              </a:spcBef>
            </a:pPr>
            <a:r>
              <a:rPr lang="en-US" sz="2000" dirty="0" smtClean="0"/>
              <a:t>NTF = 1.14</a:t>
            </a:r>
          </a:p>
          <a:p>
            <a:pPr>
              <a:spcBef>
                <a:spcPts val="1200"/>
              </a:spcBef>
            </a:pPr>
            <a:r>
              <a:rPr lang="he-IL" sz="2400" dirty="0"/>
              <a:t>ה- </a:t>
            </a:r>
            <a:r>
              <a:rPr lang="en-US" sz="2400" dirty="0"/>
              <a:t>IDC</a:t>
            </a:r>
            <a:r>
              <a:rPr lang="he-IL" sz="2400" dirty="0"/>
              <a:t> השתפר אך ה- </a:t>
            </a:r>
            <a:r>
              <a:rPr lang="en-US" sz="2400" dirty="0"/>
              <a:t>NTF</a:t>
            </a:r>
            <a:r>
              <a:rPr lang="he-IL" sz="2400" dirty="0"/>
              <a:t> הורע </a:t>
            </a:r>
            <a:r>
              <a:rPr lang="he-IL" sz="2400" dirty="0" smtClean="0"/>
              <a:t>מעט.</a:t>
            </a:r>
          </a:p>
          <a:p>
            <a:pPr>
              <a:spcBef>
                <a:spcPts val="1200"/>
              </a:spcBef>
            </a:pPr>
            <a:r>
              <a:rPr lang="he-IL" sz="2400" dirty="0" smtClean="0"/>
              <a:t>דבר </a:t>
            </a:r>
            <a:r>
              <a:rPr lang="he-IL" sz="2400" dirty="0"/>
              <a:t>זה הגיוני שכן ברגע שמוסיפים עוד מסלולים יש סבירות רבה לפגיעה ב- </a:t>
            </a:r>
            <a:r>
              <a:rPr lang="en-US" sz="2400" dirty="0"/>
              <a:t>NTF</a:t>
            </a:r>
            <a:r>
              <a:rPr lang="he-IL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he-IL" sz="2400" dirty="0" smtClean="0"/>
              <a:t>השיפור </a:t>
            </a:r>
            <a:r>
              <a:rPr lang="he-IL" sz="2400" dirty="0"/>
              <a:t>ב- </a:t>
            </a:r>
            <a:r>
              <a:rPr lang="en-US" sz="2400" dirty="0"/>
              <a:t>IDC</a:t>
            </a:r>
            <a:r>
              <a:rPr lang="he-IL" sz="2400" dirty="0"/>
              <a:t> היה יותר משמעותי מהפגיעה ב- </a:t>
            </a:r>
            <a:r>
              <a:rPr lang="en-US" sz="2400" dirty="0"/>
              <a:t>NTF</a:t>
            </a:r>
            <a:r>
              <a:rPr lang="he-IL" sz="2400" dirty="0"/>
              <a:t> ולכן החלטנו ששיפור זה כדאי.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657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he-IL" sz="2600" dirty="0"/>
              <a:t>מטרת הפרויקט הייתה להריץ את האלגוריתם שמוצע במאמר, כאשר ציפינו לתוצאות שניתנו שם.</a:t>
            </a:r>
            <a:endParaRPr lang="en-US" sz="2600" dirty="0"/>
          </a:p>
          <a:p>
            <a:pPr>
              <a:spcBef>
                <a:spcPts val="1200"/>
              </a:spcBef>
            </a:pPr>
            <a:r>
              <a:rPr lang="he-IL" sz="2600" dirty="0"/>
              <a:t>בפועל קיבלנו קוד עבור האלגוריתם אך התוצאות היו רחוקות מהמובטח.</a:t>
            </a:r>
            <a:endParaRPr lang="en-US" sz="2600" dirty="0"/>
          </a:p>
          <a:p>
            <a:pPr>
              <a:spcBef>
                <a:spcPts val="1200"/>
              </a:spcBef>
            </a:pPr>
            <a:r>
              <a:rPr lang="he-IL" sz="2600" dirty="0"/>
              <a:t>מנקודה זו התחלנו לחקור לעומק את האלגוריתם ואת הסיבות לפער בביצועים. </a:t>
            </a:r>
            <a:endParaRPr lang="he-IL" sz="2600" dirty="0" smtClean="0"/>
          </a:p>
          <a:p>
            <a:pPr>
              <a:spcBef>
                <a:spcPts val="1200"/>
              </a:spcBef>
            </a:pPr>
            <a:r>
              <a:rPr lang="he-IL" sz="2600" dirty="0" smtClean="0"/>
              <a:t>ככל </a:t>
            </a:r>
            <a:r>
              <a:rPr lang="he-IL" sz="2600" dirty="0"/>
              <a:t>שעבר הזמן, וככל שהעמקנו יותר באלגוריתם ובקוד עצמו, הצלחנו אט אט לשפר את </a:t>
            </a:r>
            <a:r>
              <a:rPr lang="he-IL" sz="2600" dirty="0" smtClean="0"/>
              <a:t>הביצועים</a:t>
            </a:r>
          </a:p>
          <a:p>
            <a:pPr lvl="1"/>
            <a:r>
              <a:rPr lang="he-IL" dirty="0" smtClean="0"/>
              <a:t>וזאת </a:t>
            </a:r>
            <a:r>
              <a:rPr lang="he-IL" dirty="0"/>
              <a:t>למרות שהיינו "כבולים" במידה מסוימת שכן הצלחנו להשיג רק </a:t>
            </a:r>
            <a:r>
              <a:rPr lang="en-US" dirty="0"/>
              <a:t>dataset</a:t>
            </a:r>
            <a:r>
              <a:rPr lang="he-IL" dirty="0"/>
              <a:t> אחד</a:t>
            </a:r>
            <a:r>
              <a:rPr lang="he-I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0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600" dirty="0" smtClean="0"/>
              <a:t>ניתן לראות את ההתקדמות </a:t>
            </a:r>
            <a:r>
              <a:rPr lang="he-IL" sz="2600" dirty="0"/>
              <a:t>בביצועי האלגוריתם בגרף המתאר נקודות דגימה של הביצועים לאורך שלבי הפרויקט</a:t>
            </a:r>
            <a:r>
              <a:rPr lang="he-IL" sz="2600" dirty="0" smtClean="0"/>
              <a:t>:</a:t>
            </a:r>
            <a:endParaRPr lang="en-US" sz="2600" dirty="0"/>
          </a:p>
        </p:txBody>
      </p:sp>
      <p:graphicFrame>
        <p:nvGraphicFramePr>
          <p:cNvPr id="4" name="תרשים 1"/>
          <p:cNvGraphicFramePr/>
          <p:nvPr>
            <p:extLst>
              <p:ext uri="{D42A27DB-BD31-4B8C-83A1-F6EECF244321}">
                <p14:modId xmlns:p14="http://schemas.microsoft.com/office/powerpoint/2010/main" val="4064095081"/>
              </p:ext>
            </p:extLst>
          </p:nvPr>
        </p:nvGraphicFramePr>
        <p:xfrm>
          <a:off x="1105200" y="2630969"/>
          <a:ext cx="6933600" cy="40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400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600" dirty="0"/>
              <a:t>ניתן לראות את ההתקדמות בביצועי האלגוריתם בגרף המתאר נקודות דגימה של הביצועים לאורך שלבי הפרויקט:</a:t>
            </a:r>
            <a:endParaRPr lang="en-US" sz="2600" dirty="0"/>
          </a:p>
        </p:txBody>
      </p:sp>
      <p:graphicFrame>
        <p:nvGraphicFramePr>
          <p:cNvPr id="6" name="תרשים 2"/>
          <p:cNvGraphicFramePr/>
          <p:nvPr>
            <p:extLst>
              <p:ext uri="{D42A27DB-BD31-4B8C-83A1-F6EECF244321}">
                <p14:modId xmlns:p14="http://schemas.microsoft.com/office/powerpoint/2010/main" val="2350515762"/>
              </p:ext>
            </p:extLst>
          </p:nvPr>
        </p:nvGraphicFramePr>
        <p:xfrm>
          <a:off x="1115616" y="2636912"/>
          <a:ext cx="6932900" cy="404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24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600" dirty="0" smtClean="0"/>
              <a:t>ניתן </a:t>
            </a:r>
            <a:r>
              <a:rPr lang="he-IL" sz="2600" dirty="0"/>
              <a:t>לראות את ההתקדמות בביצועי האלגוריתם בגרף המתאר נקודות דגימה של הביצועים לאורך שלבי הפרויקט</a:t>
            </a:r>
            <a:r>
              <a:rPr lang="he-IL" sz="2600" dirty="0" smtClean="0"/>
              <a:t>:</a:t>
            </a:r>
            <a:endParaRPr lang="en-US" sz="2600" dirty="0"/>
          </a:p>
        </p:txBody>
      </p:sp>
      <p:graphicFrame>
        <p:nvGraphicFramePr>
          <p:cNvPr id="5" name="תרשים 3"/>
          <p:cNvGraphicFramePr/>
          <p:nvPr>
            <p:extLst>
              <p:ext uri="{D42A27DB-BD31-4B8C-83A1-F6EECF244321}">
                <p14:modId xmlns:p14="http://schemas.microsoft.com/office/powerpoint/2010/main" val="1726682720"/>
              </p:ext>
            </p:extLst>
          </p:nvPr>
        </p:nvGraphicFramePr>
        <p:xfrm>
          <a:off x="1115616" y="2636912"/>
          <a:ext cx="6933600" cy="40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292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he-IL" sz="2600" dirty="0" smtClean="0"/>
              <a:t>עלה </a:t>
            </a:r>
            <a:r>
              <a:rPr lang="he-IL" sz="2600" dirty="0"/>
              <a:t>בידינו ליצור כלי שעזר לנו לשפר את ביצועי </a:t>
            </a:r>
            <a:r>
              <a:rPr lang="he-IL" sz="2600" dirty="0" smtClean="0"/>
              <a:t>האלגוריתם.</a:t>
            </a:r>
          </a:p>
          <a:p>
            <a:pPr>
              <a:spcBef>
                <a:spcPts val="1200"/>
              </a:spcBef>
            </a:pPr>
            <a:r>
              <a:rPr lang="he-IL" sz="2600" dirty="0" smtClean="0"/>
              <a:t>כתבנו </a:t>
            </a:r>
            <a:r>
              <a:rPr lang="he-IL" sz="2600" dirty="0"/>
              <a:t>תכנית שבהינתן </a:t>
            </a:r>
            <a:r>
              <a:rPr lang="en-US" sz="2600" dirty="0"/>
              <a:t>dataset</a:t>
            </a:r>
            <a:r>
              <a:rPr lang="he-IL" sz="2600" dirty="0"/>
              <a:t> מסוים, "מעדנת" את האלגוריתם על ידי מציאת פרמטרים מתאימים כך שביצועיו משתפרים.</a:t>
            </a:r>
            <a:endParaRPr lang="en-US" sz="2600" dirty="0"/>
          </a:p>
          <a:p>
            <a:pPr>
              <a:spcBef>
                <a:spcPts val="1200"/>
              </a:spcBef>
            </a:pPr>
            <a:r>
              <a:rPr lang="he-IL" sz="2600" dirty="0"/>
              <a:t>אנו חושבים שכלי זה הוא ייחודי, שימושי ומועיל</a:t>
            </a:r>
            <a:r>
              <a:rPr lang="he-IL" sz="2600" dirty="0" smtClean="0"/>
              <a:t>.</a:t>
            </a:r>
            <a:endParaRPr lang="en-US" sz="2600" dirty="0"/>
          </a:p>
          <a:p>
            <a:pPr lvl="1">
              <a:spcBef>
                <a:spcPts val="1200"/>
              </a:spcBef>
            </a:pPr>
            <a:r>
              <a:rPr lang="he-IL" sz="2300" dirty="0"/>
              <a:t>כאשר רוצים להשתמש באלגוריתם, ניתן להכין (גם ידנית) דוגמא של מסלולים אמיתיים, למשל על ידי תצפיות על איזור </a:t>
            </a:r>
            <a:r>
              <a:rPr lang="he-IL" sz="2300" dirty="0" smtClean="0"/>
              <a:t>מסויים.</a:t>
            </a:r>
          </a:p>
          <a:p>
            <a:pPr lvl="1">
              <a:spcBef>
                <a:spcPts val="1200"/>
              </a:spcBef>
            </a:pPr>
            <a:r>
              <a:rPr lang="he-IL" sz="2300" dirty="0" smtClean="0"/>
              <a:t>על </a:t>
            </a:r>
            <a:r>
              <a:rPr lang="he-IL" sz="2300" dirty="0"/>
              <a:t>ידי דוגמא זו, וביחד עם הכלי </a:t>
            </a:r>
            <a:r>
              <a:rPr lang="he-IL" sz="2300" dirty="0" smtClean="0"/>
              <a:t>שהכנו, </a:t>
            </a:r>
            <a:r>
              <a:rPr lang="he-IL" sz="2300" dirty="0"/>
              <a:t>ניתן לעדן את האלגוריתם כך שיתאים את עצמו למציאת מסלולים בצורה שעובדת טוב יותר עבור אותו תוואי השטח שנצפה</a:t>
            </a:r>
            <a:r>
              <a:rPr lang="he-IL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2960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sz="2600" dirty="0" smtClean="0"/>
              <a:t>לדוגמא</a:t>
            </a:r>
            <a:r>
              <a:rPr lang="he-IL" sz="2600" dirty="0"/>
              <a:t>, כאשר רוצים להפעיל את האלגוריתם על תוואי שטח מסוג:</a:t>
            </a:r>
            <a:endParaRPr lang="en-US" sz="2600" dirty="0"/>
          </a:p>
          <a:p>
            <a:pPr lvl="1">
              <a:spcBef>
                <a:spcPts val="1800"/>
              </a:spcBef>
            </a:pPr>
            <a:r>
              <a:rPr lang="he-IL" sz="2300" dirty="0"/>
              <a:t>כביש </a:t>
            </a:r>
            <a:r>
              <a:rPr lang="he-IL" sz="2300" dirty="0" smtClean="0"/>
              <a:t>מהיר</a:t>
            </a:r>
          </a:p>
          <a:p>
            <a:pPr lvl="2">
              <a:spcBef>
                <a:spcPts val="600"/>
              </a:spcBef>
            </a:pPr>
            <a:r>
              <a:rPr lang="he-IL" sz="2100" dirty="0" smtClean="0"/>
              <a:t>אובייקטים </a:t>
            </a:r>
            <a:r>
              <a:rPr lang="he-IL" sz="2100" dirty="0"/>
              <a:t>קרובים אחד לשני בכל </a:t>
            </a:r>
            <a:r>
              <a:rPr lang="en-US" sz="2100" dirty="0" smtClean="0"/>
              <a:t>frame</a:t>
            </a:r>
            <a:r>
              <a:rPr lang="he-IL" sz="2100" dirty="0" smtClean="0"/>
              <a:t>.</a:t>
            </a:r>
          </a:p>
          <a:p>
            <a:pPr lvl="2">
              <a:spcBef>
                <a:spcPts val="600"/>
              </a:spcBef>
            </a:pPr>
            <a:r>
              <a:rPr lang="he-IL" sz="2100" dirty="0" smtClean="0"/>
              <a:t>תנועתם </a:t>
            </a:r>
            <a:r>
              <a:rPr lang="he-IL" sz="2100" dirty="0"/>
              <a:t>קרובה מאד לקו ישר</a:t>
            </a:r>
            <a:r>
              <a:rPr lang="he-IL" sz="2100" dirty="0" smtClean="0"/>
              <a:t>.</a:t>
            </a:r>
          </a:p>
          <a:p>
            <a:pPr lvl="2">
              <a:spcBef>
                <a:spcPts val="600"/>
              </a:spcBef>
            </a:pPr>
            <a:r>
              <a:rPr lang="he-IL" sz="2100" dirty="0" smtClean="0"/>
              <a:t>לכן </a:t>
            </a:r>
            <a:r>
              <a:rPr lang="he-IL" sz="2100" dirty="0"/>
              <a:t>יש להקל עם מדד הדמיון, ולעומת זאת להחמיר עם מדד התנועה.</a:t>
            </a:r>
            <a:endParaRPr lang="en-US" sz="2100" dirty="0"/>
          </a:p>
          <a:p>
            <a:pPr lvl="1">
              <a:spcBef>
                <a:spcPts val="1800"/>
              </a:spcBef>
            </a:pPr>
            <a:r>
              <a:rPr lang="he-IL" sz="2300" dirty="0"/>
              <a:t>עירוני, רחובות חד נתיביים</a:t>
            </a:r>
            <a:r>
              <a:rPr lang="he-IL" sz="2300" dirty="0" smtClean="0"/>
              <a:t>:</a:t>
            </a:r>
          </a:p>
          <a:p>
            <a:pPr lvl="2">
              <a:spcBef>
                <a:spcPts val="600"/>
              </a:spcBef>
            </a:pPr>
            <a:r>
              <a:rPr lang="he-IL" sz="2100" dirty="0" smtClean="0"/>
              <a:t>אובייקטים </a:t>
            </a:r>
            <a:r>
              <a:rPr lang="he-IL" sz="2100" dirty="0"/>
              <a:t>בכל </a:t>
            </a:r>
            <a:r>
              <a:rPr lang="en-US" sz="2100" dirty="0"/>
              <a:t>frame</a:t>
            </a:r>
            <a:r>
              <a:rPr lang="he-IL" sz="2100" dirty="0"/>
              <a:t> רחוקים אחד מן השני (כביש חד </a:t>
            </a:r>
            <a:r>
              <a:rPr lang="he-IL" sz="2100" dirty="0" smtClean="0"/>
              <a:t>נתיבי).</a:t>
            </a:r>
          </a:p>
          <a:p>
            <a:pPr lvl="2">
              <a:spcBef>
                <a:spcPts val="600"/>
              </a:spcBef>
            </a:pPr>
            <a:r>
              <a:rPr lang="he-IL" sz="2100" dirty="0" smtClean="0"/>
              <a:t>קיימים </a:t>
            </a:r>
            <a:r>
              <a:rPr lang="he-IL" sz="2100" dirty="0"/>
              <a:t>צמתים שפוגעים במעט ב"איכות התנועה</a:t>
            </a:r>
            <a:r>
              <a:rPr lang="he-IL" sz="2100" dirty="0" smtClean="0"/>
              <a:t>".</a:t>
            </a:r>
          </a:p>
          <a:p>
            <a:pPr lvl="2">
              <a:spcBef>
                <a:spcPts val="600"/>
              </a:spcBef>
            </a:pPr>
            <a:r>
              <a:rPr lang="he-IL" sz="2100" dirty="0" smtClean="0"/>
              <a:t>לכן</a:t>
            </a:r>
            <a:r>
              <a:rPr lang="he-IL" sz="2100" dirty="0"/>
              <a:t>, יש להחמיר במדד הדמיון, ולהקל במדד התנועה</a:t>
            </a:r>
            <a:r>
              <a:rPr lang="he-IL" sz="2100" dirty="0" smtClean="0"/>
              <a:t>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56413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he-IL" sz="2600" dirty="0" smtClean="0"/>
              <a:t>כלומר</a:t>
            </a:r>
            <a:r>
              <a:rPr lang="he-IL" sz="2600" dirty="0"/>
              <a:t>, בהינתן תוואי שטח, נוכל להשתמש בכלי הנ"ל על מנת "לכייל" את האלגוריתם. </a:t>
            </a:r>
            <a:endParaRPr lang="en-US" sz="2600" dirty="0"/>
          </a:p>
          <a:p>
            <a:pPr>
              <a:spcBef>
                <a:spcPts val="1800"/>
              </a:spcBef>
            </a:pPr>
            <a:r>
              <a:rPr lang="he-IL" sz="2600" dirty="0"/>
              <a:t>נציין, שלדעתנו פרמטרים שיתאימו לתוואי שטח של כביש מהיר </a:t>
            </a:r>
            <a:r>
              <a:rPr lang="he-IL" sz="2600" u="sng" dirty="0"/>
              <a:t>יפגעו</a:t>
            </a:r>
            <a:r>
              <a:rPr lang="he-IL" sz="2600" b="1" dirty="0"/>
              <a:t> </a:t>
            </a:r>
            <a:r>
              <a:rPr lang="he-IL" sz="2600" dirty="0"/>
              <a:t>בביצועי האלגוריתם על תוואי שטח עירוני חד נתיבי</a:t>
            </a:r>
            <a:r>
              <a:rPr lang="he-IL" sz="26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he-IL" sz="2600" dirty="0"/>
              <a:t>כ</a:t>
            </a:r>
            <a:r>
              <a:rPr lang="he-IL" sz="2600" dirty="0" smtClean="0"/>
              <a:t>מו </a:t>
            </a:r>
            <a:r>
              <a:rPr lang="he-IL" sz="2600" dirty="0"/>
              <a:t>כן, לדעתנו לא סביר שקיימים פרמטרים שעבורם האלגוריתם מתאים לכל תוואי שטח.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79411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האלגוריתם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he-IL" u="sng" dirty="0" smtClean="0"/>
              <a:t>קלט</a:t>
            </a:r>
            <a:r>
              <a:rPr lang="he-IL" dirty="0" smtClean="0"/>
              <a:t>: </a:t>
            </a:r>
            <a:r>
              <a:rPr lang="he-IL" dirty="0"/>
              <a:t>רשימת גילויים (אובייקטים) </a:t>
            </a:r>
            <a:r>
              <a:rPr lang="he-IL" dirty="0" smtClean="0"/>
              <a:t>בכל פריים.</a:t>
            </a:r>
          </a:p>
          <a:p>
            <a:pPr>
              <a:spcBef>
                <a:spcPts val="1800"/>
              </a:spcBef>
            </a:pPr>
            <a:r>
              <a:rPr lang="he-IL" u="sng" dirty="0" smtClean="0"/>
              <a:t>פלט</a:t>
            </a:r>
            <a:r>
              <a:rPr lang="he-IL" dirty="0" smtClean="0"/>
              <a:t>: רשימת מסלולים לאורך הפריימים</a:t>
            </a:r>
            <a:r>
              <a:rPr lang="he-IL" dirty="0" smtClean="0"/>
              <a:t>.</a:t>
            </a:r>
            <a:endParaRPr lang="he-IL" dirty="0"/>
          </a:p>
        </p:txBody>
      </p:sp>
      <p:pic>
        <p:nvPicPr>
          <p:cNvPr id="5" name="תמונה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44" y="2996952"/>
            <a:ext cx="418651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879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2771800" y="692696"/>
            <a:ext cx="576064" cy="4176464"/>
            <a:chOff x="539552" y="692696"/>
            <a:chExt cx="576064" cy="4176464"/>
          </a:xfrm>
        </p:grpSpPr>
        <p:sp>
          <p:nvSpPr>
            <p:cNvPr id="46" name="Oval 45"/>
            <p:cNvSpPr/>
            <p:nvPr/>
          </p:nvSpPr>
          <p:spPr>
            <a:xfrm>
              <a:off x="539552" y="69269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563 883</a:t>
              </a:r>
              <a:endParaRPr lang="he-IL" sz="105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539552" y="213285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553 846</a:t>
              </a:r>
              <a:endParaRPr lang="he-IL" sz="1050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539552" y="285293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547 831</a:t>
              </a:r>
              <a:endParaRPr lang="he-IL" sz="1050" dirty="0"/>
            </a:p>
          </p:txBody>
        </p:sp>
        <p:cxnSp>
          <p:nvCxnSpPr>
            <p:cNvPr id="82" name="Straight Arrow Connector 81"/>
            <p:cNvCxnSpPr>
              <a:stCxn id="47" idx="4"/>
              <a:endCxn id="81" idx="0"/>
            </p:cNvCxnSpPr>
            <p:nvPr/>
          </p:nvCxnSpPr>
          <p:spPr>
            <a:xfrm>
              <a:off x="827584" y="270892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539552" y="357301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542 811</a:t>
              </a:r>
              <a:endParaRPr lang="he-IL" sz="1050" dirty="0"/>
            </a:p>
          </p:txBody>
        </p:sp>
        <p:cxnSp>
          <p:nvCxnSpPr>
            <p:cNvPr id="84" name="Straight Arrow Connector 83"/>
            <p:cNvCxnSpPr>
              <a:stCxn id="81" idx="4"/>
              <a:endCxn id="83" idx="0"/>
            </p:cNvCxnSpPr>
            <p:nvPr/>
          </p:nvCxnSpPr>
          <p:spPr>
            <a:xfrm>
              <a:off x="827584" y="342900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539552" y="429309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539 794</a:t>
              </a:r>
              <a:endParaRPr lang="he-IL" sz="1050" dirty="0"/>
            </a:p>
          </p:txBody>
        </p:sp>
        <p:cxnSp>
          <p:nvCxnSpPr>
            <p:cNvPr id="86" name="Straight Arrow Connector 85"/>
            <p:cNvCxnSpPr>
              <a:stCxn id="83" idx="4"/>
              <a:endCxn id="85" idx="0"/>
            </p:cNvCxnSpPr>
            <p:nvPr/>
          </p:nvCxnSpPr>
          <p:spPr>
            <a:xfrm>
              <a:off x="827584" y="414908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539552" y="141277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560 865</a:t>
              </a:r>
              <a:endParaRPr lang="he-IL" sz="1050" dirty="0"/>
            </a:p>
          </p:txBody>
        </p:sp>
        <p:cxnSp>
          <p:nvCxnSpPr>
            <p:cNvPr id="88" name="Straight Arrow Connector 87"/>
            <p:cNvCxnSpPr>
              <a:stCxn id="46" idx="4"/>
              <a:endCxn id="87" idx="0"/>
            </p:cNvCxnSpPr>
            <p:nvPr/>
          </p:nvCxnSpPr>
          <p:spPr>
            <a:xfrm>
              <a:off x="827584" y="126876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7" idx="4"/>
              <a:endCxn id="47" idx="0"/>
            </p:cNvCxnSpPr>
            <p:nvPr/>
          </p:nvCxnSpPr>
          <p:spPr>
            <a:xfrm>
              <a:off x="827584" y="198884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4139952" y="1412776"/>
            <a:ext cx="576064" cy="4176464"/>
            <a:chOff x="1907704" y="1412776"/>
            <a:chExt cx="576064" cy="4176464"/>
          </a:xfrm>
        </p:grpSpPr>
        <p:sp>
          <p:nvSpPr>
            <p:cNvPr id="90" name="Oval 89"/>
            <p:cNvSpPr/>
            <p:nvPr/>
          </p:nvSpPr>
          <p:spPr>
            <a:xfrm>
              <a:off x="1907704" y="501317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533 774</a:t>
              </a:r>
              <a:endParaRPr lang="he-IL" sz="1050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907704" y="213285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553 846</a:t>
              </a:r>
              <a:endParaRPr lang="he-IL" sz="1050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1907704" y="285293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547 831</a:t>
              </a:r>
              <a:endParaRPr lang="he-IL" sz="1050" dirty="0"/>
            </a:p>
          </p:txBody>
        </p:sp>
        <p:cxnSp>
          <p:nvCxnSpPr>
            <p:cNvPr id="93" name="Straight Arrow Connector 92"/>
            <p:cNvCxnSpPr>
              <a:stCxn id="91" idx="4"/>
              <a:endCxn id="92" idx="0"/>
            </p:cNvCxnSpPr>
            <p:nvPr/>
          </p:nvCxnSpPr>
          <p:spPr>
            <a:xfrm>
              <a:off x="2195736" y="270892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1907704" y="357301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542 811</a:t>
              </a:r>
              <a:endParaRPr lang="he-IL" sz="1050" dirty="0"/>
            </a:p>
          </p:txBody>
        </p:sp>
        <p:cxnSp>
          <p:nvCxnSpPr>
            <p:cNvPr id="95" name="Straight Arrow Connector 94"/>
            <p:cNvCxnSpPr>
              <a:stCxn id="92" idx="4"/>
              <a:endCxn id="94" idx="0"/>
            </p:cNvCxnSpPr>
            <p:nvPr/>
          </p:nvCxnSpPr>
          <p:spPr>
            <a:xfrm>
              <a:off x="2195736" y="342900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1907704" y="429309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539 794</a:t>
              </a:r>
              <a:endParaRPr lang="he-IL" sz="1050" dirty="0"/>
            </a:p>
          </p:txBody>
        </p:sp>
        <p:cxnSp>
          <p:nvCxnSpPr>
            <p:cNvPr id="97" name="Straight Arrow Connector 96"/>
            <p:cNvCxnSpPr>
              <a:stCxn id="94" idx="4"/>
              <a:endCxn id="96" idx="0"/>
            </p:cNvCxnSpPr>
            <p:nvPr/>
          </p:nvCxnSpPr>
          <p:spPr>
            <a:xfrm>
              <a:off x="2195736" y="414908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1907704" y="141277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560 865</a:t>
              </a:r>
              <a:endParaRPr lang="he-IL" sz="1050" dirty="0"/>
            </a:p>
          </p:txBody>
        </p:sp>
        <p:cxnSp>
          <p:nvCxnSpPr>
            <p:cNvPr id="99" name="Straight Arrow Connector 98"/>
            <p:cNvCxnSpPr>
              <a:stCxn id="96" idx="4"/>
              <a:endCxn id="90" idx="0"/>
            </p:cNvCxnSpPr>
            <p:nvPr/>
          </p:nvCxnSpPr>
          <p:spPr>
            <a:xfrm>
              <a:off x="2195736" y="486916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8" idx="4"/>
              <a:endCxn id="91" idx="0"/>
            </p:cNvCxnSpPr>
            <p:nvPr/>
          </p:nvCxnSpPr>
          <p:spPr>
            <a:xfrm>
              <a:off x="2195736" y="198884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5508104" y="2132856"/>
            <a:ext cx="576064" cy="4176464"/>
            <a:chOff x="3275856" y="2132856"/>
            <a:chExt cx="576064" cy="4176464"/>
          </a:xfrm>
        </p:grpSpPr>
        <p:sp>
          <p:nvSpPr>
            <p:cNvPr id="101" name="Oval 100"/>
            <p:cNvSpPr/>
            <p:nvPr/>
          </p:nvSpPr>
          <p:spPr>
            <a:xfrm>
              <a:off x="3275856" y="501317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533 774</a:t>
              </a:r>
              <a:endParaRPr lang="he-IL" sz="1050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275856" y="213285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553 846</a:t>
              </a:r>
              <a:endParaRPr lang="he-IL" sz="1050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275856" y="285293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547 831</a:t>
              </a:r>
              <a:endParaRPr lang="he-IL" sz="1050" dirty="0"/>
            </a:p>
          </p:txBody>
        </p:sp>
        <p:cxnSp>
          <p:nvCxnSpPr>
            <p:cNvPr id="104" name="Straight Arrow Connector 103"/>
            <p:cNvCxnSpPr>
              <a:stCxn id="102" idx="4"/>
              <a:endCxn id="103" idx="0"/>
            </p:cNvCxnSpPr>
            <p:nvPr/>
          </p:nvCxnSpPr>
          <p:spPr>
            <a:xfrm>
              <a:off x="3563888" y="270892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3275856" y="357301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542 811</a:t>
              </a:r>
              <a:endParaRPr lang="he-IL" sz="1050" dirty="0"/>
            </a:p>
          </p:txBody>
        </p:sp>
        <p:cxnSp>
          <p:nvCxnSpPr>
            <p:cNvPr id="106" name="Straight Arrow Connector 105"/>
            <p:cNvCxnSpPr>
              <a:stCxn id="103" idx="4"/>
              <a:endCxn id="105" idx="0"/>
            </p:cNvCxnSpPr>
            <p:nvPr/>
          </p:nvCxnSpPr>
          <p:spPr>
            <a:xfrm>
              <a:off x="3563888" y="342900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3275856" y="429309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539 794</a:t>
              </a:r>
              <a:endParaRPr lang="he-IL" sz="1050" dirty="0"/>
            </a:p>
          </p:txBody>
        </p:sp>
        <p:cxnSp>
          <p:nvCxnSpPr>
            <p:cNvPr id="108" name="Straight Arrow Connector 107"/>
            <p:cNvCxnSpPr>
              <a:stCxn id="105" idx="4"/>
              <a:endCxn id="107" idx="0"/>
            </p:cNvCxnSpPr>
            <p:nvPr/>
          </p:nvCxnSpPr>
          <p:spPr>
            <a:xfrm>
              <a:off x="3563888" y="414908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7" idx="4"/>
              <a:endCxn id="101" idx="0"/>
            </p:cNvCxnSpPr>
            <p:nvPr/>
          </p:nvCxnSpPr>
          <p:spPr>
            <a:xfrm>
              <a:off x="3563888" y="486916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1" idx="4"/>
              <a:endCxn id="111" idx="0"/>
            </p:cNvCxnSpPr>
            <p:nvPr/>
          </p:nvCxnSpPr>
          <p:spPr>
            <a:xfrm>
              <a:off x="3563888" y="558924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3275856" y="573325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529 759</a:t>
              </a:r>
              <a:endParaRPr lang="he-IL" sz="1050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2411760" y="332656"/>
            <a:ext cx="136815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Frames 5-10</a:t>
            </a:r>
            <a:endParaRPr lang="he-IL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851920" y="332656"/>
            <a:ext cx="136815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Frames 6-11</a:t>
            </a:r>
            <a:endParaRPr lang="he-IL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220072" y="332656"/>
            <a:ext cx="136815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Frames 7-12</a:t>
            </a:r>
            <a:endParaRPr lang="he-IL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2771800" y="692696"/>
            <a:ext cx="576064" cy="4896544"/>
            <a:chOff x="4644008" y="692696"/>
            <a:chExt cx="576064" cy="4896544"/>
          </a:xfrm>
        </p:grpSpPr>
        <p:sp>
          <p:nvSpPr>
            <p:cNvPr id="174" name="Oval 173"/>
            <p:cNvSpPr/>
            <p:nvPr/>
          </p:nvSpPr>
          <p:spPr>
            <a:xfrm>
              <a:off x="4644008" y="69269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563 883</a:t>
              </a:r>
              <a:endParaRPr lang="he-IL" sz="1050" dirty="0"/>
            </a:p>
          </p:txBody>
        </p:sp>
        <p:sp>
          <p:nvSpPr>
            <p:cNvPr id="175" name="Oval 174"/>
            <p:cNvSpPr/>
            <p:nvPr/>
          </p:nvSpPr>
          <p:spPr>
            <a:xfrm>
              <a:off x="4644008" y="213285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553 846</a:t>
              </a:r>
              <a:endParaRPr lang="he-IL" sz="1050" dirty="0"/>
            </a:p>
          </p:txBody>
        </p:sp>
        <p:sp>
          <p:nvSpPr>
            <p:cNvPr id="176" name="Oval 175"/>
            <p:cNvSpPr/>
            <p:nvPr/>
          </p:nvSpPr>
          <p:spPr>
            <a:xfrm>
              <a:off x="4644008" y="285293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547 831</a:t>
              </a:r>
              <a:endParaRPr lang="he-IL" sz="1050" dirty="0"/>
            </a:p>
          </p:txBody>
        </p:sp>
        <p:cxnSp>
          <p:nvCxnSpPr>
            <p:cNvPr id="177" name="Straight Arrow Connector 176"/>
            <p:cNvCxnSpPr>
              <a:stCxn id="175" idx="4"/>
              <a:endCxn id="176" idx="0"/>
            </p:cNvCxnSpPr>
            <p:nvPr/>
          </p:nvCxnSpPr>
          <p:spPr>
            <a:xfrm>
              <a:off x="4932040" y="270892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/>
            <p:cNvSpPr/>
            <p:nvPr/>
          </p:nvSpPr>
          <p:spPr>
            <a:xfrm>
              <a:off x="4644008" y="357301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542 811</a:t>
              </a:r>
              <a:endParaRPr lang="he-IL" sz="1050" dirty="0"/>
            </a:p>
          </p:txBody>
        </p:sp>
        <p:cxnSp>
          <p:nvCxnSpPr>
            <p:cNvPr id="179" name="Straight Arrow Connector 178"/>
            <p:cNvCxnSpPr>
              <a:stCxn id="176" idx="4"/>
              <a:endCxn id="178" idx="0"/>
            </p:cNvCxnSpPr>
            <p:nvPr/>
          </p:nvCxnSpPr>
          <p:spPr>
            <a:xfrm>
              <a:off x="4932040" y="342900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/>
            <p:cNvSpPr/>
            <p:nvPr/>
          </p:nvSpPr>
          <p:spPr>
            <a:xfrm>
              <a:off x="4644008" y="429309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539 794</a:t>
              </a:r>
              <a:endParaRPr lang="he-IL" sz="1050" dirty="0"/>
            </a:p>
          </p:txBody>
        </p:sp>
        <p:cxnSp>
          <p:nvCxnSpPr>
            <p:cNvPr id="181" name="Straight Arrow Connector 180"/>
            <p:cNvCxnSpPr>
              <a:stCxn id="178" idx="4"/>
              <a:endCxn id="180" idx="0"/>
            </p:cNvCxnSpPr>
            <p:nvPr/>
          </p:nvCxnSpPr>
          <p:spPr>
            <a:xfrm>
              <a:off x="4932040" y="414908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/>
            <p:cNvSpPr/>
            <p:nvPr/>
          </p:nvSpPr>
          <p:spPr>
            <a:xfrm>
              <a:off x="4644008" y="141277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560 865</a:t>
              </a:r>
              <a:endParaRPr lang="he-IL" sz="1050" dirty="0"/>
            </a:p>
          </p:txBody>
        </p:sp>
        <p:cxnSp>
          <p:nvCxnSpPr>
            <p:cNvPr id="183" name="Straight Arrow Connector 182"/>
            <p:cNvCxnSpPr>
              <a:stCxn id="174" idx="4"/>
              <a:endCxn id="182" idx="0"/>
            </p:cNvCxnSpPr>
            <p:nvPr/>
          </p:nvCxnSpPr>
          <p:spPr>
            <a:xfrm>
              <a:off x="4932040" y="126876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82" idx="4"/>
              <a:endCxn id="175" idx="0"/>
            </p:cNvCxnSpPr>
            <p:nvPr/>
          </p:nvCxnSpPr>
          <p:spPr>
            <a:xfrm>
              <a:off x="4932040" y="198884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4644008" y="5013176"/>
              <a:ext cx="576064" cy="576064"/>
            </a:xfrm>
            <a:prstGeom prst="ellips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050" dirty="0" smtClean="0"/>
                <a:t>533 774</a:t>
              </a:r>
              <a:endParaRPr lang="he-IL" sz="1050" dirty="0"/>
            </a:p>
          </p:txBody>
        </p:sp>
        <p:cxnSp>
          <p:nvCxnSpPr>
            <p:cNvPr id="186" name="Straight Arrow Connector 185"/>
            <p:cNvCxnSpPr>
              <a:stCxn id="180" idx="4"/>
              <a:endCxn id="185" idx="0"/>
            </p:cNvCxnSpPr>
            <p:nvPr/>
          </p:nvCxnSpPr>
          <p:spPr>
            <a:xfrm>
              <a:off x="4932040" y="4869160"/>
              <a:ext cx="0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7791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14965 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29931 7.40741E-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האלגוריתם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 smtClean="0"/>
              <a:t>בכל איטרציה ארבעה שלבים עיקריים: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יצירת עץ גילויים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חלוקת הגילויים בעץ לגילויים אמיתיים, ולגילויי סרק (</a:t>
            </a:r>
            <a:r>
              <a:rPr lang="en-US" sz="2800" dirty="0" smtClean="0"/>
              <a:t>valid/invalid</a:t>
            </a:r>
            <a:r>
              <a:rPr lang="he-IL" sz="2800" dirty="0" smtClean="0"/>
              <a:t>)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בניית מסלולונים</a:t>
            </a:r>
          </a:p>
          <a:p>
            <a:pPr marL="880110" lvl="1" indent="-514350">
              <a:lnSpc>
                <a:spcPct val="150000"/>
              </a:lnSpc>
              <a:buSzPct val="90000"/>
              <a:buFont typeface="+mj-lt"/>
              <a:buAutoNum type="arabicParenR"/>
            </a:pPr>
            <a:r>
              <a:rPr lang="he-IL" sz="2800" dirty="0" smtClean="0"/>
              <a:t>איחוד מסלולונים עם מסלולים שנוצרו קודם</a:t>
            </a:r>
            <a:endParaRPr lang="en-US" sz="2800" dirty="0" smtClean="0"/>
          </a:p>
          <a:p>
            <a:pPr marL="880110" lvl="1" indent="-514350">
              <a:buFont typeface="+mj-lt"/>
              <a:buAutoNum type="arabicParenR"/>
            </a:pPr>
            <a:endParaRPr lang="he-IL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5292080" y="2492896"/>
            <a:ext cx="2664296" cy="50405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16435</TotalTime>
  <Words>4048</Words>
  <Application>Microsoft Office PowerPoint</Application>
  <PresentationFormat>On-screen Show (4:3)</PresentationFormat>
  <Paragraphs>600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Median</vt:lpstr>
      <vt:lpstr>סיכום פרויקט - עקיבה אחר אובייקטים מרובים</vt:lpstr>
      <vt:lpstr>הצגת הבעיה</vt:lpstr>
      <vt:lpstr>PowerPoint Presentation</vt:lpstr>
      <vt:lpstr>PowerPoint Presentation</vt:lpstr>
      <vt:lpstr>מטרת הפרויקט</vt:lpstr>
      <vt:lpstr>האלגוריתם</vt:lpstr>
      <vt:lpstr>האלגוריתם</vt:lpstr>
      <vt:lpstr>PowerPoint Presentation</vt:lpstr>
      <vt:lpstr>האלגוריתם</vt:lpstr>
      <vt:lpstr>יצירת עץ גילויים</vt:lpstr>
      <vt:lpstr>PowerPoint Presentation</vt:lpstr>
      <vt:lpstr>האלגוריתם</vt:lpstr>
      <vt:lpstr>חלוקת הגילויים בעץ לאמיתיים וסרק</vt:lpstr>
      <vt:lpstr>חלוקת הגילויים בעץ לאמיתיים וסרק</vt:lpstr>
      <vt:lpstr>חלוקת הגילויים בעץ לאמיתיים וסרק</vt:lpstr>
      <vt:lpstr>חלוקת הגילויים בעץ לאמיתיים וסרק</vt:lpstr>
      <vt:lpstr>PowerPoint Presentation</vt:lpstr>
      <vt:lpstr>האלגוריתם</vt:lpstr>
      <vt:lpstr>בניית מסלולונים</vt:lpstr>
      <vt:lpstr>PowerPoint Presentation</vt:lpstr>
      <vt:lpstr>בניית מסלולונים</vt:lpstr>
      <vt:lpstr>בניית מסלולונים</vt:lpstr>
      <vt:lpstr>בניית מסלולונים</vt:lpstr>
      <vt:lpstr>בניית מסלולונים</vt:lpstr>
      <vt:lpstr>האלגוריתם</vt:lpstr>
      <vt:lpstr>איחוד מסלולונים עם מסלולים קודמים</vt:lpstr>
      <vt:lpstr>איחוד מסלולונים עם מסלולים קודמים</vt:lpstr>
      <vt:lpstr>מה עשינו?</vt:lpstr>
      <vt:lpstr>הרצה ראשונה</vt:lpstr>
      <vt:lpstr>PowerPoint Presentation</vt:lpstr>
      <vt:lpstr>מה עשינו?</vt:lpstr>
      <vt:lpstr>בניית מדדים</vt:lpstr>
      <vt:lpstr>בניית מדדים</vt:lpstr>
      <vt:lpstr>בניית מדדים</vt:lpstr>
      <vt:lpstr>בניית מדדים</vt:lpstr>
      <vt:lpstr>מה עשינו?</vt:lpstr>
      <vt:lpstr>שיפור ראשון</vt:lpstr>
      <vt:lpstr>שיפור ראשון</vt:lpstr>
      <vt:lpstr>שיפור ראשון</vt:lpstr>
      <vt:lpstr>PowerPoint Presentation</vt:lpstr>
      <vt:lpstr>שיפור ראשון</vt:lpstr>
      <vt:lpstr>מה עשינו?</vt:lpstr>
      <vt:lpstr>מחקר עצמי</vt:lpstr>
      <vt:lpstr>מחקר עצמי</vt:lpstr>
      <vt:lpstr>מחקר עצמי</vt:lpstr>
      <vt:lpstr>מחקר עצמי</vt:lpstr>
      <vt:lpstr>מה עשינו?</vt:lpstr>
      <vt:lpstr>שיפור שני</vt:lpstr>
      <vt:lpstr>שיפור שני</vt:lpstr>
      <vt:lpstr>שיפור שני</vt:lpstr>
      <vt:lpstr>שיפור שני</vt:lpstr>
      <vt:lpstr>מה עשינו?</vt:lpstr>
      <vt:lpstr>שיפור שלישי</vt:lpstr>
      <vt:lpstr>שיפור שלישי</vt:lpstr>
      <vt:lpstr>שיפור שלישי</vt:lpstr>
      <vt:lpstr>מה עשינו?</vt:lpstr>
      <vt:lpstr>שיפור רביעי</vt:lpstr>
      <vt:lpstr>שיפור רביעי</vt:lpstr>
      <vt:lpstr>שיפור רביעי</vt:lpstr>
      <vt:lpstr>שיפור רביעי</vt:lpstr>
      <vt:lpstr>סיכום</vt:lpstr>
      <vt:lpstr>סיכום</vt:lpstr>
      <vt:lpstr>סיכום</vt:lpstr>
      <vt:lpstr>סיכום</vt:lpstr>
      <vt:lpstr>סיכום</vt:lpstr>
      <vt:lpstr>סיכום</vt:lpstr>
      <vt:lpstr>סיכום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סיכום פרויקט עקיבה אחר אובייקטים מרובים</dc:title>
  <dc:creator>Dikla</dc:creator>
  <cp:lastModifiedBy>Dikla</cp:lastModifiedBy>
  <cp:revision>116</cp:revision>
  <dcterms:created xsi:type="dcterms:W3CDTF">2012-11-25T21:44:02Z</dcterms:created>
  <dcterms:modified xsi:type="dcterms:W3CDTF">2012-12-21T11:53:26Z</dcterms:modified>
</cp:coreProperties>
</file>