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1"/>
  </p:notesMasterIdLst>
  <p:sldIdLst>
    <p:sldId id="256" r:id="rId2"/>
    <p:sldId id="257" r:id="rId3"/>
    <p:sldId id="258" r:id="rId4"/>
    <p:sldId id="260" r:id="rId5"/>
    <p:sldId id="259" r:id="rId6"/>
    <p:sldId id="261" r:id="rId7"/>
    <p:sldId id="262" r:id="rId8"/>
    <p:sldId id="268" r:id="rId9"/>
    <p:sldId id="263" r:id="rId10"/>
    <p:sldId id="264" r:id="rId11"/>
    <p:sldId id="265" r:id="rId12"/>
    <p:sldId id="266"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633C67-C4C5-4B02-AB6E-C61D78D1E551}" type="datetimeFigureOut">
              <a:rPr lang="he-IL" smtClean="0"/>
              <a:pPr/>
              <a:t>כ"ב/חשון/תשע"ב</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6F0BD4-24B6-400E-8C69-92AC01945990}"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10</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13</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15</a:t>
            </a:fld>
            <a:endParaRPr 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16</a:t>
            </a:fld>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17</a:t>
            </a:fld>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18</a:t>
            </a:fld>
            <a:endParaRPr 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19</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7</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8</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FF6F0BD4-24B6-400E-8C69-92AC01945990}" type="slidenum">
              <a:rPr lang="he-IL" smtClean="0"/>
              <a:pPr/>
              <a:t>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5462AFA-270D-42E4-934C-002630A2BBAB}" type="datetimeFigureOut">
              <a:rPr lang="he-IL" smtClean="0"/>
              <a:pPr/>
              <a:t>כ"ב/חשון/תשע"ב</a:t>
            </a:fld>
            <a:endParaRPr lang="he-IL"/>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he-IL"/>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C7FC4C5-63D1-4B0F-A267-7005444660F3}"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62AFA-270D-42E4-934C-002630A2BBAB}" type="datetimeFigureOut">
              <a:rPr lang="he-IL" smtClean="0"/>
              <a:pPr/>
              <a:t>כ"ב/חשון/תשע"ב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7FC4C5-63D1-4B0F-A267-7005444660F3}"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62AFA-270D-42E4-934C-002630A2BBAB}" type="datetimeFigureOut">
              <a:rPr lang="he-IL" smtClean="0"/>
              <a:pPr/>
              <a:t>כ"ב/חשון/תשע"ב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7FC4C5-63D1-4B0F-A267-7005444660F3}"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5462AFA-270D-42E4-934C-002630A2BBAB}" type="datetimeFigureOut">
              <a:rPr lang="he-IL" smtClean="0"/>
              <a:pPr/>
              <a:t>כ"ב/חשון/תשע"ב</a:t>
            </a:fld>
            <a:endParaRPr lang="he-IL"/>
          </a:p>
        </p:txBody>
      </p:sp>
      <p:sp>
        <p:nvSpPr>
          <p:cNvPr id="9" name="Slide Number Placeholder 8"/>
          <p:cNvSpPr>
            <a:spLocks noGrp="1"/>
          </p:cNvSpPr>
          <p:nvPr>
            <p:ph type="sldNum" sz="quarter" idx="15"/>
          </p:nvPr>
        </p:nvSpPr>
        <p:spPr/>
        <p:txBody>
          <a:bodyPr rtlCol="0"/>
          <a:lstStyle/>
          <a:p>
            <a:fld id="{BC7FC4C5-63D1-4B0F-A267-7005444660F3}" type="slidenum">
              <a:rPr lang="he-IL" smtClean="0"/>
              <a:pPr/>
              <a:t>‹#›</a:t>
            </a:fld>
            <a:endParaRPr lang="he-IL"/>
          </a:p>
        </p:txBody>
      </p:sp>
      <p:sp>
        <p:nvSpPr>
          <p:cNvPr id="10" name="Footer Placeholder 9"/>
          <p:cNvSpPr>
            <a:spLocks noGrp="1"/>
          </p:cNvSpPr>
          <p:nvPr>
            <p:ph type="ftr" sz="quarter" idx="16"/>
          </p:nvPr>
        </p:nvSpPr>
        <p:spPr/>
        <p:txBody>
          <a:bodyPr rtlCol="0"/>
          <a:lstStyle/>
          <a:p>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5462AFA-270D-42E4-934C-002630A2BBAB}" type="datetimeFigureOut">
              <a:rPr lang="he-IL" smtClean="0"/>
              <a:pPr/>
              <a:t>כ"ב/חשון/תשע"ב</a:t>
            </a:fld>
            <a:endParaRPr lang="he-IL"/>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he-IL"/>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C7FC4C5-63D1-4B0F-A267-7005444660F3}"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462AFA-270D-42E4-934C-002630A2BBAB}" type="datetimeFigureOut">
              <a:rPr lang="he-IL" smtClean="0"/>
              <a:pPr/>
              <a:t>כ"ב/חשון/תשע"ב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7FC4C5-63D1-4B0F-A267-7005444660F3}" type="slidenum">
              <a:rPr lang="he-IL" smtClean="0"/>
              <a:pPr/>
              <a:t>‹#›</a:t>
            </a:fld>
            <a:endParaRPr lang="he-IL"/>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462AFA-270D-42E4-934C-002630A2BBAB}" type="datetimeFigureOut">
              <a:rPr lang="he-IL" smtClean="0"/>
              <a:pPr/>
              <a:t>כ"ב/חשון/תשע"ב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C7FC4C5-63D1-4B0F-A267-7005444660F3}" type="slidenum">
              <a:rPr lang="he-IL" smtClean="0"/>
              <a:pPr/>
              <a:t>‹#›</a:t>
            </a:fld>
            <a:endParaRPr lang="he-IL"/>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5462AFA-270D-42E4-934C-002630A2BBAB}" type="datetimeFigureOut">
              <a:rPr lang="he-IL" smtClean="0"/>
              <a:pPr/>
              <a:t>כ"ב/חשון/תשע"ב</a:t>
            </a:fld>
            <a:endParaRPr lang="he-IL"/>
          </a:p>
        </p:txBody>
      </p:sp>
      <p:sp>
        <p:nvSpPr>
          <p:cNvPr id="7" name="Slide Number Placeholder 6"/>
          <p:cNvSpPr>
            <a:spLocks noGrp="1"/>
          </p:cNvSpPr>
          <p:nvPr>
            <p:ph type="sldNum" sz="quarter" idx="11"/>
          </p:nvPr>
        </p:nvSpPr>
        <p:spPr/>
        <p:txBody>
          <a:bodyPr rtlCol="0"/>
          <a:lstStyle/>
          <a:p>
            <a:fld id="{BC7FC4C5-63D1-4B0F-A267-7005444660F3}" type="slidenum">
              <a:rPr lang="he-IL" smtClean="0"/>
              <a:pPr/>
              <a:t>‹#›</a:t>
            </a:fld>
            <a:endParaRPr lang="he-IL"/>
          </a:p>
        </p:txBody>
      </p:sp>
      <p:sp>
        <p:nvSpPr>
          <p:cNvPr id="8" name="Footer Placeholder 7"/>
          <p:cNvSpPr>
            <a:spLocks noGrp="1"/>
          </p:cNvSpPr>
          <p:nvPr>
            <p:ph type="ftr" sz="quarter" idx="12"/>
          </p:nvPr>
        </p:nvSpPr>
        <p:spPr/>
        <p:txBody>
          <a:bodyPr rtlCol="0"/>
          <a:lstStyle/>
          <a:p>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62AFA-270D-42E4-934C-002630A2BBAB}" type="datetimeFigureOut">
              <a:rPr lang="he-IL" smtClean="0"/>
              <a:pPr/>
              <a:t>כ"ב/חשון/תשע"ב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C7FC4C5-63D1-4B0F-A267-7005444660F3}"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462AFA-270D-42E4-934C-002630A2BBAB}" type="datetimeFigureOut">
              <a:rPr lang="he-IL" smtClean="0"/>
              <a:pPr/>
              <a:t>כ"ב/חשון/תשע"ב</a:t>
            </a:fld>
            <a:endParaRPr lang="he-IL"/>
          </a:p>
        </p:txBody>
      </p:sp>
      <p:sp>
        <p:nvSpPr>
          <p:cNvPr id="22" name="Slide Number Placeholder 21"/>
          <p:cNvSpPr>
            <a:spLocks noGrp="1"/>
          </p:cNvSpPr>
          <p:nvPr>
            <p:ph type="sldNum" sz="quarter" idx="15"/>
          </p:nvPr>
        </p:nvSpPr>
        <p:spPr/>
        <p:txBody>
          <a:bodyPr rtlCol="0"/>
          <a:lstStyle/>
          <a:p>
            <a:fld id="{BC7FC4C5-63D1-4B0F-A267-7005444660F3}" type="slidenum">
              <a:rPr lang="he-IL" smtClean="0"/>
              <a:pPr/>
              <a:t>‹#›</a:t>
            </a:fld>
            <a:endParaRPr lang="he-IL"/>
          </a:p>
        </p:txBody>
      </p:sp>
      <p:sp>
        <p:nvSpPr>
          <p:cNvPr id="23" name="Footer Placeholder 22"/>
          <p:cNvSpPr>
            <a:spLocks noGrp="1"/>
          </p:cNvSpPr>
          <p:nvPr>
            <p:ph type="ftr" sz="quarter" idx="16"/>
          </p:nvPr>
        </p:nvSpPr>
        <p:spPr/>
        <p:txBody>
          <a:bodyPr rtlCol="0"/>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5462AFA-270D-42E4-934C-002630A2BBAB}" type="datetimeFigureOut">
              <a:rPr lang="he-IL" smtClean="0"/>
              <a:pPr/>
              <a:t>כ"ב/חשון/תשע"ב</a:t>
            </a:fld>
            <a:endParaRPr lang="he-IL"/>
          </a:p>
        </p:txBody>
      </p:sp>
      <p:sp>
        <p:nvSpPr>
          <p:cNvPr id="18" name="Slide Number Placeholder 17"/>
          <p:cNvSpPr>
            <a:spLocks noGrp="1"/>
          </p:cNvSpPr>
          <p:nvPr>
            <p:ph type="sldNum" sz="quarter" idx="11"/>
          </p:nvPr>
        </p:nvSpPr>
        <p:spPr/>
        <p:txBody>
          <a:bodyPr rtlCol="0"/>
          <a:lstStyle/>
          <a:p>
            <a:fld id="{BC7FC4C5-63D1-4B0F-A267-7005444660F3}" type="slidenum">
              <a:rPr lang="he-IL" smtClean="0"/>
              <a:pPr/>
              <a:t>‹#›</a:t>
            </a:fld>
            <a:endParaRPr lang="he-IL"/>
          </a:p>
        </p:txBody>
      </p:sp>
      <p:sp>
        <p:nvSpPr>
          <p:cNvPr id="21" name="Footer Placeholder 20"/>
          <p:cNvSpPr>
            <a:spLocks noGrp="1"/>
          </p:cNvSpPr>
          <p:nvPr>
            <p:ph type="ftr" sz="quarter" idx="12"/>
          </p:nvPr>
        </p:nvSpPr>
        <p:spPr/>
        <p:txBody>
          <a:bodyPr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462AFA-270D-42E4-934C-002630A2BBAB}" type="datetimeFigureOut">
              <a:rPr lang="he-IL" smtClean="0"/>
              <a:pPr/>
              <a:t>כ"ב/חשון/תשע"ב</a:t>
            </a:fld>
            <a:endParaRPr lang="he-IL"/>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e-IL"/>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7FC4C5-63D1-4B0F-A267-7005444660F3}"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3.bin"/><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file:///C:\Users\Xee\Desktop\MFPCproject\exp_vid_cut_slow.avi" TargetMode="Externa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23728" y="404664"/>
            <a:ext cx="6840760" cy="3317754"/>
          </a:xfrm>
        </p:spPr>
        <p:txBody>
          <a:bodyPr>
            <a:noAutofit/>
          </a:bodyPr>
          <a:lstStyle/>
          <a:p>
            <a:pPr algn="ctr"/>
            <a:r>
              <a:rPr lang="en-US" sz="5400" dirty="0" smtClean="0"/>
              <a:t>Multiframe Point Correspondence</a:t>
            </a:r>
            <a:endParaRPr lang="he-IL" sz="5400"/>
          </a:p>
        </p:txBody>
      </p:sp>
      <p:sp>
        <p:nvSpPr>
          <p:cNvPr id="5" name="Subtitle 4"/>
          <p:cNvSpPr>
            <a:spLocks noGrp="1"/>
          </p:cNvSpPr>
          <p:nvPr>
            <p:ph type="subTitle" idx="1"/>
          </p:nvPr>
        </p:nvSpPr>
        <p:spPr/>
        <p:txBody>
          <a:bodyPr/>
          <a:lstStyle/>
          <a:p>
            <a:r>
              <a:rPr lang="en-US" smtClean="0"/>
              <a:t>By Naseem Mahajna  &amp;  Muhammad Zoabi</a:t>
            </a:r>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functions – cont:</a:t>
            </a:r>
            <a:endParaRPr lang="he-IL"/>
          </a:p>
        </p:txBody>
      </p:sp>
      <p:sp>
        <p:nvSpPr>
          <p:cNvPr id="3" name="Content Placeholder 2"/>
          <p:cNvSpPr>
            <a:spLocks noGrp="1"/>
          </p:cNvSpPr>
          <p:nvPr>
            <p:ph sz="quarter" idx="1"/>
          </p:nvPr>
        </p:nvSpPr>
        <p:spPr/>
        <p:txBody>
          <a:bodyPr/>
          <a:lstStyle/>
          <a:p>
            <a:pPr algn="l" rtl="0"/>
            <a:r>
              <a:rPr lang="en-US" dirty="0" smtClean="0"/>
              <a:t>The gain </a:t>
            </a:r>
            <a:r>
              <a:rPr lang="en-US" smtClean="0"/>
              <a:t>function we’ve </a:t>
            </a:r>
            <a:r>
              <a:rPr lang="en-US" dirty="0" smtClean="0"/>
              <a:t>used:</a:t>
            </a:r>
          </a:p>
          <a:p>
            <a:pPr algn="l" rtl="0"/>
            <a:endParaRPr lang="en-US" dirty="0" smtClean="0"/>
          </a:p>
          <a:p>
            <a:pPr algn="l" rtl="0"/>
            <a:endParaRPr lang="en-US" dirty="0" smtClean="0"/>
          </a:p>
          <a:p>
            <a:pPr algn="l" rtl="0"/>
            <a:endParaRPr lang="en-US" dirty="0" smtClean="0"/>
          </a:p>
          <a:p>
            <a:pPr algn="l" rtl="0">
              <a:buNone/>
            </a:pPr>
            <a:endParaRPr lang="en-US" dirty="0" smtClean="0"/>
          </a:p>
          <a:p>
            <a:pPr algn="l" rtl="0"/>
            <a:r>
              <a:rPr lang="en-US" dirty="0" smtClean="0"/>
              <a:t>Note: all the edges here are presented as vectors.</a:t>
            </a:r>
          </a:p>
          <a:p>
            <a:pPr algn="l" rtl="0"/>
            <a:r>
              <a:rPr lang="en-US" dirty="0" smtClean="0"/>
              <a:t>e: observed edge,    : predicted outer edge from vertex x.</a:t>
            </a:r>
          </a:p>
          <a:p>
            <a:pPr algn="l" rtl="0"/>
            <a:r>
              <a:rPr lang="en-US" dirty="0" smtClean="0"/>
              <a:t>The gain function contains two components, that can be given different weights in the calculation using the parameter    .</a:t>
            </a:r>
          </a:p>
          <a:p>
            <a:pPr algn="l" rtl="0"/>
            <a:endParaRPr lang="en-US" dirty="0" smtClean="0"/>
          </a:p>
          <a:p>
            <a:pPr algn="l" rtl="0"/>
            <a:endParaRPr lang="he-IL"/>
          </a:p>
        </p:txBody>
      </p:sp>
      <p:graphicFrame>
        <p:nvGraphicFramePr>
          <p:cNvPr id="4" name="Object 3"/>
          <p:cNvGraphicFramePr>
            <a:graphicFrameLocks noChangeAspect="1"/>
          </p:cNvGraphicFramePr>
          <p:nvPr/>
        </p:nvGraphicFramePr>
        <p:xfrm>
          <a:off x="683568" y="2420888"/>
          <a:ext cx="6953273" cy="1080120"/>
        </p:xfrm>
        <a:graphic>
          <a:graphicData uri="http://schemas.openxmlformats.org/presentationml/2006/ole">
            <p:oleObj spid="_x0000_s3074" name="Equation" r:id="rId4" imgW="3924000" imgH="609480" progId="Equation.DSMT4">
              <p:embed/>
            </p:oleObj>
          </a:graphicData>
        </a:graphic>
      </p:graphicFrame>
      <p:graphicFrame>
        <p:nvGraphicFramePr>
          <p:cNvPr id="8" name="Object 7"/>
          <p:cNvGraphicFramePr>
            <a:graphicFrameLocks noChangeAspect="1"/>
          </p:cNvGraphicFramePr>
          <p:nvPr/>
        </p:nvGraphicFramePr>
        <p:xfrm>
          <a:off x="3203848" y="4221088"/>
          <a:ext cx="360040" cy="432048"/>
        </p:xfrm>
        <a:graphic>
          <a:graphicData uri="http://schemas.openxmlformats.org/presentationml/2006/ole">
            <p:oleObj spid="_x0000_s3078" name="Equation" r:id="rId5" imgW="190440" imgH="228600" progId="Equation.DSMT4">
              <p:embed/>
            </p:oleObj>
          </a:graphicData>
        </a:graphic>
      </p:graphicFrame>
      <p:graphicFrame>
        <p:nvGraphicFramePr>
          <p:cNvPr id="9" name="Object 8"/>
          <p:cNvGraphicFramePr>
            <a:graphicFrameLocks noChangeAspect="1"/>
          </p:cNvGraphicFramePr>
          <p:nvPr/>
        </p:nvGraphicFramePr>
        <p:xfrm>
          <a:off x="3779912" y="5949280"/>
          <a:ext cx="216024" cy="216024"/>
        </p:xfrm>
        <a:graphic>
          <a:graphicData uri="http://schemas.openxmlformats.org/presentationml/2006/ole">
            <p:oleObj spid="_x0000_s3079" name="Equation" r:id="rId6" imgW="152280" imgH="13968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functions – cont:</a:t>
            </a:r>
            <a:endParaRPr lang="he-IL"/>
          </a:p>
        </p:txBody>
      </p:sp>
      <p:sp>
        <p:nvSpPr>
          <p:cNvPr id="3" name="Content Placeholder 2"/>
          <p:cNvSpPr>
            <a:spLocks noGrp="1"/>
          </p:cNvSpPr>
          <p:nvPr>
            <p:ph sz="quarter" idx="1"/>
          </p:nvPr>
        </p:nvSpPr>
        <p:spPr/>
        <p:txBody>
          <a:bodyPr>
            <a:normAutofit lnSpcReduction="10000"/>
          </a:bodyPr>
          <a:lstStyle/>
          <a:p>
            <a:pPr algn="l" rtl="0"/>
            <a:r>
              <a:rPr lang="en-US" dirty="0" smtClean="0"/>
              <a:t>The two components are:</a:t>
            </a:r>
          </a:p>
          <a:p>
            <a:pPr lvl="1" algn="l" rtl="0"/>
            <a:endParaRPr lang="en-US" dirty="0" smtClean="0"/>
          </a:p>
          <a:p>
            <a:pPr lvl="6" algn="l" rtl="0">
              <a:buNone/>
            </a:pPr>
            <a:r>
              <a:rPr lang="en-US" dirty="0" smtClean="0"/>
              <a:t>:  </a:t>
            </a:r>
            <a:r>
              <a:rPr lang="en-US" sz="2400" dirty="0" smtClean="0">
                <a:solidFill>
                  <a:schemeClr val="tx1"/>
                </a:solidFill>
              </a:rPr>
              <a:t>Represents the directional coherence, this criteria prefers smooth changes in the direction of motion.</a:t>
            </a:r>
          </a:p>
          <a:p>
            <a:pPr lvl="6" algn="l" rtl="0">
              <a:buNone/>
            </a:pPr>
            <a:endParaRPr lang="en-US" sz="1600" dirty="0" smtClean="0"/>
          </a:p>
          <a:p>
            <a:pPr lvl="6" algn="l" rtl="0">
              <a:buNone/>
            </a:pPr>
            <a:endParaRPr lang="en-US" sz="1600" dirty="0" smtClean="0"/>
          </a:p>
          <a:p>
            <a:pPr lvl="6" algn="l" rtl="0">
              <a:buNone/>
            </a:pPr>
            <a:endParaRPr lang="en-US" sz="1600" dirty="0" smtClean="0"/>
          </a:p>
          <a:p>
            <a:pPr lvl="6" algn="l" rtl="0">
              <a:buNone/>
            </a:pPr>
            <a:endParaRPr lang="en-US" sz="1600" dirty="0" smtClean="0"/>
          </a:p>
          <a:p>
            <a:pPr lvl="6" algn="l" rtl="0">
              <a:buNone/>
            </a:pPr>
            <a:r>
              <a:rPr lang="en-US" sz="1600" dirty="0" smtClean="0"/>
              <a:t>:  </a:t>
            </a:r>
            <a:r>
              <a:rPr lang="en-US" sz="2400" dirty="0" smtClean="0">
                <a:solidFill>
                  <a:schemeClr val="tx1"/>
                </a:solidFill>
              </a:rPr>
              <a:t>Represents the distance between the </a:t>
            </a:r>
            <a:r>
              <a:rPr lang="en-US" sz="2400" smtClean="0">
                <a:solidFill>
                  <a:schemeClr val="tx1"/>
                </a:solidFill>
              </a:rPr>
              <a:t>predicted and </a:t>
            </a:r>
            <a:r>
              <a:rPr lang="en-US" sz="2400" dirty="0" smtClean="0">
                <a:solidFill>
                  <a:schemeClr val="tx1"/>
                </a:solidFill>
              </a:rPr>
              <a:t>the observed position of the point. This criteria prefers the match which is closest </a:t>
            </a:r>
            <a:r>
              <a:rPr lang="en-US" sz="2400" smtClean="0">
                <a:solidFill>
                  <a:schemeClr val="tx1"/>
                </a:solidFill>
              </a:rPr>
              <a:t>to the expected </a:t>
            </a:r>
            <a:r>
              <a:rPr lang="en-US" sz="2400" dirty="0" smtClean="0">
                <a:solidFill>
                  <a:schemeClr val="tx1"/>
                </a:solidFill>
              </a:rPr>
              <a:t>position.</a:t>
            </a:r>
            <a:endParaRPr lang="he-IL" sz="2400" smtClean="0">
              <a:solidFill>
                <a:schemeClr val="tx1"/>
              </a:solidFill>
            </a:endParaRPr>
          </a:p>
          <a:p>
            <a:pPr lvl="6" algn="l" rtl="0">
              <a:buNone/>
            </a:pPr>
            <a:endParaRPr lang="en-US" sz="1600" dirty="0" smtClean="0"/>
          </a:p>
        </p:txBody>
      </p:sp>
      <p:graphicFrame>
        <p:nvGraphicFramePr>
          <p:cNvPr id="4" name="Object 3"/>
          <p:cNvGraphicFramePr>
            <a:graphicFrameLocks noChangeAspect="1"/>
          </p:cNvGraphicFramePr>
          <p:nvPr/>
        </p:nvGraphicFramePr>
        <p:xfrm>
          <a:off x="611560" y="2420888"/>
          <a:ext cx="1802001" cy="792088"/>
        </p:xfrm>
        <a:graphic>
          <a:graphicData uri="http://schemas.openxmlformats.org/presentationml/2006/ole">
            <p:oleObj spid="_x0000_s4098" name="Equation" r:id="rId4" imgW="1155600" imgH="507960" progId="Equation.DSMT4">
              <p:embed/>
            </p:oleObj>
          </a:graphicData>
        </a:graphic>
      </p:graphicFrame>
      <p:graphicFrame>
        <p:nvGraphicFramePr>
          <p:cNvPr id="5" name="Object 4"/>
          <p:cNvGraphicFramePr>
            <a:graphicFrameLocks noChangeAspect="1"/>
          </p:cNvGraphicFramePr>
          <p:nvPr/>
        </p:nvGraphicFramePr>
        <p:xfrm>
          <a:off x="683568" y="4365104"/>
          <a:ext cx="1656184" cy="1025256"/>
        </p:xfrm>
        <a:graphic>
          <a:graphicData uri="http://schemas.openxmlformats.org/presentationml/2006/ole">
            <p:oleObj spid="_x0000_s4099" name="Equation" r:id="rId5" imgW="1041120" imgH="6094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&amp; Tools</a:t>
            </a:r>
            <a:endParaRPr lang="he-IL"/>
          </a:p>
        </p:txBody>
      </p:sp>
      <p:sp>
        <p:nvSpPr>
          <p:cNvPr id="3" name="Content Placeholder 2"/>
          <p:cNvSpPr>
            <a:spLocks noGrp="1"/>
          </p:cNvSpPr>
          <p:nvPr>
            <p:ph sz="quarter" idx="1"/>
          </p:nvPr>
        </p:nvSpPr>
        <p:spPr/>
        <p:txBody>
          <a:bodyPr/>
          <a:lstStyle/>
          <a:p>
            <a:pPr algn="l" rtl="0"/>
            <a:r>
              <a:rPr lang="en-US" dirty="0" smtClean="0"/>
              <a:t>C++</a:t>
            </a:r>
          </a:p>
          <a:p>
            <a:pPr algn="l" rtl="0"/>
            <a:endParaRPr lang="en-US" dirty="0" smtClean="0"/>
          </a:p>
          <a:p>
            <a:pPr algn="l" rtl="0"/>
            <a:r>
              <a:rPr lang="en-US" dirty="0" smtClean="0"/>
              <a:t>Lemon Graph Library (C++).</a:t>
            </a:r>
          </a:p>
          <a:p>
            <a:pPr algn="l" rtl="0"/>
            <a:endParaRPr lang="en-US" dirty="0" smtClean="0"/>
          </a:p>
          <a:p>
            <a:pPr algn="l" rtl="0"/>
            <a:r>
              <a:rPr lang="en-US" dirty="0" smtClean="0"/>
              <a:t>Visual Studio workspace.</a:t>
            </a:r>
          </a:p>
          <a:p>
            <a:pPr algn="l" rtl="0"/>
            <a:endParaRPr lang="en-US" dirty="0" smtClean="0"/>
          </a:p>
          <a:p>
            <a:pPr algn="l" rtl="0"/>
            <a:r>
              <a:rPr lang="en-US" dirty="0" smtClean="0"/>
              <a:t>ImageJ: Image processing and analysis tool.</a:t>
            </a:r>
          </a:p>
          <a:p>
            <a:pPr algn="l" rtl="0"/>
            <a:endParaRPr lang="he-IL"/>
          </a:p>
        </p:txBody>
      </p:sp>
      <p:pic>
        <p:nvPicPr>
          <p:cNvPr id="5122" name="Picture 2" descr="C:\Users\Xee\Desktop\lemon.JPG"/>
          <p:cNvPicPr>
            <a:picLocks noChangeAspect="1" noChangeArrowheads="1"/>
          </p:cNvPicPr>
          <p:nvPr/>
        </p:nvPicPr>
        <p:blipFill>
          <a:blip r:embed="rId3" cstate="print"/>
          <a:srcRect/>
          <a:stretch>
            <a:fillRect/>
          </a:stretch>
        </p:blipFill>
        <p:spPr bwMode="auto">
          <a:xfrm>
            <a:off x="611560" y="5445224"/>
            <a:ext cx="2867025" cy="752475"/>
          </a:xfrm>
          <a:prstGeom prst="rect">
            <a:avLst/>
          </a:prstGeom>
          <a:noFill/>
        </p:spPr>
      </p:pic>
      <p:pic>
        <p:nvPicPr>
          <p:cNvPr id="5123" name="Picture 3" descr="C:\Users\Xee\Desktop\ImageJ.png"/>
          <p:cNvPicPr>
            <a:picLocks noChangeAspect="1" noChangeArrowheads="1"/>
          </p:cNvPicPr>
          <p:nvPr/>
        </p:nvPicPr>
        <p:blipFill>
          <a:blip r:embed="rId4" cstate="print"/>
          <a:srcRect/>
          <a:stretch>
            <a:fillRect/>
          </a:stretch>
        </p:blipFill>
        <p:spPr bwMode="auto">
          <a:xfrm>
            <a:off x="5580112" y="5157192"/>
            <a:ext cx="1008112" cy="1008112"/>
          </a:xfrm>
          <a:prstGeom prst="rect">
            <a:avLst/>
          </a:prstGeom>
          <a:noFill/>
        </p:spPr>
      </p:pic>
      <p:pic>
        <p:nvPicPr>
          <p:cNvPr id="5124" name="Picture 4" descr="C:\Users\Xee\Desktop\Capture.JPG"/>
          <p:cNvPicPr>
            <a:picLocks noChangeAspect="1" noChangeArrowheads="1"/>
          </p:cNvPicPr>
          <p:nvPr/>
        </p:nvPicPr>
        <p:blipFill>
          <a:blip r:embed="rId5" cstate="print"/>
          <a:srcRect/>
          <a:stretch>
            <a:fillRect/>
          </a:stretch>
        </p:blipFill>
        <p:spPr bwMode="auto">
          <a:xfrm>
            <a:off x="3563888" y="5877272"/>
            <a:ext cx="2257425" cy="352425"/>
          </a:xfrm>
          <a:prstGeom prst="rect">
            <a:avLst/>
          </a:prstGeom>
          <a:noFill/>
        </p:spPr>
      </p:pic>
      <p:pic>
        <p:nvPicPr>
          <p:cNvPr id="5125" name="Picture 5" descr="C:\Users\Xee\Desktop\visual studio.png"/>
          <p:cNvPicPr>
            <a:picLocks noChangeAspect="1" noChangeArrowheads="1"/>
          </p:cNvPicPr>
          <p:nvPr/>
        </p:nvPicPr>
        <p:blipFill>
          <a:blip r:embed="rId6" cstate="print"/>
          <a:srcRect/>
          <a:stretch>
            <a:fillRect/>
          </a:stretch>
        </p:blipFill>
        <p:spPr bwMode="auto">
          <a:xfrm>
            <a:off x="6804248" y="5589240"/>
            <a:ext cx="1008112" cy="60014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he-IL"/>
          </a:p>
        </p:txBody>
      </p:sp>
      <p:sp>
        <p:nvSpPr>
          <p:cNvPr id="3" name="Content Placeholder 2"/>
          <p:cNvSpPr>
            <a:spLocks noGrp="1"/>
          </p:cNvSpPr>
          <p:nvPr>
            <p:ph sz="quarter" idx="1"/>
          </p:nvPr>
        </p:nvSpPr>
        <p:spPr/>
        <p:txBody>
          <a:bodyPr/>
          <a:lstStyle/>
          <a:p>
            <a:pPr algn="l" rtl="0"/>
            <a:r>
              <a:rPr lang="en-US" dirty="0" smtClean="0"/>
              <a:t>We’ve analyzed a short video of moving balls. The objects move in a semi-linear motion.</a:t>
            </a:r>
          </a:p>
          <a:p>
            <a:pPr algn="l" rtl="0"/>
            <a:r>
              <a:rPr lang="en-US" dirty="0" smtClean="0"/>
              <a:t>We’ve converted the video to a sequence </a:t>
            </a:r>
            <a:r>
              <a:rPr lang="en-US" smtClean="0"/>
              <a:t>of 22 </a:t>
            </a:r>
            <a:r>
              <a:rPr lang="en-US" dirty="0" smtClean="0"/>
              <a:t>frames </a:t>
            </a:r>
            <a:r>
              <a:rPr lang="en-US" smtClean="0"/>
              <a:t>(n=22) </a:t>
            </a:r>
            <a:r>
              <a:rPr lang="en-US" dirty="0" smtClean="0"/>
              <a:t>and calculated the coordinates using ImageJ </a:t>
            </a:r>
            <a:r>
              <a:rPr lang="en-US" smtClean="0"/>
              <a:t>tool.</a:t>
            </a:r>
          </a:p>
          <a:p>
            <a:pPr algn="l" rtl="0"/>
            <a:r>
              <a:rPr lang="en-US" smtClean="0"/>
              <a:t>Algorithm parameters: </a:t>
            </a:r>
            <a:endParaRPr lang="en-US" dirty="0" smtClean="0"/>
          </a:p>
          <a:p>
            <a:pPr algn="l" rtl="0"/>
            <a:r>
              <a:rPr lang="en-US" dirty="0" smtClean="0"/>
              <a:t>We’ve applied our algorithm on the coordinates file.</a:t>
            </a:r>
          </a:p>
          <a:p>
            <a:pPr algn="l" rtl="0"/>
            <a:r>
              <a:rPr lang="en-US" dirty="0" smtClean="0"/>
              <a:t>The input and output figures are shown in the next slides.</a:t>
            </a:r>
          </a:p>
        </p:txBody>
      </p:sp>
      <p:pic>
        <p:nvPicPr>
          <p:cNvPr id="4" name="Picture 3" descr="Meta-Analysis-Assists-in-Planning-New-Studies1-300x299.jpg"/>
          <p:cNvPicPr>
            <a:picLocks noChangeAspect="1"/>
          </p:cNvPicPr>
          <p:nvPr/>
        </p:nvPicPr>
        <p:blipFill>
          <a:blip r:embed="rId4" cstate="print"/>
          <a:stretch>
            <a:fillRect/>
          </a:stretch>
        </p:blipFill>
        <p:spPr>
          <a:xfrm>
            <a:off x="6876256" y="188640"/>
            <a:ext cx="1295421" cy="1291103"/>
          </a:xfrm>
          <a:prstGeom prst="rect">
            <a:avLst/>
          </a:prstGeom>
        </p:spPr>
      </p:pic>
      <p:graphicFrame>
        <p:nvGraphicFramePr>
          <p:cNvPr id="6" name="Object 5"/>
          <p:cNvGraphicFramePr>
            <a:graphicFrameLocks noChangeAspect="1"/>
          </p:cNvGraphicFramePr>
          <p:nvPr/>
        </p:nvGraphicFramePr>
        <p:xfrm>
          <a:off x="3973513" y="3633788"/>
          <a:ext cx="1987550" cy="430212"/>
        </p:xfrm>
        <a:graphic>
          <a:graphicData uri="http://schemas.openxmlformats.org/presentationml/2006/ole">
            <p:oleObj spid="_x0000_s36867" name="Equation" r:id="rId5" imgW="939600" imgH="20304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frames video:</a:t>
            </a:r>
            <a:endParaRPr lang="he-IL"/>
          </a:p>
        </p:txBody>
      </p:sp>
      <p:pic>
        <p:nvPicPr>
          <p:cNvPr id="6" name="exp_vid_cut_slow.avi">
            <a:hlinkClick r:id="" action="ppaction://media"/>
          </p:cNvPr>
          <p:cNvPicPr>
            <a:picLocks noGrp="1" noRot="1" noChangeAspect="1"/>
          </p:cNvPicPr>
          <p:nvPr>
            <p:ph sz="quarter" idx="1"/>
            <a:videoFile r:link="rId1"/>
          </p:nvPr>
        </p:nvPicPr>
        <p:blipFill>
          <a:blip r:embed="rId4" cstate="print"/>
          <a:stretch>
            <a:fillRect/>
          </a:stretch>
        </p:blipFill>
        <p:spPr>
          <a:xfrm>
            <a:off x="381000" y="2060848"/>
            <a:ext cx="7620000" cy="381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he-IL"/>
          </a:p>
        </p:txBody>
      </p:sp>
      <p:sp>
        <p:nvSpPr>
          <p:cNvPr id="3" name="Content Placeholder 2"/>
          <p:cNvSpPr>
            <a:spLocks noGrp="1"/>
          </p:cNvSpPr>
          <p:nvPr>
            <p:ph sz="quarter" idx="1"/>
          </p:nvPr>
        </p:nvSpPr>
        <p:spPr/>
        <p:txBody>
          <a:bodyPr/>
          <a:lstStyle/>
          <a:p>
            <a:pPr algn="l" rtl="0"/>
            <a:endParaRPr lang="he-IL"/>
          </a:p>
        </p:txBody>
      </p:sp>
      <p:pic>
        <p:nvPicPr>
          <p:cNvPr id="37890" name="Picture 2" descr="C:\Users\Xee\Desktop\Capture.JPG"/>
          <p:cNvPicPr>
            <a:picLocks noChangeAspect="1" noChangeArrowheads="1"/>
          </p:cNvPicPr>
          <p:nvPr/>
        </p:nvPicPr>
        <p:blipFill>
          <a:blip r:embed="rId3" cstate="print"/>
          <a:srcRect/>
          <a:stretch>
            <a:fillRect/>
          </a:stretch>
        </p:blipFill>
        <p:spPr bwMode="auto">
          <a:xfrm>
            <a:off x="179512" y="1556792"/>
            <a:ext cx="8389935" cy="389155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Conclusions:</a:t>
            </a:r>
            <a:endParaRPr lang="he-IL"/>
          </a:p>
        </p:txBody>
      </p:sp>
      <p:sp>
        <p:nvSpPr>
          <p:cNvPr id="3" name="Content Placeholder 2"/>
          <p:cNvSpPr>
            <a:spLocks noGrp="1"/>
          </p:cNvSpPr>
          <p:nvPr>
            <p:ph sz="quarter" idx="1"/>
          </p:nvPr>
        </p:nvSpPr>
        <p:spPr/>
        <p:txBody>
          <a:bodyPr>
            <a:normAutofit/>
          </a:bodyPr>
          <a:lstStyle/>
          <a:p>
            <a:pPr algn="l" rtl="0"/>
            <a:r>
              <a:rPr lang="en-US" smtClean="0"/>
              <a:t>According to the papers and our research, the parameter    in </a:t>
            </a:r>
            <a:r>
              <a:rPr lang="en-US" dirty="0" smtClean="0"/>
              <a:t>the </a:t>
            </a:r>
            <a:r>
              <a:rPr lang="en-US" smtClean="0"/>
              <a:t>gain function should be set to </a:t>
            </a:r>
            <a:r>
              <a:rPr lang="en-US" smtClean="0"/>
              <a:t>0</a:t>
            </a:r>
            <a:r>
              <a:rPr lang="en-US" smtClean="0"/>
              <a:t> </a:t>
            </a:r>
            <a:r>
              <a:rPr lang="en-US" smtClean="0"/>
              <a:t>~ 0.1 (close to 0),</a:t>
            </a:r>
            <a:r>
              <a:rPr lang="en-US" smtClean="0"/>
              <a:t> </a:t>
            </a:r>
            <a:r>
              <a:rPr lang="en-US" smtClean="0"/>
              <a:t>thus giving more weight to the direction of motion.This way we can achieve more accurate result, concerning the type of motion.</a:t>
            </a:r>
          </a:p>
          <a:p>
            <a:pPr algn="l" rtl="0"/>
            <a:endParaRPr lang="en-US" smtClean="0"/>
          </a:p>
          <a:p>
            <a:pPr algn="l" rtl="0"/>
            <a:r>
              <a:rPr lang="en-US" smtClean="0"/>
              <a:t>Another </a:t>
            </a:r>
            <a:r>
              <a:rPr lang="en-US" dirty="0" smtClean="0"/>
              <a:t>important aspect for accuracy is the predicted points, the more </a:t>
            </a:r>
            <a:r>
              <a:rPr lang="en-US" smtClean="0"/>
              <a:t>they are ‘close’ to the observed points, the </a:t>
            </a:r>
            <a:r>
              <a:rPr lang="en-US" dirty="0" smtClean="0"/>
              <a:t>more accurate the algorithm is. These points, are determined by the user according to the type of the objects’ motion.</a:t>
            </a:r>
          </a:p>
          <a:p>
            <a:pPr lvl="1" algn="l" rtl="0">
              <a:buNone/>
            </a:pPr>
            <a:endParaRPr lang="en-US" dirty="0" smtClean="0"/>
          </a:p>
          <a:p>
            <a:pPr lvl="1" algn="l" rtl="0">
              <a:buNone/>
            </a:pPr>
            <a:endParaRPr lang="en-US" dirty="0" smtClean="0"/>
          </a:p>
          <a:p>
            <a:pPr lvl="1" algn="l" rtl="0">
              <a:buNone/>
            </a:pPr>
            <a:endParaRPr lang="en-US" dirty="0" smtClean="0"/>
          </a:p>
          <a:p>
            <a:pPr lvl="1" algn="l" rtl="0">
              <a:buNone/>
            </a:pPr>
            <a:endParaRPr lang="en-US" dirty="0" smtClean="0"/>
          </a:p>
          <a:p>
            <a:pPr lvl="1" algn="l" rtl="0"/>
            <a:endParaRPr lang="en-US" sz="2400" dirty="0" smtClean="0"/>
          </a:p>
          <a:p>
            <a:pPr lvl="1" algn="l" rtl="0">
              <a:buNone/>
            </a:pPr>
            <a:endParaRPr lang="en-US" sz="2400" dirty="0" smtClean="0"/>
          </a:p>
        </p:txBody>
      </p:sp>
      <p:graphicFrame>
        <p:nvGraphicFramePr>
          <p:cNvPr id="5" name="Object 4"/>
          <p:cNvGraphicFramePr>
            <a:graphicFrameLocks noChangeAspect="1"/>
          </p:cNvGraphicFramePr>
          <p:nvPr/>
        </p:nvGraphicFramePr>
        <p:xfrm>
          <a:off x="2267744" y="2092991"/>
          <a:ext cx="279152" cy="255889"/>
        </p:xfrm>
        <a:graphic>
          <a:graphicData uri="http://schemas.openxmlformats.org/presentationml/2006/ole">
            <p:oleObj spid="_x0000_s35842" name="Equation" r:id="rId4" imgW="152280" imgH="1396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Conclusions-cont</a:t>
            </a:r>
            <a:r>
              <a:rPr lang="en-US" dirty="0" smtClean="0"/>
              <a:t>:</a:t>
            </a:r>
            <a:endParaRPr lang="he-IL"/>
          </a:p>
        </p:txBody>
      </p:sp>
      <p:sp>
        <p:nvSpPr>
          <p:cNvPr id="3" name="Content Placeholder 2"/>
          <p:cNvSpPr>
            <a:spLocks noGrp="1"/>
          </p:cNvSpPr>
          <p:nvPr>
            <p:ph sz="quarter" idx="1"/>
          </p:nvPr>
        </p:nvSpPr>
        <p:spPr/>
        <p:txBody>
          <a:bodyPr/>
          <a:lstStyle/>
          <a:p>
            <a:pPr algn="l" rtl="0"/>
            <a:r>
              <a:rPr lang="en-US" dirty="0" smtClean="0"/>
              <a:t>The algorithm provides the option to choose between accuracy and performance by setting the </a:t>
            </a:r>
            <a:r>
              <a:rPr lang="en-US" smtClean="0"/>
              <a:t>backtracking window size.</a:t>
            </a:r>
          </a:p>
          <a:p>
            <a:pPr algn="l" rtl="0"/>
            <a:endParaRPr lang="en-US" dirty="0" smtClean="0"/>
          </a:p>
          <a:p>
            <a:pPr algn="l" rtl="0"/>
            <a:r>
              <a:rPr lang="en-US" dirty="0" smtClean="0"/>
              <a:t> We have studied, implemented and tested the theory behind the proposed algorithm. The results have shown the efficiency and accuracy of the algorithm in detecting the tracks for every real-world object.</a:t>
            </a:r>
          </a:p>
          <a:p>
            <a:pPr algn="l" rtl="0"/>
            <a:endParaRPr lang="en-US" dirty="0" smtClean="0"/>
          </a:p>
          <a:p>
            <a:pPr algn="l" rtl="0"/>
            <a:endParaRPr lang="he-IL"/>
          </a:p>
        </p:txBody>
      </p:sp>
      <p:pic>
        <p:nvPicPr>
          <p:cNvPr id="4" name="Picture 3" descr="clipart_of_13165_sm_2.jpg"/>
          <p:cNvPicPr>
            <a:picLocks noChangeAspect="1"/>
          </p:cNvPicPr>
          <p:nvPr/>
        </p:nvPicPr>
        <p:blipFill>
          <a:blip r:embed="rId3" cstate="print"/>
          <a:stretch>
            <a:fillRect/>
          </a:stretch>
        </p:blipFill>
        <p:spPr>
          <a:xfrm>
            <a:off x="3851920" y="4869160"/>
            <a:ext cx="1352551" cy="165618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references:</a:t>
            </a:r>
            <a:endParaRPr lang="he-IL"/>
          </a:p>
        </p:txBody>
      </p:sp>
      <p:sp>
        <p:nvSpPr>
          <p:cNvPr id="3" name="Content Placeholder 2"/>
          <p:cNvSpPr>
            <a:spLocks noGrp="1"/>
          </p:cNvSpPr>
          <p:nvPr>
            <p:ph sz="quarter" idx="1"/>
          </p:nvPr>
        </p:nvSpPr>
        <p:spPr/>
        <p:txBody>
          <a:bodyPr/>
          <a:lstStyle/>
          <a:p>
            <a:pPr algn="l" rtl="0"/>
            <a:endParaRPr lang="en-US" dirty="0" smtClean="0"/>
          </a:p>
          <a:p>
            <a:pPr algn="l" rtl="0"/>
            <a:r>
              <a:rPr lang="en-US" dirty="0" smtClean="0"/>
              <a:t>Paper: “</a:t>
            </a:r>
            <a:r>
              <a:rPr lang="en-US" i="1" dirty="0" smtClean="0"/>
              <a:t>IEE Transactions on pattern analysis and machine intelligence</a:t>
            </a:r>
            <a:r>
              <a:rPr lang="en-US" dirty="0" smtClean="0"/>
              <a:t>- A noniterative greedy algorithm for multiframe point correspondence”</a:t>
            </a:r>
          </a:p>
          <a:p>
            <a:pPr algn="l" rtl="0">
              <a:buNone/>
            </a:pPr>
            <a:endParaRPr lang="en-US" smtClean="0"/>
          </a:p>
          <a:p>
            <a:pPr algn="l" rtl="0">
              <a:buNone/>
            </a:pPr>
            <a:r>
              <a:rPr lang="en-US" smtClean="0"/>
              <a:t> - By </a:t>
            </a:r>
            <a:r>
              <a:rPr lang="en-US" dirty="0" smtClean="0"/>
              <a:t>Khurram Shafique &amp; Mubarak Shah</a:t>
            </a:r>
          </a:p>
          <a:p>
            <a:pPr algn="l" rtl="0">
              <a:buNone/>
            </a:pPr>
            <a:endParaRPr lang="en-US" dirty="0" smtClean="0"/>
          </a:p>
          <a:p>
            <a:pPr algn="l" rtl="0">
              <a:buNone/>
            </a:pPr>
            <a:endParaRPr lang="he-I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2420888"/>
            <a:ext cx="7467600" cy="1143000"/>
          </a:xfrm>
        </p:spPr>
        <p:txBody>
          <a:bodyPr>
            <a:normAutofit/>
          </a:bodyPr>
          <a:lstStyle/>
          <a:p>
            <a:pPr algn="ctr"/>
            <a:r>
              <a:rPr lang="en-US" sz="4800" smtClean="0"/>
              <a:t>Thank you</a:t>
            </a:r>
            <a:endParaRPr lang="he-IL" sz="4800"/>
          </a:p>
        </p:txBody>
      </p:sp>
      <p:pic>
        <p:nvPicPr>
          <p:cNvPr id="5" name="Picture 4" descr="smileymx4.gif"/>
          <p:cNvPicPr>
            <a:picLocks noChangeAspect="1"/>
          </p:cNvPicPr>
          <p:nvPr/>
        </p:nvPicPr>
        <p:blipFill>
          <a:blip r:embed="rId3" cstate="print">
            <a:lum bright="72000" contrast="24000"/>
          </a:blip>
          <a:stretch>
            <a:fillRect/>
          </a:stretch>
        </p:blipFill>
        <p:spPr>
          <a:xfrm>
            <a:off x="1547664" y="476672"/>
            <a:ext cx="5616624" cy="56166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it about?</a:t>
            </a:r>
            <a:endParaRPr lang="he-IL"/>
          </a:p>
        </p:txBody>
      </p:sp>
      <p:sp>
        <p:nvSpPr>
          <p:cNvPr id="5" name="Content Placeholder 4"/>
          <p:cNvSpPr>
            <a:spLocks noGrp="1"/>
          </p:cNvSpPr>
          <p:nvPr>
            <p:ph sz="quarter" idx="1"/>
          </p:nvPr>
        </p:nvSpPr>
        <p:spPr/>
        <p:txBody>
          <a:bodyPr/>
          <a:lstStyle/>
          <a:p>
            <a:pPr algn="l" rtl="0"/>
            <a:r>
              <a:rPr lang="en-US" dirty="0" smtClean="0"/>
              <a:t>Implementing a noniterative greedy algorithm for Multiframe point correspondence. According to: “</a:t>
            </a:r>
            <a:r>
              <a:rPr lang="en-US" sz="1800" i="1" dirty="0" smtClean="0"/>
              <a:t>IEE Transactions on pattern analysis and machine intelligence</a:t>
            </a:r>
            <a:r>
              <a:rPr lang="en-US" dirty="0" smtClean="0"/>
              <a:t>” papers.</a:t>
            </a:r>
          </a:p>
          <a:p>
            <a:pPr algn="l" rtl="0">
              <a:buNone/>
            </a:pPr>
            <a:endParaRPr lang="en-US" dirty="0" smtClean="0"/>
          </a:p>
          <a:p>
            <a:pPr algn="l" rtl="0"/>
            <a:r>
              <a:rPr lang="en-US" dirty="0" smtClean="0"/>
              <a:t>Research on gain functions and their affect on results accuracy.</a:t>
            </a:r>
          </a:p>
          <a:p>
            <a:pPr algn="l" rtl="0"/>
            <a:endParaRPr lang="en-US" dirty="0" smtClean="0"/>
          </a:p>
          <a:p>
            <a:pPr algn="l" rtl="0"/>
            <a:endParaRPr lang="he-IL"/>
          </a:p>
        </p:txBody>
      </p:sp>
      <p:pic>
        <p:nvPicPr>
          <p:cNvPr id="6" name="Picture 5" descr="flight_simulator_tutorial_44.gif"/>
          <p:cNvPicPr>
            <a:picLocks noChangeAspect="1"/>
          </p:cNvPicPr>
          <p:nvPr/>
        </p:nvPicPr>
        <p:blipFill>
          <a:blip r:embed="rId3" cstate="print"/>
          <a:stretch>
            <a:fillRect/>
          </a:stretch>
        </p:blipFill>
        <p:spPr>
          <a:xfrm>
            <a:off x="3995936" y="4509120"/>
            <a:ext cx="3312368" cy="20468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a:t>
            </a:r>
            <a:endParaRPr lang="he-IL"/>
          </a:p>
        </p:txBody>
      </p:sp>
      <p:sp>
        <p:nvSpPr>
          <p:cNvPr id="3" name="Content Placeholder 2"/>
          <p:cNvSpPr>
            <a:spLocks noGrp="1"/>
          </p:cNvSpPr>
          <p:nvPr>
            <p:ph sz="quarter" idx="1"/>
          </p:nvPr>
        </p:nvSpPr>
        <p:spPr/>
        <p:txBody>
          <a:bodyPr/>
          <a:lstStyle/>
          <a:p>
            <a:pPr algn="l" rtl="0"/>
            <a:r>
              <a:rPr lang="en-US" dirty="0" smtClean="0"/>
              <a:t>In motion correspondence, given an image sequence, the problem is to find the correspondences between the feature points in the images that occur due to the same object in the real world at different time instants.</a:t>
            </a:r>
          </a:p>
          <a:p>
            <a:pPr algn="l" rtl="0"/>
            <a:endParaRPr lang="en-US" smtClean="0"/>
          </a:p>
          <a:p>
            <a:pPr algn="l" rtl="0"/>
            <a:r>
              <a:rPr lang="en-US" smtClean="0"/>
              <a:t>Given a sequence of images, each represents a real time position of moving objects that there is no other distinguishing feature among these objects.</a:t>
            </a:r>
          </a:p>
          <a:p>
            <a:pPr algn="l" rtl="0"/>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problem – cont:</a:t>
            </a:r>
            <a:endParaRPr lang="he-IL"/>
          </a:p>
        </p:txBody>
      </p:sp>
      <p:sp>
        <p:nvSpPr>
          <p:cNvPr id="3" name="Content Placeholder 2"/>
          <p:cNvSpPr>
            <a:spLocks noGrp="1"/>
          </p:cNvSpPr>
          <p:nvPr>
            <p:ph sz="quarter" idx="1"/>
          </p:nvPr>
        </p:nvSpPr>
        <p:spPr/>
        <p:txBody>
          <a:bodyPr/>
          <a:lstStyle/>
          <a:p>
            <a:pPr algn="l" rtl="0"/>
            <a:r>
              <a:rPr lang="en-US" smtClean="0"/>
              <a:t>The </a:t>
            </a:r>
            <a:r>
              <a:rPr lang="en-US" dirty="0" smtClean="0"/>
              <a:t>goal is to identify the tracks of each real time object according to the given images </a:t>
            </a:r>
            <a:r>
              <a:rPr lang="en-US" smtClean="0"/>
              <a:t>only.</a:t>
            </a:r>
          </a:p>
          <a:p>
            <a:pPr algn="l" rtl="0"/>
            <a:endParaRPr lang="en-US" dirty="0" smtClean="0"/>
          </a:p>
          <a:p>
            <a:pPr algn="l" rtl="0"/>
            <a:r>
              <a:rPr lang="en-US" smtClean="0"/>
              <a:t>Assumption: The </a:t>
            </a:r>
            <a:r>
              <a:rPr lang="en-US" dirty="0" smtClean="0"/>
              <a:t>input can contain both real world object points and points due to sensor noise.</a:t>
            </a:r>
          </a:p>
          <a:p>
            <a:pPr lvl="1" algn="l" rtl="0"/>
            <a:r>
              <a:rPr lang="en-US" dirty="0" smtClean="0"/>
              <a:t>E</a:t>
            </a:r>
            <a:r>
              <a:rPr lang="en-US" smtClean="0"/>
              <a:t>ach </a:t>
            </a:r>
            <a:r>
              <a:rPr lang="en-US" dirty="0" smtClean="0"/>
              <a:t>track in the output consists of : </a:t>
            </a:r>
          </a:p>
          <a:p>
            <a:pPr lvl="2" algn="l" rtl="0"/>
            <a:r>
              <a:rPr lang="en-US" dirty="0" smtClean="0"/>
              <a:t>Only real-world object points .</a:t>
            </a:r>
          </a:p>
          <a:p>
            <a:pPr lvl="2" algn="l" rtl="0"/>
            <a:r>
              <a:rPr lang="en-US" dirty="0" smtClean="0"/>
              <a:t>Only sensor noise </a:t>
            </a:r>
            <a:r>
              <a:rPr lang="en-US" smtClean="0"/>
              <a:t>points.</a:t>
            </a:r>
            <a:endParaRPr lang="en-US" dirty="0" smtClean="0"/>
          </a:p>
          <a:p>
            <a:pPr lvl="1" algn="l" rtl="0"/>
            <a:endParaRPr lang="en-US" smtClean="0"/>
          </a:p>
          <a:p>
            <a:pPr algn="l" rtl="0"/>
            <a:r>
              <a:rPr lang="en-US" smtClean="0"/>
              <a:t>The achieved results can be used for many applications, specifically objects tracking.</a:t>
            </a:r>
          </a:p>
          <a:p>
            <a:pPr algn="l" rtl="0">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a:t>
            </a:r>
            <a:endParaRPr lang="he-IL"/>
          </a:p>
        </p:txBody>
      </p:sp>
      <p:sp>
        <p:nvSpPr>
          <p:cNvPr id="3" name="Content Placeholder 2"/>
          <p:cNvSpPr>
            <a:spLocks noGrp="1"/>
          </p:cNvSpPr>
          <p:nvPr>
            <p:ph sz="quarter" idx="1"/>
          </p:nvPr>
        </p:nvSpPr>
        <p:spPr/>
        <p:txBody>
          <a:bodyPr>
            <a:normAutofit/>
          </a:bodyPr>
          <a:lstStyle/>
          <a:p>
            <a:pPr algn="l" rtl="0"/>
            <a:r>
              <a:rPr lang="en-US" dirty="0" smtClean="0"/>
              <a:t>The algorithm we’ve used is a noniterative greedy algorithm.</a:t>
            </a:r>
          </a:p>
          <a:p>
            <a:pPr algn="l" rtl="0"/>
            <a:endParaRPr lang="en-US" dirty="0" smtClean="0"/>
          </a:p>
          <a:p>
            <a:pPr algn="l" rtl="0"/>
            <a:r>
              <a:rPr lang="en-US" dirty="0" smtClean="0"/>
              <a:t>Input: a sequence of n frames    , (each of dimensions:         ) correspond to n time instances </a:t>
            </a:r>
          </a:p>
          <a:p>
            <a:pPr algn="l" rtl="0">
              <a:buNone/>
            </a:pPr>
            <a:r>
              <a:rPr lang="en-US" dirty="0" smtClean="0"/>
              <a:t>	   ,            , each frame contains     points.</a:t>
            </a:r>
          </a:p>
          <a:p>
            <a:pPr algn="l" rtl="0">
              <a:buNone/>
            </a:pPr>
            <a:endParaRPr lang="en-US" dirty="0" smtClean="0"/>
          </a:p>
          <a:p>
            <a:pPr algn="l" rtl="0"/>
            <a:r>
              <a:rPr lang="en-US" dirty="0" smtClean="0"/>
              <a:t>Output: A set of tracks, where each track corresponds to a unique object in the real world, and specifies its position in every frame from entry to exit in the scene.</a:t>
            </a:r>
          </a:p>
        </p:txBody>
      </p:sp>
      <p:graphicFrame>
        <p:nvGraphicFramePr>
          <p:cNvPr id="4" name="Object 3"/>
          <p:cNvGraphicFramePr>
            <a:graphicFrameLocks noChangeAspect="1"/>
          </p:cNvGraphicFramePr>
          <p:nvPr/>
        </p:nvGraphicFramePr>
        <p:xfrm>
          <a:off x="4502150" y="2016125"/>
          <a:ext cx="114300" cy="177800"/>
        </p:xfrm>
        <a:graphic>
          <a:graphicData uri="http://schemas.openxmlformats.org/presentationml/2006/ole">
            <p:oleObj spid="_x0000_s1026" name="Equation" r:id="rId4" imgW="114120" imgH="177480" progId="Equation.DSMT4">
              <p:embed/>
            </p:oleObj>
          </a:graphicData>
        </a:graphic>
      </p:graphicFrame>
      <p:graphicFrame>
        <p:nvGraphicFramePr>
          <p:cNvPr id="6" name="Object 5"/>
          <p:cNvGraphicFramePr>
            <a:graphicFrameLocks noChangeAspect="1"/>
          </p:cNvGraphicFramePr>
          <p:nvPr/>
        </p:nvGraphicFramePr>
        <p:xfrm>
          <a:off x="5004048" y="2996952"/>
          <a:ext cx="260029" cy="360040"/>
        </p:xfrm>
        <a:graphic>
          <a:graphicData uri="http://schemas.openxmlformats.org/presentationml/2006/ole">
            <p:oleObj spid="_x0000_s1028" name="Equation" r:id="rId5" imgW="164880" imgH="228600" progId="Equation.DSMT4">
              <p:embed/>
            </p:oleObj>
          </a:graphicData>
        </a:graphic>
      </p:graphicFrame>
      <p:graphicFrame>
        <p:nvGraphicFramePr>
          <p:cNvPr id="7" name="Object 6"/>
          <p:cNvGraphicFramePr>
            <a:graphicFrameLocks noChangeAspect="1"/>
          </p:cNvGraphicFramePr>
          <p:nvPr/>
        </p:nvGraphicFramePr>
        <p:xfrm>
          <a:off x="2555775" y="3356992"/>
          <a:ext cx="663233" cy="360040"/>
        </p:xfrm>
        <a:graphic>
          <a:graphicData uri="http://schemas.openxmlformats.org/presentationml/2006/ole">
            <p:oleObj spid="_x0000_s1029" name="Equation" r:id="rId6" imgW="444240" imgH="241200" progId="Equation.DSMT4">
              <p:embed/>
            </p:oleObj>
          </a:graphicData>
        </a:graphic>
      </p:graphicFrame>
      <p:graphicFrame>
        <p:nvGraphicFramePr>
          <p:cNvPr id="10" name="Object 9"/>
          <p:cNvGraphicFramePr>
            <a:graphicFrameLocks noChangeAspect="1"/>
          </p:cNvGraphicFramePr>
          <p:nvPr/>
        </p:nvGraphicFramePr>
        <p:xfrm>
          <a:off x="899592" y="3717032"/>
          <a:ext cx="114300" cy="432048"/>
        </p:xfrm>
        <a:graphic>
          <a:graphicData uri="http://schemas.openxmlformats.org/presentationml/2006/ole">
            <p:oleObj spid="_x0000_s1032" name="Equation" r:id="rId7" imgW="114120" imgH="228600" progId="Equation.DSMT4">
              <p:embed/>
            </p:oleObj>
          </a:graphicData>
        </a:graphic>
      </p:graphicFrame>
      <p:graphicFrame>
        <p:nvGraphicFramePr>
          <p:cNvPr id="11" name="Object 10"/>
          <p:cNvGraphicFramePr>
            <a:graphicFrameLocks noChangeAspect="1"/>
          </p:cNvGraphicFramePr>
          <p:nvPr/>
        </p:nvGraphicFramePr>
        <p:xfrm>
          <a:off x="1259632" y="3789040"/>
          <a:ext cx="936105" cy="319646"/>
        </p:xfrm>
        <a:graphic>
          <a:graphicData uri="http://schemas.openxmlformats.org/presentationml/2006/ole">
            <p:oleObj spid="_x0000_s1033" name="Equation" r:id="rId8" imgW="520560" imgH="177480" progId="Equation.DSMT4">
              <p:embed/>
            </p:oleObj>
          </a:graphicData>
        </a:graphic>
      </p:graphicFrame>
      <p:graphicFrame>
        <p:nvGraphicFramePr>
          <p:cNvPr id="13" name="Object 12"/>
          <p:cNvGraphicFramePr>
            <a:graphicFrameLocks noChangeAspect="1"/>
          </p:cNvGraphicFramePr>
          <p:nvPr/>
        </p:nvGraphicFramePr>
        <p:xfrm>
          <a:off x="5220072" y="3645024"/>
          <a:ext cx="252028" cy="504056"/>
        </p:xfrm>
        <a:graphic>
          <a:graphicData uri="http://schemas.openxmlformats.org/presentationml/2006/ole">
            <p:oleObj spid="_x0000_s1035" name="Equation" r:id="rId9" imgW="114120" imgH="228600" progId="Equation.DSMT4">
              <p:embed/>
            </p:oleObj>
          </a:graphicData>
        </a:graphic>
      </p:graphicFrame>
      <p:pic>
        <p:nvPicPr>
          <p:cNvPr id="12" name="Picture 11" descr="algorithm_icon.jpg"/>
          <p:cNvPicPr>
            <a:picLocks noChangeAspect="1"/>
          </p:cNvPicPr>
          <p:nvPr/>
        </p:nvPicPr>
        <p:blipFill>
          <a:blip r:embed="rId10" cstate="print"/>
          <a:stretch>
            <a:fillRect/>
          </a:stretch>
        </p:blipFill>
        <p:spPr>
          <a:xfrm>
            <a:off x="7009432" y="0"/>
            <a:ext cx="1739032" cy="17390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 – cont:</a:t>
            </a:r>
            <a:endParaRPr lang="he-IL"/>
          </a:p>
        </p:txBody>
      </p:sp>
      <p:sp>
        <p:nvSpPr>
          <p:cNvPr id="3" name="Content Placeholder 2"/>
          <p:cNvSpPr>
            <a:spLocks noGrp="1"/>
          </p:cNvSpPr>
          <p:nvPr>
            <p:ph sz="quarter" idx="1"/>
          </p:nvPr>
        </p:nvSpPr>
        <p:spPr/>
        <p:txBody>
          <a:bodyPr/>
          <a:lstStyle/>
          <a:p>
            <a:pPr algn="l" rtl="0"/>
            <a:r>
              <a:rPr lang="en-US" dirty="0" smtClean="0"/>
              <a:t>The input should be represented as a Directed Graph, each frame is represented as a set of vertices .</a:t>
            </a:r>
          </a:p>
          <a:p>
            <a:pPr algn="l" rtl="0"/>
            <a:r>
              <a:rPr lang="en-US" dirty="0" smtClean="0"/>
              <a:t>Iteratively: in the </a:t>
            </a:r>
            <a:r>
              <a:rPr lang="en-US" smtClean="0"/>
              <a:t>iteration </a:t>
            </a:r>
            <a:r>
              <a:rPr lang="en-US" dirty="0" smtClean="0"/>
              <a:t>-</a:t>
            </a:r>
            <a:r>
              <a:rPr lang="en-US" smtClean="0"/>
              <a:t> </a:t>
            </a:r>
            <a:r>
              <a:rPr lang="en-US" dirty="0" smtClean="0"/>
              <a:t>i , for each vertex u in every frame j,            , an edge is added to the graph from vertex u to every vertex v in frame: i+1.</a:t>
            </a:r>
          </a:p>
          <a:p>
            <a:pPr algn="l" rtl="0"/>
            <a:r>
              <a:rPr lang="en-US" dirty="0" smtClean="0"/>
              <a:t>For each edge, we calculate its weight using a specified Gain function.</a:t>
            </a:r>
          </a:p>
          <a:p>
            <a:pPr algn="l" rtl="0"/>
            <a:r>
              <a:rPr lang="en-US" dirty="0" smtClean="0"/>
              <a:t>Applying weighted-maximum-path-cover algorithm on the described graph should yield the ‘correct’ tracks so far ( i-th frame ).</a:t>
            </a:r>
          </a:p>
          <a:p>
            <a:pPr algn="l" rtl="0">
              <a:buNone/>
            </a:pPr>
            <a:endParaRPr lang="he-IL"/>
          </a:p>
        </p:txBody>
      </p:sp>
      <p:graphicFrame>
        <p:nvGraphicFramePr>
          <p:cNvPr id="4" name="Object 3"/>
          <p:cNvGraphicFramePr>
            <a:graphicFrameLocks noChangeAspect="1"/>
          </p:cNvGraphicFramePr>
          <p:nvPr/>
        </p:nvGraphicFramePr>
        <p:xfrm>
          <a:off x="3091336" y="3263908"/>
          <a:ext cx="976608" cy="381116"/>
        </p:xfrm>
        <a:graphic>
          <a:graphicData uri="http://schemas.openxmlformats.org/presentationml/2006/ole">
            <p:oleObj spid="_x0000_s2050" name="Equation" r:id="rId4" imgW="520560" imgH="20304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 – cont:</a:t>
            </a:r>
            <a:endParaRPr lang="he-IL"/>
          </a:p>
        </p:txBody>
      </p:sp>
      <p:sp>
        <p:nvSpPr>
          <p:cNvPr id="3" name="Content Placeholder 2"/>
          <p:cNvSpPr>
            <a:spLocks noGrp="1"/>
          </p:cNvSpPr>
          <p:nvPr>
            <p:ph sz="quarter" idx="1"/>
          </p:nvPr>
        </p:nvSpPr>
        <p:spPr/>
        <p:txBody>
          <a:bodyPr>
            <a:normAutofit fontScale="92500"/>
          </a:bodyPr>
          <a:lstStyle/>
          <a:p>
            <a:pPr algn="l" rtl="0"/>
            <a:r>
              <a:rPr lang="en-US" dirty="0" smtClean="0"/>
              <a:t>We can categorize the edges in the graph as follows:</a:t>
            </a:r>
          </a:p>
          <a:p>
            <a:pPr lvl="1" algn="l" rtl="0"/>
            <a:r>
              <a:rPr lang="en-US" dirty="0" smtClean="0"/>
              <a:t>Extension edges:  The edges added by the iterative construction of the graph from frame i to frame i+1.</a:t>
            </a:r>
          </a:p>
          <a:p>
            <a:pPr lvl="1" algn="l" rtl="0"/>
            <a:r>
              <a:rPr lang="en-US" dirty="0" smtClean="0"/>
              <a:t>Correction edges: The edges added by the iterative construction of the graph except extension edges.</a:t>
            </a:r>
          </a:p>
          <a:p>
            <a:pPr lvl="1" algn="l" rtl="0"/>
            <a:endParaRPr lang="en-US" dirty="0" smtClean="0"/>
          </a:p>
          <a:p>
            <a:pPr algn="l" rtl="0"/>
            <a:r>
              <a:rPr lang="en-US" dirty="0" smtClean="0"/>
              <a:t>False Hypothesis:  We define an edge to be a False Hypothesis if it has a directed path from an </a:t>
            </a:r>
            <a:r>
              <a:rPr lang="en-US" smtClean="0"/>
              <a:t>edge replaced </a:t>
            </a:r>
            <a:r>
              <a:rPr lang="en-US" dirty="0" smtClean="0"/>
              <a:t>by a </a:t>
            </a:r>
            <a:r>
              <a:rPr lang="en-US" smtClean="0"/>
              <a:t>Correction edge</a:t>
            </a:r>
            <a:r>
              <a:rPr lang="en-US" dirty="0" smtClean="0"/>
              <a:t>.</a:t>
            </a:r>
          </a:p>
          <a:p>
            <a:pPr algn="l" rtl="0"/>
            <a:endParaRPr lang="en-US" dirty="0" smtClean="0"/>
          </a:p>
          <a:p>
            <a:pPr algn="l" rtl="0"/>
            <a:r>
              <a:rPr lang="en-US" dirty="0" smtClean="0"/>
              <a:t>At the end of each iteration, </a:t>
            </a:r>
            <a:r>
              <a:rPr lang="en-US" smtClean="0"/>
              <a:t>we mark the </a:t>
            </a:r>
            <a:r>
              <a:rPr lang="en-US" dirty="0" smtClean="0"/>
              <a:t>False Hypothesis edges and remove them from the graph.</a:t>
            </a:r>
            <a:endParaRPr lang="he-I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 – cont:</a:t>
            </a:r>
            <a:endParaRPr lang="he-IL"/>
          </a:p>
        </p:txBody>
      </p:sp>
      <p:sp>
        <p:nvSpPr>
          <p:cNvPr id="3" name="Content Placeholder 2"/>
          <p:cNvSpPr>
            <a:spLocks noGrp="1"/>
          </p:cNvSpPr>
          <p:nvPr>
            <p:ph sz="quarter" idx="1"/>
          </p:nvPr>
        </p:nvSpPr>
        <p:spPr/>
        <p:txBody>
          <a:bodyPr>
            <a:normAutofit lnSpcReduction="10000"/>
          </a:bodyPr>
          <a:lstStyle/>
          <a:p>
            <a:pPr algn="l" rtl="0"/>
            <a:r>
              <a:rPr lang="en-US" dirty="0" smtClean="0"/>
              <a:t>Initialization problem: In order to predict we needed backward correspondences of previous frames. The problem is that in the first two frames there is no backward correspondences for predicting.</a:t>
            </a:r>
          </a:p>
          <a:p>
            <a:pPr algn="l" rtl="0"/>
            <a:r>
              <a:rPr lang="en-US" dirty="0" smtClean="0"/>
              <a:t>Solution: At </a:t>
            </a:r>
            <a:r>
              <a:rPr lang="en-US" smtClean="0"/>
              <a:t>the beginning, </a:t>
            </a:r>
            <a:r>
              <a:rPr lang="en-US" dirty="0" smtClean="0"/>
              <a:t>the algorithm predicts a default </a:t>
            </a:r>
            <a:r>
              <a:rPr lang="en-US" smtClean="0"/>
              <a:t>simple motion for </a:t>
            </a:r>
            <a:r>
              <a:rPr lang="en-US" dirty="0" smtClean="0"/>
              <a:t>the first two frames, and after K iterations, we apply a backtracking algorithm using the same technique only backwards to fix the initial predictions.</a:t>
            </a:r>
          </a:p>
          <a:p>
            <a:pPr algn="l" rtl="0"/>
            <a:r>
              <a:rPr lang="en-US" dirty="0" smtClean="0"/>
              <a:t>K is called ‘window size', it's given by the user. The higher K is, the better accuracy we achieve but there is a tradeoff in performance.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functions:</a:t>
            </a:r>
            <a:endParaRPr lang="he-IL"/>
          </a:p>
        </p:txBody>
      </p:sp>
      <p:sp>
        <p:nvSpPr>
          <p:cNvPr id="3" name="Content Placeholder 2"/>
          <p:cNvSpPr>
            <a:spLocks noGrp="1"/>
          </p:cNvSpPr>
          <p:nvPr>
            <p:ph sz="quarter" idx="1"/>
          </p:nvPr>
        </p:nvSpPr>
        <p:spPr/>
        <p:txBody>
          <a:bodyPr>
            <a:normAutofit/>
          </a:bodyPr>
          <a:lstStyle/>
          <a:p>
            <a:pPr algn="l" rtl="0"/>
            <a:r>
              <a:rPr lang="en-US" dirty="0" smtClean="0"/>
              <a:t>Definition</a:t>
            </a:r>
            <a:r>
              <a:rPr lang="en-US" smtClean="0"/>
              <a:t>: A Gain function is a </a:t>
            </a:r>
            <a:r>
              <a:rPr lang="en-US" dirty="0" smtClean="0"/>
              <a:t>function that has one argument: an edge, and returns its weight.</a:t>
            </a:r>
          </a:p>
          <a:p>
            <a:pPr algn="l" rtl="0"/>
            <a:endParaRPr lang="en-US" dirty="0" smtClean="0"/>
          </a:p>
          <a:p>
            <a:pPr algn="l" rtl="0"/>
            <a:r>
              <a:rPr lang="en-US" dirty="0" smtClean="0"/>
              <a:t>Why do we need a </a:t>
            </a:r>
            <a:r>
              <a:rPr lang="en-US" smtClean="0"/>
              <a:t>gain function?</a:t>
            </a:r>
            <a:endParaRPr lang="en-US" dirty="0" smtClean="0"/>
          </a:p>
          <a:p>
            <a:pPr lvl="1" algn="l" rtl="0"/>
            <a:r>
              <a:rPr lang="en-US" dirty="0" smtClean="0"/>
              <a:t>Its our way to tell the algorithm which edge is preferred among all the possible edges. This way we can determine how the algorithm builds the tracks for different types </a:t>
            </a:r>
            <a:r>
              <a:rPr lang="en-US" smtClean="0"/>
              <a:t>of motions.</a:t>
            </a:r>
            <a:endParaRPr lang="en-US" dirty="0" smtClean="0"/>
          </a:p>
          <a:p>
            <a:pPr algn="l" rtl="0">
              <a:buNone/>
            </a:pPr>
            <a:endParaRPr lang="en-US" dirty="0" smtClean="0"/>
          </a:p>
          <a:p>
            <a:pPr algn="l" rtl="0"/>
            <a:r>
              <a:rPr lang="en-US" dirty="0" smtClean="0"/>
              <a:t>We’ve used </a:t>
            </a:r>
            <a:r>
              <a:rPr lang="en-US" smtClean="0"/>
              <a:t>the proposed gain </a:t>
            </a:r>
            <a:r>
              <a:rPr lang="en-US" dirty="0" smtClean="0"/>
              <a:t>function from the papers, as it can be modified according to the type </a:t>
            </a:r>
            <a:r>
              <a:rPr lang="en-US" smtClean="0"/>
              <a:t>of motion.</a:t>
            </a:r>
            <a:endParaRPr lang="en-US" dirty="0" smtClean="0"/>
          </a:p>
          <a:p>
            <a:pPr lvl="1" algn="l" rtl="0">
              <a:buNone/>
            </a:pPr>
            <a:endParaRPr lang="en-US" dirty="0" smtClean="0"/>
          </a:p>
          <a:p>
            <a:pPr lvl="1" algn="l" rtl="0">
              <a:buNone/>
            </a:pPr>
            <a:endParaRPr lang="en-US" dirty="0" smtClean="0"/>
          </a:p>
        </p:txBody>
      </p:sp>
      <p:pic>
        <p:nvPicPr>
          <p:cNvPr id="4" name="Picture 3" descr="gears05.gif"/>
          <p:cNvPicPr>
            <a:picLocks noChangeAspect="1"/>
          </p:cNvPicPr>
          <p:nvPr/>
        </p:nvPicPr>
        <p:blipFill>
          <a:blip r:embed="rId3" cstate="print"/>
          <a:stretch>
            <a:fillRect/>
          </a:stretch>
        </p:blipFill>
        <p:spPr>
          <a:xfrm>
            <a:off x="7092280" y="188640"/>
            <a:ext cx="1512168" cy="147644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957</TotalTime>
  <Words>1023</Words>
  <Application>Microsoft Office PowerPoint</Application>
  <PresentationFormat>On-screen Show (4:3)</PresentationFormat>
  <Paragraphs>121</Paragraphs>
  <Slides>19</Slides>
  <Notes>19</Notes>
  <HiddenSlides>0</HiddenSlides>
  <MMClips>1</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Oriel</vt:lpstr>
      <vt:lpstr>Equation</vt:lpstr>
      <vt:lpstr>MathType 6.0 Equation</vt:lpstr>
      <vt:lpstr>Multiframe Point Correspondence</vt:lpstr>
      <vt:lpstr>What is it about?</vt:lpstr>
      <vt:lpstr>The problem: </vt:lpstr>
      <vt:lpstr>  The problem – cont:</vt:lpstr>
      <vt:lpstr>The algorithm:</vt:lpstr>
      <vt:lpstr>The algorithm – cont:</vt:lpstr>
      <vt:lpstr>The algorithm – cont:</vt:lpstr>
      <vt:lpstr>The algorithm – cont:</vt:lpstr>
      <vt:lpstr>Gain functions:</vt:lpstr>
      <vt:lpstr>Gain functions – cont:</vt:lpstr>
      <vt:lpstr>Gain functions – cont:</vt:lpstr>
      <vt:lpstr>Environment &amp; Tools</vt:lpstr>
      <vt:lpstr>Results:</vt:lpstr>
      <vt:lpstr>Input frames video:</vt:lpstr>
      <vt:lpstr>Results:</vt:lpstr>
      <vt:lpstr>Conclusions:</vt:lpstr>
      <vt:lpstr>Conclusions-cont:</vt:lpstr>
      <vt:lpstr> references:</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Multiframe Point Correspondence</dc:title>
  <dc:creator>Xee</dc:creator>
  <cp:lastModifiedBy>Xee</cp:lastModifiedBy>
  <cp:revision>166</cp:revision>
  <dcterms:created xsi:type="dcterms:W3CDTF">2011-11-15T12:48:02Z</dcterms:created>
  <dcterms:modified xsi:type="dcterms:W3CDTF">2011-11-19T21:15:54Z</dcterms:modified>
</cp:coreProperties>
</file>