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71" r:id="rId4"/>
    <p:sldId id="258" r:id="rId5"/>
    <p:sldId id="259" r:id="rId6"/>
    <p:sldId id="263" r:id="rId7"/>
    <p:sldId id="260" r:id="rId8"/>
    <p:sldId id="262" r:id="rId9"/>
    <p:sldId id="264" r:id="rId10"/>
    <p:sldId id="265" r:id="rId11"/>
    <p:sldId id="266" r:id="rId12"/>
    <p:sldId id="267" r:id="rId13"/>
    <p:sldId id="268" r:id="rId14"/>
    <p:sldId id="269" r:id="rId15"/>
    <p:sldId id="261" r:id="rId16"/>
    <p:sldId id="270" r:id="rId17"/>
    <p:sldId id="272" r:id="rId18"/>
    <p:sldId id="273" r:id="rId19"/>
    <p:sldId id="274" r:id="rId20"/>
    <p:sldId id="287" r:id="rId21"/>
    <p:sldId id="275" r:id="rId22"/>
    <p:sldId id="276" r:id="rId23"/>
    <p:sldId id="277" r:id="rId24"/>
    <p:sldId id="280" r:id="rId25"/>
    <p:sldId id="281" r:id="rId26"/>
    <p:sldId id="290" r:id="rId27"/>
    <p:sldId id="283" r:id="rId28"/>
    <p:sldId id="284" r:id="rId29"/>
    <p:sldId id="289" r:id="rId30"/>
    <p:sldId id="291" r:id="rId31"/>
    <p:sldId id="292" r:id="rId32"/>
    <p:sldId id="285" r:id="rId33"/>
    <p:sldId id="286" r:id="rId34"/>
    <p:sldId id="278"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7" autoAdjust="0"/>
  </p:normalViewPr>
  <p:slideViewPr>
    <p:cSldViewPr>
      <p:cViewPr>
        <p:scale>
          <a:sx n="104" d="100"/>
          <a:sy n="104" d="100"/>
        </p:scale>
        <p:origin x="182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 Id="rId1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2171A-B00D-412C-8765-5670F42A1AE3}" type="datetimeFigureOut">
              <a:rPr lang="en-US" smtClean="0"/>
              <a:pPr/>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4ACFA-8187-45B9-B9FB-17CB9D2A0C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4ACFA-8187-45B9-B9FB-17CB9D2A0C0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Simpler</a:t>
            </a:r>
            <a:r>
              <a:rPr lang="en-US" baseline="0" dirty="0" smtClean="0"/>
              <a:t> than street scenes, indoor scenes.</a:t>
            </a:r>
            <a:endParaRPr lang="en-US" dirty="0"/>
          </a:p>
        </p:txBody>
      </p:sp>
      <p:sp>
        <p:nvSpPr>
          <p:cNvPr id="4" name="Slide Number Placeholder 3"/>
          <p:cNvSpPr>
            <a:spLocks noGrp="1"/>
          </p:cNvSpPr>
          <p:nvPr>
            <p:ph type="sldNum" sz="quarter" idx="10"/>
          </p:nvPr>
        </p:nvSpPr>
        <p:spPr/>
        <p:txBody>
          <a:bodyPr/>
          <a:lstStyle/>
          <a:p>
            <a:fld id="{31C4ACFA-8187-45B9-B9FB-17CB9D2A0C0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לחזור על המשמעויות של כל הסטטיסטיקות...</a:t>
            </a:r>
            <a:endParaRPr lang="en-US" dirty="0"/>
          </a:p>
        </p:txBody>
      </p:sp>
      <p:sp>
        <p:nvSpPr>
          <p:cNvPr id="4" name="Slide Number Placeholder 3"/>
          <p:cNvSpPr>
            <a:spLocks noGrp="1"/>
          </p:cNvSpPr>
          <p:nvPr>
            <p:ph type="sldNum" sz="quarter" idx="10"/>
          </p:nvPr>
        </p:nvSpPr>
        <p:spPr/>
        <p:txBody>
          <a:bodyPr/>
          <a:lstStyle/>
          <a:p>
            <a:fld id="{31C4ACFA-8187-45B9-B9FB-17CB9D2A0C0B}"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this is nice and we see that our model really captures the gist of scenery images. </a:t>
            </a:r>
          </a:p>
          <a:p>
            <a:r>
              <a:rPr lang="en-US" baseline="0" dirty="0" smtClean="0"/>
              <a:t>However, can the new properties really contribute to the images annotation?</a:t>
            </a:r>
          </a:p>
          <a:p>
            <a:endParaRPr lang="en-US" baseline="0" dirty="0" smtClean="0"/>
          </a:p>
          <a:p>
            <a:r>
              <a:rPr lang="en-US" baseline="0" dirty="0" smtClean="0"/>
              <a:t>Coming back to the example I showed in the first slide: using only this layout we will be able to say with high certainty that this is sky, this is mountain, but we will not be sure whether this is sea or ground, and whether this is rocks or plants.</a:t>
            </a:r>
          </a:p>
          <a:p>
            <a:endParaRPr lang="en-US" baseline="0" dirty="0" smtClean="0"/>
          </a:p>
          <a:p>
            <a:r>
              <a:rPr lang="en-US" baseline="0" dirty="0" smtClean="0"/>
              <a:t>On the other hand, if we used only local descriptors, color and texture, then we will not be able to distinguish sky for sea, mountain from ground, but we will be able to say this is sea and not ground, and that these are rocks and not plants.</a:t>
            </a:r>
          </a:p>
          <a:p>
            <a:endParaRPr lang="en-US" baseline="0" dirty="0" smtClean="0"/>
          </a:p>
          <a:p>
            <a:r>
              <a:rPr lang="en-US" baseline="0" dirty="0" smtClean="0"/>
              <a:t>So the answer is that the layout cues are complimentary for the texture and color cues usually used.</a:t>
            </a:r>
          </a:p>
          <a:p>
            <a:endParaRPr lang="en-US" baseline="0" dirty="0" smtClean="0"/>
          </a:p>
          <a:p>
            <a:r>
              <a:rPr lang="en-US" baseline="0" dirty="0" smtClean="0"/>
              <a:t>So </a:t>
            </a:r>
            <a:endParaRPr lang="en-US" dirty="0"/>
          </a:p>
        </p:txBody>
      </p:sp>
      <p:sp>
        <p:nvSpPr>
          <p:cNvPr id="4" name="Slide Number Placeholder 3"/>
          <p:cNvSpPr>
            <a:spLocks noGrp="1"/>
          </p:cNvSpPr>
          <p:nvPr>
            <p:ph type="sldNum" sz="quarter" idx="10"/>
          </p:nvPr>
        </p:nvSpPr>
        <p:spPr/>
        <p:txBody>
          <a:bodyPr/>
          <a:lstStyle/>
          <a:p>
            <a:fld id="{8AB49532-2A9E-4D64-A63E-E8590753F011}"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Sometines</a:t>
            </a:r>
            <a:r>
              <a:rPr lang="en-US" dirty="0" smtClean="0"/>
              <a:t> you see</a:t>
            </a:r>
            <a:r>
              <a:rPr lang="en-US" baseline="0" dirty="0" smtClean="0"/>
              <a:t> examples where each cue separately fails, but together they succeed. (middle examples) </a:t>
            </a:r>
            <a:endParaRPr lang="en-US" dirty="0" smtClean="0"/>
          </a:p>
          <a:p>
            <a:r>
              <a:rPr lang="en-US" dirty="0" smtClean="0"/>
              <a:t>I specially like the bottom</a:t>
            </a:r>
            <a:r>
              <a:rPr lang="en-US" baseline="0" dirty="0" smtClean="0"/>
              <a:t> example where the human labeling missed the sea…</a:t>
            </a:r>
            <a:endParaRPr lang="en-US" dirty="0"/>
          </a:p>
        </p:txBody>
      </p:sp>
      <p:sp>
        <p:nvSpPr>
          <p:cNvPr id="4" name="Slide Number Placeholder 3"/>
          <p:cNvSpPr>
            <a:spLocks noGrp="1"/>
          </p:cNvSpPr>
          <p:nvPr>
            <p:ph type="sldNum" sz="quarter" idx="10"/>
          </p:nvPr>
        </p:nvSpPr>
        <p:spPr/>
        <p:txBody>
          <a:bodyPr/>
          <a:lstStyle/>
          <a:p>
            <a:fld id="{8AB49532-2A9E-4D64-A63E-E8590753F011}" type="slidenum">
              <a:rPr lang="en-US" smtClean="0"/>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of course shown the good examples.</a:t>
            </a:r>
            <a:r>
              <a:rPr lang="en-US" baseline="0" dirty="0" smtClean="0"/>
              <a:t> Totally, the total accuracy is increased from about 61% using only texture to more than 68% incorporating also the layout cues.</a:t>
            </a:r>
            <a:endParaRPr lang="en-US" dirty="0"/>
          </a:p>
        </p:txBody>
      </p:sp>
      <p:sp>
        <p:nvSpPr>
          <p:cNvPr id="4" name="Slide Number Placeholder 3"/>
          <p:cNvSpPr>
            <a:spLocks noGrp="1"/>
          </p:cNvSpPr>
          <p:nvPr>
            <p:ph type="sldNum" sz="quarter" idx="10"/>
          </p:nvPr>
        </p:nvSpPr>
        <p:spPr/>
        <p:txBody>
          <a:bodyPr/>
          <a:lstStyle/>
          <a:p>
            <a:fld id="{8AB49532-2A9E-4D64-A63E-E8590753F011}"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A1C442-ABA7-4DEE-90C6-8F2ABA423BA3}" type="datetime1">
              <a:rPr lang="en-US" smtClean="0"/>
              <a:pPr/>
              <a:t>12/9/2020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974DF9-AD47-4691-BA21-BBFCE3637A9A}"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D45EC-5908-4E84-A6A7-7CE5269BE57A}" type="datetime1">
              <a:rPr lang="en-US" smtClean="0"/>
              <a:pPr/>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2E40EA-EFED-4F8B-85F1-4D4004446DC8}" type="datetime1">
              <a:rPr lang="en-US" smtClean="0"/>
              <a:pPr/>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C2C1E-126A-47E8-8C6C-CB291A44953D}" type="datetime1">
              <a:rPr lang="en-US" smtClean="0"/>
              <a:pPr/>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63E46E-CA43-4675-BF99-D0D32D2BAF9A}" type="datetime1">
              <a:rPr lang="en-US" smtClean="0"/>
              <a:pPr/>
              <a:t>12/9/2020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89D3F-A8B7-4220-A32B-C716F7BEF9ED}" type="datetime1">
              <a:rPr lang="en-US" smtClean="0"/>
              <a:pPr/>
              <a:t>12/9/2020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AFE751-9BB7-4C4E-945C-D36750E0A911}" type="datetime1">
              <a:rPr lang="en-US" smtClean="0"/>
              <a:pPr/>
              <a:t>12/9/2020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BA9BF8-5CBA-4F26-BBC5-737C8D88F424}" type="datetime1">
              <a:rPr lang="en-US" smtClean="0"/>
              <a:pPr/>
              <a:t>12/9/2020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76214-B448-4E12-A64D-142DDC2801CB}" type="datetime1">
              <a:rPr lang="en-US" smtClean="0"/>
              <a:pPr/>
              <a:t>12/9/2020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AA4E3DA-3C92-4F30-BEC7-13DF3124335D}" type="datetime1">
              <a:rPr lang="en-US" smtClean="0"/>
              <a:pPr/>
              <a:t>12/9/2020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BBF633-83A2-4453-AA47-7BD38554D8D5}" type="datetime1">
              <a:rPr lang="en-US" smtClean="0"/>
              <a:pPr/>
              <a:t>12/9/2020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974DF9-AD47-4691-BA21-BBFCE3637A9A}"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49F2DE-2EDC-494D-8B3C-4E655282CF78}" type="datetime1">
              <a:rPr lang="en-US" smtClean="0"/>
              <a:pPr/>
              <a:t>12/9/2020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p.ucalgary.ca/mhallbey/tutorial.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7.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37.jpeg"/><Relationship Id="rId21" Type="http://schemas.openxmlformats.org/officeDocument/2006/relationships/image" Target="../media/image31.wmf"/><Relationship Id="rId7" Type="http://schemas.openxmlformats.org/officeDocument/2006/relationships/image" Target="../media/image24.wmf"/><Relationship Id="rId12" Type="http://schemas.openxmlformats.org/officeDocument/2006/relationships/oleObject" Target="../embeddings/oleObject5.bin"/><Relationship Id="rId17" Type="http://schemas.openxmlformats.org/officeDocument/2006/relationships/image" Target="../media/image29.wmf"/><Relationship Id="rId25"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35.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6.wmf"/><Relationship Id="rId24" Type="http://schemas.openxmlformats.org/officeDocument/2006/relationships/oleObject" Target="../embeddings/oleObject11.bin"/><Relationship Id="rId32" Type="http://schemas.openxmlformats.org/officeDocument/2006/relationships/image" Target="../media/image38.png"/><Relationship Id="rId5" Type="http://schemas.openxmlformats.org/officeDocument/2006/relationships/image" Target="../media/image23.wmf"/><Relationship Id="rId15" Type="http://schemas.openxmlformats.org/officeDocument/2006/relationships/image" Target="../media/image28.wmf"/><Relationship Id="rId23" Type="http://schemas.openxmlformats.org/officeDocument/2006/relationships/image" Target="../media/image32.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30.wmf"/><Relationship Id="rId31" Type="http://schemas.openxmlformats.org/officeDocument/2006/relationships/image" Target="../media/image36.wmf"/><Relationship Id="rId4" Type="http://schemas.openxmlformats.org/officeDocument/2006/relationships/oleObject" Target="../embeddings/oleObject1.bin"/><Relationship Id="rId9" Type="http://schemas.openxmlformats.org/officeDocument/2006/relationships/image" Target="../media/image25.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4.wmf"/><Relationship Id="rId30"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 Id="rId9" Type="http://schemas.openxmlformats.org/officeDocument/2006/relationships/image" Target="../media/image4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 Id="rId14" Type="http://schemas.openxmlformats.org/officeDocument/2006/relationships/image" Target="../media/image58.emf"/></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Background Objects Identification Using Texture and Color</a:t>
            </a:r>
            <a:endParaRPr lang="en-US" dirty="0"/>
          </a:p>
        </p:txBody>
      </p:sp>
      <p:sp>
        <p:nvSpPr>
          <p:cNvPr id="3" name="Subtitle 2"/>
          <p:cNvSpPr>
            <a:spLocks noGrp="1"/>
          </p:cNvSpPr>
          <p:nvPr>
            <p:ph type="subTitle" idx="1"/>
          </p:nvPr>
        </p:nvSpPr>
        <p:spPr/>
        <p:txBody>
          <a:bodyPr>
            <a:normAutofit/>
          </a:bodyPr>
          <a:lstStyle/>
          <a:p>
            <a:r>
              <a:rPr lang="en-US" dirty="0" err="1" smtClean="0"/>
              <a:t>Ilya</a:t>
            </a:r>
            <a:r>
              <a:rPr lang="en-US" dirty="0" smtClean="0"/>
              <a:t> Gurvich</a:t>
            </a:r>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1</a:t>
            </a:fld>
            <a:endParaRPr kumimoji="0" lang="en-US"/>
          </a:p>
        </p:txBody>
      </p:sp>
      <p:sp>
        <p:nvSpPr>
          <p:cNvPr id="5" name="TextBox 4"/>
          <p:cNvSpPr txBox="1"/>
          <p:nvPr/>
        </p:nvSpPr>
        <p:spPr>
          <a:xfrm>
            <a:off x="228600" y="4191000"/>
            <a:ext cx="8262198" cy="646331"/>
          </a:xfrm>
          <a:prstGeom prst="rect">
            <a:avLst/>
          </a:prstGeom>
          <a:noFill/>
        </p:spPr>
        <p:txBody>
          <a:bodyPr wrap="square" rtlCol="0">
            <a:spAutoFit/>
          </a:bodyPr>
          <a:lstStyle/>
          <a:p>
            <a:r>
              <a:rPr lang="en-US" dirty="0" smtClean="0"/>
              <a:t>An Undergraduate Project under the supervision of Dr. Tammy Avraham</a:t>
            </a:r>
          </a:p>
          <a:p>
            <a:r>
              <a:rPr lang="en-US" dirty="0" smtClean="0"/>
              <a:t>Conducted at the ISL Lab, CS, Technion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image is first converted to gray-scale</a:t>
            </a:r>
          </a:p>
          <a:p>
            <a:r>
              <a:rPr lang="en-US" dirty="0" smtClean="0"/>
              <a:t>The </a:t>
            </a:r>
            <a:r>
              <a:rPr lang="en-US" i="1" dirty="0" smtClean="0"/>
              <a:t>Canny</a:t>
            </a:r>
            <a:r>
              <a:rPr lang="en-US" dirty="0" smtClean="0"/>
              <a:t> algorithm is then used to detect edges</a:t>
            </a:r>
          </a:p>
          <a:p>
            <a:r>
              <a:rPr lang="en-US" dirty="0" smtClean="0"/>
              <a:t>For each pixel on which an edge is detected the direction of the gradient is calculated</a:t>
            </a:r>
          </a:p>
          <a:p>
            <a:r>
              <a:rPr lang="en-US" dirty="0" smtClean="0"/>
              <a:t>The directions are then quantified and distributed to the histogram bins </a:t>
            </a:r>
          </a:p>
          <a:p>
            <a:r>
              <a:rPr lang="en-US" dirty="0" smtClean="0"/>
              <a:t>The histogram is then normalized</a:t>
            </a:r>
          </a:p>
          <a:p>
            <a:endParaRPr lang="en-US" dirty="0"/>
          </a:p>
        </p:txBody>
      </p:sp>
      <p:sp>
        <p:nvSpPr>
          <p:cNvPr id="3" name="Title 2"/>
          <p:cNvSpPr>
            <a:spLocks noGrp="1"/>
          </p:cNvSpPr>
          <p:nvPr>
            <p:ph type="title"/>
          </p:nvPr>
        </p:nvSpPr>
        <p:spPr/>
        <p:txBody>
          <a:bodyPr/>
          <a:lstStyle/>
          <a:p>
            <a:r>
              <a:rPr lang="en-US" dirty="0" smtClean="0"/>
              <a:t>Edges histogram</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10</a:t>
            </a:fld>
            <a:endParaRPr kumimoji="0"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Used as an improvement to the Edges Directions Histogram</a:t>
            </a:r>
          </a:p>
          <a:p>
            <a:r>
              <a:rPr lang="en-US" dirty="0" smtClean="0"/>
              <a:t>A gray-scale image is used</a:t>
            </a:r>
          </a:p>
          <a:p>
            <a:r>
              <a:rPr lang="en-US" dirty="0" smtClean="0"/>
              <a:t>The directions and magnitudes of the gradients are calculated for every pixel of the image</a:t>
            </a:r>
          </a:p>
          <a:p>
            <a:r>
              <a:rPr lang="en-US" dirty="0" smtClean="0"/>
              <a:t>The directions are quantified. Every pixel adds the gradient magnitude to the histogram bin determined by the direction</a:t>
            </a:r>
          </a:p>
          <a:p>
            <a:r>
              <a:rPr lang="en-US" dirty="0" smtClean="0"/>
              <a:t>More formally:</a:t>
            </a:r>
          </a:p>
          <a:p>
            <a:pPr lvl="1"/>
            <a:r>
              <a:rPr lang="en-US" dirty="0" smtClean="0"/>
              <a:t>The value of a bin for the directions in the range [</a:t>
            </a:r>
            <a:r>
              <a:rPr lang="el-GR" dirty="0" smtClean="0"/>
              <a:t>α</a:t>
            </a:r>
            <a:r>
              <a:rPr lang="en-US" dirty="0" smtClean="0"/>
              <a:t>,</a:t>
            </a:r>
            <a:r>
              <a:rPr lang="el-GR" dirty="0" smtClean="0"/>
              <a:t>α</a:t>
            </a:r>
            <a:r>
              <a:rPr lang="en-US" dirty="0" smtClean="0"/>
              <a:t>+</a:t>
            </a:r>
            <a:r>
              <a:rPr lang="el-GR" dirty="0" smtClean="0"/>
              <a:t>Δα</a:t>
            </a:r>
            <a:r>
              <a:rPr lang="en-US" dirty="0" smtClean="0"/>
              <a:t>] is:</a:t>
            </a:r>
          </a:p>
          <a:p>
            <a:pPr lvl="1"/>
            <a:endParaRPr lang="en-US" dirty="0" smtClean="0"/>
          </a:p>
          <a:p>
            <a:pPr lvl="1"/>
            <a:endParaRPr lang="en-US" dirty="0" smtClean="0"/>
          </a:p>
          <a:p>
            <a:pPr lvl="1"/>
            <a:endParaRPr lang="en-US" dirty="0" smtClean="0"/>
          </a:p>
          <a:p>
            <a:pPr lvl="1"/>
            <a:r>
              <a:rPr lang="en-US" dirty="0" smtClean="0"/>
              <a:t>Where </a:t>
            </a:r>
            <a:r>
              <a:rPr lang="en-US" i="1" dirty="0" smtClean="0"/>
              <a:t>I</a:t>
            </a:r>
            <a:r>
              <a:rPr lang="en-US" dirty="0" smtClean="0"/>
              <a:t> is the image,        is the gradient at the pixel </a:t>
            </a:r>
            <a:r>
              <a:rPr lang="en-US" i="1" dirty="0" smtClean="0"/>
              <a:t>p</a:t>
            </a:r>
            <a:r>
              <a:rPr lang="en-US" dirty="0" smtClean="0"/>
              <a:t>.</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Histogram of Oriented Gradients (HOG)</a:t>
            </a:r>
            <a:endParaRPr lang="en-US" dirty="0"/>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6"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4648200"/>
            <a:ext cx="4800600" cy="915114"/>
          </a:xfrm>
          <a:prstGeom prst="rect">
            <a:avLst/>
          </a:prstGeom>
          <a:noFill/>
        </p:spPr>
      </p:pic>
      <p:sp>
        <p:nvSpPr>
          <p:cNvPr id="2058" name="Rectangle 10"/>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9"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5638801"/>
            <a:ext cx="484909" cy="304800"/>
          </a:xfrm>
          <a:prstGeom prst="rect">
            <a:avLst/>
          </a:prstGeom>
          <a:noFill/>
        </p:spPr>
      </p:pic>
      <p:sp>
        <p:nvSpPr>
          <p:cNvPr id="16" name="Slide Number Placeholder 15"/>
          <p:cNvSpPr>
            <a:spLocks noGrp="1"/>
          </p:cNvSpPr>
          <p:nvPr>
            <p:ph type="sldNum" sz="quarter" idx="12"/>
          </p:nvPr>
        </p:nvSpPr>
        <p:spPr/>
        <p:txBody>
          <a:bodyPr/>
          <a:lstStyle/>
          <a:p>
            <a:fld id="{91974DF9-AD47-4691-BA21-BBFCE3637A9A}" type="slidenum">
              <a:rPr kumimoji="0" lang="en-US" smtClean="0"/>
              <a:pPr/>
              <a:t>11</a:t>
            </a:fld>
            <a:endParaRPr kumimoji="0"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Grey-Level Co-occurrence Matrix texture measurements have been the workhorse of image texture since they were proposed by </a:t>
            </a:r>
            <a:r>
              <a:rPr lang="en-US" dirty="0" err="1" smtClean="0"/>
              <a:t>Haralick</a:t>
            </a:r>
            <a:r>
              <a:rPr lang="en-US" dirty="0" smtClean="0"/>
              <a:t> in the 1970s.</a:t>
            </a:r>
          </a:p>
          <a:p>
            <a:r>
              <a:rPr lang="en-US" dirty="0" smtClean="0"/>
              <a:t>Works on gray-scale images</a:t>
            </a:r>
          </a:p>
          <a:p>
            <a:r>
              <a:rPr lang="en-US" dirty="0" smtClean="0"/>
              <a:t>Everyday texture terms - rough, silky, bumpy - refer to touch. </a:t>
            </a:r>
          </a:p>
          <a:p>
            <a:r>
              <a:rPr lang="en-US" dirty="0" smtClean="0"/>
              <a:t>A texture that is </a:t>
            </a:r>
            <a:r>
              <a:rPr lang="en-US" b="1" i="1" dirty="0" smtClean="0"/>
              <a:t>rough</a:t>
            </a:r>
            <a:r>
              <a:rPr lang="en-US" dirty="0" smtClean="0"/>
              <a:t> to touch has: </a:t>
            </a:r>
          </a:p>
          <a:p>
            <a:pPr lvl="1"/>
            <a:r>
              <a:rPr lang="en-US" dirty="0" smtClean="0"/>
              <a:t>A large difference between high and low points, and</a:t>
            </a:r>
          </a:p>
          <a:p>
            <a:pPr lvl="1"/>
            <a:r>
              <a:rPr lang="en-US" dirty="0" smtClean="0"/>
              <a:t>A space between highs and lows approximately the same size as a finger.</a:t>
            </a:r>
          </a:p>
          <a:p>
            <a:r>
              <a:rPr lang="en-US" b="1" i="1" dirty="0" smtClean="0"/>
              <a:t>Silky</a:t>
            </a:r>
            <a:r>
              <a:rPr lang="en-US" dirty="0" smtClean="0"/>
              <a:t>  would have </a:t>
            </a:r>
          </a:p>
          <a:p>
            <a:pPr lvl="1"/>
            <a:r>
              <a:rPr lang="en-US" dirty="0" smtClean="0"/>
              <a:t>Little difference between high and low points, and</a:t>
            </a:r>
          </a:p>
          <a:p>
            <a:pPr lvl="1"/>
            <a:r>
              <a:rPr lang="en-US" dirty="0" smtClean="0"/>
              <a:t>The differences would be spaced very close together relative to finger size.</a:t>
            </a:r>
          </a:p>
          <a:p>
            <a:endParaRPr lang="en-US" dirty="0"/>
          </a:p>
        </p:txBody>
      </p:sp>
      <p:sp>
        <p:nvSpPr>
          <p:cNvPr id="3" name="Title 2"/>
          <p:cNvSpPr>
            <a:spLocks noGrp="1"/>
          </p:cNvSpPr>
          <p:nvPr>
            <p:ph type="title"/>
          </p:nvPr>
        </p:nvSpPr>
        <p:spPr/>
        <p:txBody>
          <a:bodyPr>
            <a:normAutofit fontScale="90000"/>
          </a:bodyPr>
          <a:lstStyle/>
          <a:p>
            <a:r>
              <a:rPr lang="en-US" dirty="0" smtClean="0"/>
              <a:t>Gray-Level Co-occurrence Matrix (GLCM) (1)</a:t>
            </a:r>
            <a:br>
              <a:rPr lang="en-US" dirty="0" smtClean="0"/>
            </a:br>
            <a:endParaRPr lang="en-US" dirty="0"/>
          </a:p>
        </p:txBody>
      </p:sp>
      <p:sp>
        <p:nvSpPr>
          <p:cNvPr id="4" name="TextBox 3"/>
          <p:cNvSpPr txBox="1"/>
          <p:nvPr/>
        </p:nvSpPr>
        <p:spPr>
          <a:xfrm>
            <a:off x="0" y="6096000"/>
            <a:ext cx="7427033" cy="923330"/>
          </a:xfrm>
          <a:prstGeom prst="rect">
            <a:avLst/>
          </a:prstGeom>
          <a:noFill/>
        </p:spPr>
        <p:txBody>
          <a:bodyPr wrap="square" rtlCol="0">
            <a:spAutoFit/>
          </a:bodyPr>
          <a:lstStyle/>
          <a:p>
            <a:r>
              <a:rPr lang="en-US" dirty="0" smtClean="0"/>
              <a:t>Adapted from </a:t>
            </a:r>
            <a:r>
              <a:rPr lang="en-US" dirty="0" smtClean="0">
                <a:hlinkClick r:id="rId2"/>
              </a:rPr>
              <a:t>http://www.fp.ucalgary.ca/mhallbey/tutorial.htm</a:t>
            </a:r>
            <a:r>
              <a:rPr lang="en-US" dirty="0" smtClean="0"/>
              <a:t/>
            </a:r>
            <a:br>
              <a:rPr lang="en-US" dirty="0" smtClean="0"/>
            </a:br>
            <a:r>
              <a:rPr lang="en-US" dirty="0" smtClean="0"/>
              <a:t>By </a:t>
            </a:r>
            <a:r>
              <a:rPr lang="en-US" dirty="0" err="1" smtClean="0"/>
              <a:t>Mryka</a:t>
            </a:r>
            <a:r>
              <a:rPr lang="en-US" dirty="0" smtClean="0"/>
              <a:t> Hall-Beyer</a:t>
            </a:r>
            <a:r>
              <a:rPr lang="en-US" b="1" dirty="0" smtClean="0"/>
              <a:t/>
            </a:r>
            <a:br>
              <a:rPr lang="en-US" b="1" dirty="0" smtClean="0"/>
            </a:br>
            <a:endParaRPr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12</a:t>
            </a:fld>
            <a:endParaRPr kumimoji="0"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The GLCM is a tabulation of how often different combinations of pixel brightness values occur in an image.</a:t>
            </a:r>
          </a:p>
          <a:p>
            <a:r>
              <a:rPr lang="en-US" dirty="0" smtClean="0"/>
              <a:t>The input to the GLCM computation algorithm a gray-scale image and a displacement vector (</a:t>
            </a:r>
            <a:r>
              <a:rPr lang="en-US" i="1" dirty="0" smtClean="0"/>
              <a:t>D</a:t>
            </a:r>
            <a:r>
              <a:rPr lang="en-US" dirty="0" smtClean="0"/>
              <a:t>).</a:t>
            </a:r>
          </a:p>
          <a:p>
            <a:r>
              <a:rPr lang="en-US" dirty="0" smtClean="0"/>
              <a:t>The size of the GLCM matrix is </a:t>
            </a:r>
            <a:r>
              <a:rPr lang="en-US" i="1" dirty="0" err="1" smtClean="0"/>
              <a:t>N</a:t>
            </a:r>
            <a:r>
              <a:rPr lang="en-US" dirty="0" err="1" smtClean="0"/>
              <a:t>x</a:t>
            </a:r>
            <a:r>
              <a:rPr lang="en-US" i="1" dirty="0" err="1" smtClean="0"/>
              <a:t>N</a:t>
            </a:r>
            <a:r>
              <a:rPr lang="en-US" dirty="0" smtClean="0"/>
              <a:t> where </a:t>
            </a:r>
            <a:r>
              <a:rPr lang="en-US" i="1" dirty="0" smtClean="0"/>
              <a:t>N</a:t>
            </a:r>
            <a:r>
              <a:rPr lang="en-US" dirty="0" smtClean="0"/>
              <a:t> is the number of quantified gray-levels.</a:t>
            </a:r>
          </a:p>
          <a:p>
            <a:r>
              <a:rPr lang="en-US" dirty="0" smtClean="0"/>
              <a:t>GLCM(</a:t>
            </a:r>
            <a:r>
              <a:rPr lang="en-US" dirty="0" err="1" smtClean="0"/>
              <a:t>i,j</a:t>
            </a:r>
            <a:r>
              <a:rPr lang="en-US" dirty="0" smtClean="0"/>
              <a:t>) counts the number of times that a pixel with the value of </a:t>
            </a:r>
            <a:r>
              <a:rPr lang="en-US" i="1" dirty="0" err="1" smtClean="0"/>
              <a:t>i</a:t>
            </a:r>
            <a:r>
              <a:rPr lang="en-US" dirty="0" smtClean="0"/>
              <a:t> was in the image and within an offset D from that pixel was a pixel with the value of </a:t>
            </a:r>
            <a:r>
              <a:rPr lang="en-US" i="1" dirty="0" smtClean="0"/>
              <a:t>j</a:t>
            </a:r>
            <a:r>
              <a:rPr lang="en-US" dirty="0" smtClean="0"/>
              <a:t>.</a:t>
            </a:r>
          </a:p>
          <a:p>
            <a:r>
              <a:rPr lang="en-US" dirty="0" smtClean="0"/>
              <a:t>More formally:</a:t>
            </a:r>
          </a:p>
          <a:p>
            <a:endParaRPr lang="en-US" dirty="0" smtClean="0"/>
          </a:p>
          <a:p>
            <a:endParaRPr lang="en-US" dirty="0" smtClean="0"/>
          </a:p>
          <a:p>
            <a:endParaRPr lang="en-US" dirty="0" smtClean="0"/>
          </a:p>
          <a:p>
            <a:pPr lvl="1"/>
            <a:r>
              <a:rPr lang="en-US" dirty="0" smtClean="0"/>
              <a:t>Where: </a:t>
            </a:r>
            <a:r>
              <a:rPr lang="en-US" i="1" dirty="0" smtClean="0"/>
              <a:t>(GLCM)</a:t>
            </a:r>
            <a:r>
              <a:rPr lang="en-US" i="1" baseline="-25000" dirty="0" err="1" smtClean="0"/>
              <a:t>i,j</a:t>
            </a:r>
            <a:r>
              <a:rPr lang="en-US" dirty="0" smtClean="0"/>
              <a:t> is the value of the GLCM matrix entry at </a:t>
            </a:r>
            <a:r>
              <a:rPr lang="en-US" i="1" dirty="0" smtClean="0"/>
              <a:t>(</a:t>
            </a:r>
            <a:r>
              <a:rPr lang="en-US" i="1" dirty="0" err="1" smtClean="0"/>
              <a:t>i,j</a:t>
            </a:r>
            <a:r>
              <a:rPr lang="en-US" i="1" dirty="0" smtClean="0"/>
              <a:t>)</a:t>
            </a:r>
            <a:r>
              <a:rPr lang="en-US" dirty="0" smtClean="0"/>
              <a:t>. </a:t>
            </a:r>
            <a:r>
              <a:rPr lang="en-US" i="1" dirty="0" smtClean="0"/>
              <a:t>I</a:t>
            </a:r>
            <a:r>
              <a:rPr lang="en-US" dirty="0" smtClean="0"/>
              <a:t> is the image. </a:t>
            </a:r>
            <a:r>
              <a:rPr lang="en-US" i="1" dirty="0" smtClean="0"/>
              <a:t>R</a:t>
            </a:r>
            <a:r>
              <a:rPr lang="en-US" dirty="0" smtClean="0"/>
              <a:t> – the rows of the image. </a:t>
            </a:r>
            <a:r>
              <a:rPr lang="en-US" i="1" dirty="0" smtClean="0"/>
              <a:t>C</a:t>
            </a:r>
            <a:r>
              <a:rPr lang="en-US" dirty="0" smtClean="0"/>
              <a:t> – the columns of the image. </a:t>
            </a:r>
            <a:r>
              <a:rPr lang="en-US" i="1" dirty="0" err="1" smtClean="0"/>
              <a:t>I</a:t>
            </a:r>
            <a:r>
              <a:rPr lang="en-US" i="1" baseline="-25000" dirty="0" err="1" smtClean="0"/>
              <a:t>a,b</a:t>
            </a:r>
            <a:r>
              <a:rPr lang="en-US" dirty="0" smtClean="0"/>
              <a:t> is the gray-scale value at the pixel </a:t>
            </a:r>
            <a:r>
              <a:rPr lang="en-US" i="1" dirty="0" smtClean="0"/>
              <a:t>(</a:t>
            </a:r>
            <a:r>
              <a:rPr lang="en-US" i="1" dirty="0" err="1" smtClean="0"/>
              <a:t>i,j</a:t>
            </a:r>
            <a:r>
              <a:rPr lang="en-US" i="1" dirty="0" smtClean="0"/>
              <a:t>)</a:t>
            </a:r>
            <a:r>
              <a:rPr lang="en-US" dirty="0" smtClean="0"/>
              <a:t> in the image.</a:t>
            </a:r>
            <a:endParaRPr lang="en-US" dirty="0"/>
          </a:p>
        </p:txBody>
      </p:sp>
      <p:sp>
        <p:nvSpPr>
          <p:cNvPr id="3" name="Title 2"/>
          <p:cNvSpPr>
            <a:spLocks noGrp="1"/>
          </p:cNvSpPr>
          <p:nvPr>
            <p:ph type="title"/>
          </p:nvPr>
        </p:nvSpPr>
        <p:spPr/>
        <p:txBody>
          <a:bodyPr>
            <a:normAutofit fontScale="90000"/>
          </a:bodyPr>
          <a:lstStyle/>
          <a:p>
            <a:r>
              <a:rPr lang="en-US" dirty="0" smtClean="0"/>
              <a:t>Gray-Level Co-occurrence Matrix (GLCM) (2)</a:t>
            </a:r>
            <a:endParaRPr lang="en-US"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0" y="4267200"/>
            <a:ext cx="6060558" cy="762000"/>
          </a:xfrm>
          <a:prstGeom prst="rect">
            <a:avLst/>
          </a:prstGeom>
          <a:noFill/>
        </p:spPr>
      </p:pic>
      <p:sp>
        <p:nvSpPr>
          <p:cNvPr id="26629"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13</a:t>
            </a:fld>
            <a:endParaRPr kumimoji="0"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compute 4 GLCMs with the following displacements:</a:t>
            </a:r>
          </a:p>
          <a:p>
            <a:pPr lvl="1"/>
            <a:r>
              <a:rPr lang="en-US" dirty="0" smtClean="0"/>
              <a:t>(1,0), (1,1), (0,1), (-1,1)</a:t>
            </a:r>
          </a:p>
          <a:p>
            <a:r>
              <a:rPr lang="en-US" dirty="0" smtClean="0"/>
              <a:t>We then calculate the following statistical measurements on each of the GLCMs:</a:t>
            </a:r>
          </a:p>
          <a:p>
            <a:pPr lvl="1"/>
            <a:r>
              <a:rPr lang="en-US" dirty="0" smtClean="0"/>
              <a:t>Contrast, Energy, Entropy, Homogeneity, Inverse Difference Moment, Correlation.</a:t>
            </a:r>
          </a:p>
          <a:p>
            <a:r>
              <a:rPr lang="en-US" dirty="0" smtClean="0"/>
              <a:t>The 6 measurements per GLCM are then concatenated, forming a vector of 24 elements.</a:t>
            </a:r>
          </a:p>
          <a:p>
            <a:pPr lvl="1">
              <a:buNone/>
            </a:pPr>
            <a:endParaRPr lang="en-US" dirty="0"/>
          </a:p>
        </p:txBody>
      </p:sp>
      <p:sp>
        <p:nvSpPr>
          <p:cNvPr id="3" name="Title 2"/>
          <p:cNvSpPr>
            <a:spLocks noGrp="1"/>
          </p:cNvSpPr>
          <p:nvPr>
            <p:ph type="title"/>
          </p:nvPr>
        </p:nvSpPr>
        <p:spPr/>
        <p:txBody>
          <a:bodyPr>
            <a:normAutofit fontScale="90000"/>
          </a:bodyPr>
          <a:lstStyle/>
          <a:p>
            <a:r>
              <a:rPr lang="en-US" dirty="0" smtClean="0"/>
              <a:t>Gray-Level Co-occurrence Matrix (GLCM) (3)</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14</a:t>
            </a:fld>
            <a:endParaRPr kumimoji="0"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Which class this patch belong to?</a:t>
            </a:r>
            <a:endParaRPr lang="en-US" dirty="0"/>
          </a:p>
        </p:txBody>
      </p:sp>
      <p:pic>
        <p:nvPicPr>
          <p:cNvPr id="17413" name="Picture 5"/>
          <p:cNvPicPr>
            <a:picLocks noGrp="1" noChangeAspect="1" noChangeArrowheads="1"/>
          </p:cNvPicPr>
          <p:nvPr>
            <p:ph idx="1"/>
          </p:nvPr>
        </p:nvPicPr>
        <p:blipFill>
          <a:blip r:embed="rId2" cstate="print"/>
          <a:srcRect/>
          <a:stretch>
            <a:fillRect/>
          </a:stretch>
        </p:blipFill>
        <p:spPr bwMode="auto">
          <a:xfrm>
            <a:off x="4256880" y="3428999"/>
            <a:ext cx="640583" cy="640583"/>
          </a:xfrm>
          <a:prstGeom prst="rect">
            <a:avLst/>
          </a:prstGeom>
          <a:noFill/>
          <a:ln w="9525">
            <a:noFill/>
            <a:miter lim="800000"/>
            <a:headEnd/>
            <a:tailEnd/>
          </a:ln>
        </p:spPr>
      </p:pic>
      <p:pic>
        <p:nvPicPr>
          <p:cNvPr id="17414" name="Picture 6" descr="C:\Work\ISL Project\Dev\LabelMeDB\Images\spatial_envelope_256x256_static_8outdoorcategories\coast_natu981.jpg"/>
          <p:cNvPicPr>
            <a:picLocks noChangeAspect="1" noChangeArrowheads="1"/>
          </p:cNvPicPr>
          <p:nvPr/>
        </p:nvPicPr>
        <p:blipFill>
          <a:blip r:embed="rId3" cstate="print"/>
          <a:srcRect/>
          <a:stretch>
            <a:fillRect/>
          </a:stretch>
        </p:blipFill>
        <p:spPr bwMode="auto">
          <a:xfrm>
            <a:off x="2286000" y="1371600"/>
            <a:ext cx="4850969" cy="4850969"/>
          </a:xfrm>
          <a:prstGeom prst="rect">
            <a:avLst/>
          </a:prstGeom>
          <a:noFill/>
        </p:spPr>
      </p:pic>
      <p:sp>
        <p:nvSpPr>
          <p:cNvPr id="5" name="Slide Number Placeholder 4"/>
          <p:cNvSpPr>
            <a:spLocks noGrp="1"/>
          </p:cNvSpPr>
          <p:nvPr>
            <p:ph type="sldNum" sz="quarter" idx="12"/>
          </p:nvPr>
        </p:nvSpPr>
        <p:spPr/>
        <p:txBody>
          <a:bodyPr/>
          <a:lstStyle/>
          <a:p>
            <a:fld id="{91974DF9-AD47-4691-BA21-BBFCE3637A9A}" type="slidenum">
              <a:rPr kumimoji="0" lang="en-US" smtClean="0"/>
              <a:pPr/>
              <a:t>15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7.28324E-6 L -0.40834 -0.29965 " pathEditMode="relative" ptsTypes="AA">
                                      <p:cBhvr>
                                        <p:cTn id="6" dur="2000" fill="hold"/>
                                        <p:tgtEl>
                                          <p:spTgt spid="174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multi-class SVM algorithm with an RBF kernel is used to classify patches</a:t>
            </a:r>
          </a:p>
          <a:p>
            <a:r>
              <a:rPr lang="en-US" dirty="0" smtClean="0"/>
              <a:t>A grid-search was performed to find the optimal SVM parameters: C and </a:t>
            </a:r>
            <a:r>
              <a:rPr lang="el-GR" dirty="0" smtClean="0"/>
              <a:t>γ</a:t>
            </a:r>
            <a:endParaRPr lang="en-US" dirty="0" smtClean="0"/>
          </a:p>
          <a:p>
            <a:r>
              <a:rPr lang="en-US" dirty="0" smtClean="0"/>
              <a:t>The grid-search was implemented to execute </a:t>
            </a:r>
            <a:r>
              <a:rPr lang="en-US" dirty="0" err="1" smtClean="0"/>
              <a:t>parallelly</a:t>
            </a:r>
            <a:r>
              <a:rPr lang="en-US" dirty="0" smtClean="0"/>
              <a:t> in MATLAB</a:t>
            </a:r>
          </a:p>
          <a:p>
            <a:r>
              <a:rPr lang="en-US" dirty="0" smtClean="0"/>
              <a:t>On a 4-core 2.5 GHz machine the search ran for 2 days</a:t>
            </a:r>
            <a:endParaRPr lang="en-US" dirty="0"/>
          </a:p>
        </p:txBody>
      </p:sp>
      <p:sp>
        <p:nvSpPr>
          <p:cNvPr id="3" name="Title 2"/>
          <p:cNvSpPr>
            <a:spLocks noGrp="1"/>
          </p:cNvSpPr>
          <p:nvPr>
            <p:ph type="title"/>
          </p:nvPr>
        </p:nvSpPr>
        <p:spPr/>
        <p:txBody>
          <a:bodyPr/>
          <a:lstStyle/>
          <a:p>
            <a:r>
              <a:rPr lang="en-US" dirty="0" smtClean="0"/>
              <a:t>SVM</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16</a:t>
            </a:fld>
            <a:endParaRPr kumimoji="0"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Grid search results</a:t>
            </a:r>
            <a:endParaRPr lang="en-US" dirty="0"/>
          </a:p>
        </p:txBody>
      </p:sp>
      <p:pic>
        <p:nvPicPr>
          <p:cNvPr id="4" name="Picture 3"/>
          <p:cNvPicPr/>
          <p:nvPr/>
        </p:nvPicPr>
        <p:blipFill>
          <a:blip r:embed="rId2" cstate="print"/>
          <a:srcRect/>
          <a:stretch>
            <a:fillRect/>
          </a:stretch>
        </p:blipFill>
        <p:spPr bwMode="auto">
          <a:xfrm>
            <a:off x="1143000" y="1333500"/>
            <a:ext cx="3559940" cy="267400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143000" y="3886200"/>
            <a:ext cx="3559940" cy="2674008"/>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495800" y="1333500"/>
            <a:ext cx="3559940" cy="2674008"/>
          </a:xfrm>
          <a:prstGeom prst="rect">
            <a:avLst/>
          </a:prstGeom>
          <a:noFill/>
          <a:ln w="9525">
            <a:noFill/>
            <a:miter lim="800000"/>
            <a:headEnd/>
            <a:tailEnd/>
          </a:ln>
        </p:spPr>
      </p:pic>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95400" y="6477000"/>
            <a:ext cx="3124200" cy="190500"/>
          </a:xfrm>
          <a:prstGeom prst="rect">
            <a:avLst/>
          </a:prstGeom>
          <a:noFill/>
        </p:spPr>
      </p:pic>
      <p:sp>
        <p:nvSpPr>
          <p:cNvPr id="3072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4114800"/>
            <a:ext cx="3124200" cy="190500"/>
          </a:xfrm>
          <a:prstGeom prst="rect">
            <a:avLst/>
          </a:prstGeom>
          <a:noFill/>
        </p:spPr>
      </p:pic>
      <p:sp>
        <p:nvSpPr>
          <p:cNvPr id="30726"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91974DF9-AD47-4691-BA21-BBFCE3637A9A}" type="slidenum">
              <a:rPr kumimoji="0" lang="en-US" smtClean="0"/>
              <a:pPr/>
              <a:t>17</a:t>
            </a:fld>
            <a:endParaRPr kumimoji="0"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3" y="1481138"/>
          <a:ext cx="8458196" cy="3556620"/>
        </p:xfrm>
        <a:graphic>
          <a:graphicData uri="http://schemas.openxmlformats.org/drawingml/2006/table">
            <a:tbl>
              <a:tblPr/>
              <a:tblGrid>
                <a:gridCol w="1235210">
                  <a:extLst>
                    <a:ext uri="{9D8B030D-6E8A-4147-A177-3AD203B41FA5}">
                      <a16:colId xmlns:a16="http://schemas.microsoft.com/office/drawing/2014/main" val="20000"/>
                    </a:ext>
                  </a:extLst>
                </a:gridCol>
                <a:gridCol w="450375">
                  <a:extLst>
                    <a:ext uri="{9D8B030D-6E8A-4147-A177-3AD203B41FA5}">
                      <a16:colId xmlns:a16="http://schemas.microsoft.com/office/drawing/2014/main" val="20001"/>
                    </a:ext>
                  </a:extLst>
                </a:gridCol>
                <a:gridCol w="497628">
                  <a:extLst>
                    <a:ext uri="{9D8B030D-6E8A-4147-A177-3AD203B41FA5}">
                      <a16:colId xmlns:a16="http://schemas.microsoft.com/office/drawing/2014/main" val="20002"/>
                    </a:ext>
                  </a:extLst>
                </a:gridCol>
                <a:gridCol w="634955">
                  <a:extLst>
                    <a:ext uri="{9D8B030D-6E8A-4147-A177-3AD203B41FA5}">
                      <a16:colId xmlns:a16="http://schemas.microsoft.com/office/drawing/2014/main" val="20003"/>
                    </a:ext>
                  </a:extLst>
                </a:gridCol>
                <a:gridCol w="445945">
                  <a:extLst>
                    <a:ext uri="{9D8B030D-6E8A-4147-A177-3AD203B41FA5}">
                      <a16:colId xmlns:a16="http://schemas.microsoft.com/office/drawing/2014/main" val="20004"/>
                    </a:ext>
                  </a:extLst>
                </a:gridCol>
                <a:gridCol w="801077">
                  <a:extLst>
                    <a:ext uri="{9D8B030D-6E8A-4147-A177-3AD203B41FA5}">
                      <a16:colId xmlns:a16="http://schemas.microsoft.com/office/drawing/2014/main" val="20005"/>
                    </a:ext>
                  </a:extLst>
                </a:gridCol>
                <a:gridCol w="482861">
                  <a:extLst>
                    <a:ext uri="{9D8B030D-6E8A-4147-A177-3AD203B41FA5}">
                      <a16:colId xmlns:a16="http://schemas.microsoft.com/office/drawing/2014/main" val="20006"/>
                    </a:ext>
                  </a:extLst>
                </a:gridCol>
                <a:gridCol w="563339">
                  <a:extLst>
                    <a:ext uri="{9D8B030D-6E8A-4147-A177-3AD203B41FA5}">
                      <a16:colId xmlns:a16="http://schemas.microsoft.com/office/drawing/2014/main" val="20007"/>
                    </a:ext>
                  </a:extLst>
                </a:gridCol>
                <a:gridCol w="464403">
                  <a:extLst>
                    <a:ext uri="{9D8B030D-6E8A-4147-A177-3AD203B41FA5}">
                      <a16:colId xmlns:a16="http://schemas.microsoft.com/office/drawing/2014/main" val="20008"/>
                    </a:ext>
                  </a:extLst>
                </a:gridCol>
                <a:gridCol w="507965">
                  <a:extLst>
                    <a:ext uri="{9D8B030D-6E8A-4147-A177-3AD203B41FA5}">
                      <a16:colId xmlns:a16="http://schemas.microsoft.com/office/drawing/2014/main" val="20009"/>
                    </a:ext>
                  </a:extLst>
                </a:gridCol>
                <a:gridCol w="471786">
                  <a:extLst>
                    <a:ext uri="{9D8B030D-6E8A-4147-A177-3AD203B41FA5}">
                      <a16:colId xmlns:a16="http://schemas.microsoft.com/office/drawing/2014/main" val="20010"/>
                    </a:ext>
                  </a:extLst>
                </a:gridCol>
                <a:gridCol w="448161">
                  <a:extLst>
                    <a:ext uri="{9D8B030D-6E8A-4147-A177-3AD203B41FA5}">
                      <a16:colId xmlns:a16="http://schemas.microsoft.com/office/drawing/2014/main" val="20011"/>
                    </a:ext>
                  </a:extLst>
                </a:gridCol>
                <a:gridCol w="448161">
                  <a:extLst>
                    <a:ext uri="{9D8B030D-6E8A-4147-A177-3AD203B41FA5}">
                      <a16:colId xmlns:a16="http://schemas.microsoft.com/office/drawing/2014/main" val="20012"/>
                    </a:ext>
                  </a:extLst>
                </a:gridCol>
                <a:gridCol w="496151">
                  <a:extLst>
                    <a:ext uri="{9D8B030D-6E8A-4147-A177-3AD203B41FA5}">
                      <a16:colId xmlns:a16="http://schemas.microsoft.com/office/drawing/2014/main" val="20013"/>
                    </a:ext>
                  </a:extLst>
                </a:gridCol>
                <a:gridCol w="510179">
                  <a:extLst>
                    <a:ext uri="{9D8B030D-6E8A-4147-A177-3AD203B41FA5}">
                      <a16:colId xmlns:a16="http://schemas.microsoft.com/office/drawing/2014/main" val="20014"/>
                    </a:ext>
                  </a:extLst>
                </a:gridCol>
              </a:tblGrid>
              <a:tr h="22149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truth\prediction</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field</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grass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ground</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land</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mountain</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plain</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plants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river</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rocks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sand</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sea</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sky</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trees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snow</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49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field</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66.1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0.3</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19.2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grass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91.9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ground</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19.0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4.5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46.5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0.8</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14.1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13.2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49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land</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mountain</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82.2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7.5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plain</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18.5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42.9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33.3</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1.8</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plants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49.4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28.8</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7.7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14.1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river</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5.0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5.8</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34.7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34.3</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17.9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rocks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9.0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12.5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67.4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10.4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sand</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27.6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12.0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32.4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21.5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sea</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13.1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3.7</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61.9</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15.6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sky</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91.4</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1496">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trees</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30.6</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49.2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0.5</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0.3</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1.2</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17.1</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48308">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snow</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11.8</a:t>
                      </a:r>
                      <a:endParaRPr lang="en-US" sz="12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27.1</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2.4</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11.8</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31.8</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b="1" dirty="0">
                          <a:solidFill>
                            <a:srgbClr val="000000"/>
                          </a:solidFill>
                          <a:latin typeface="Calibri"/>
                          <a:ea typeface="Times New Roman"/>
                          <a:cs typeface="Calibri"/>
                        </a:rPr>
                        <a:t>15.3</a:t>
                      </a:r>
                      <a:endParaRPr lang="en-US" sz="1300" dirty="0">
                        <a:latin typeface="Calibri"/>
                        <a:ea typeface="Calibri"/>
                        <a:cs typeface="Arial"/>
                      </a:endParaRPr>
                    </a:p>
                  </a:txBody>
                  <a:tcPr marL="79739" marR="79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 name="Title 2"/>
          <p:cNvSpPr>
            <a:spLocks noGrp="1"/>
          </p:cNvSpPr>
          <p:nvPr>
            <p:ph type="title"/>
          </p:nvPr>
        </p:nvSpPr>
        <p:spPr/>
        <p:txBody>
          <a:bodyPr>
            <a:normAutofit fontScale="90000"/>
          </a:bodyPr>
          <a:lstStyle/>
          <a:p>
            <a:r>
              <a:rPr lang="en-US" dirty="0" smtClean="0"/>
              <a:t>Patches confusion table for </a:t>
            </a:r>
            <a:r>
              <a:rPr lang="en-US" dirty="0" err="1" smtClean="0"/>
              <a:t>HSV+GLCM+Edges</a:t>
            </a:r>
            <a:endParaRPr lang="en-US" dirty="0"/>
          </a:p>
        </p:txBody>
      </p:sp>
      <p:sp>
        <p:nvSpPr>
          <p:cNvPr id="7" name="TextBox 6"/>
          <p:cNvSpPr txBox="1"/>
          <p:nvPr/>
        </p:nvSpPr>
        <p:spPr>
          <a:xfrm>
            <a:off x="457200" y="5181600"/>
            <a:ext cx="3554178" cy="369332"/>
          </a:xfrm>
          <a:prstGeom prst="rect">
            <a:avLst/>
          </a:prstGeom>
          <a:noFill/>
        </p:spPr>
        <p:txBody>
          <a:bodyPr wrap="none" rtlCol="0">
            <a:spAutoFit/>
          </a:bodyPr>
          <a:lstStyle/>
          <a:p>
            <a:r>
              <a:rPr lang="en-US" dirty="0" smtClean="0"/>
              <a:t>General accuracy rate: </a:t>
            </a:r>
            <a:r>
              <a:rPr lang="en-US" b="1" dirty="0" smtClean="0"/>
              <a:t>71.76%</a:t>
            </a:r>
            <a:endParaRPr lang="en-US" dirty="0"/>
          </a:p>
        </p:txBody>
      </p:sp>
      <p:sp>
        <p:nvSpPr>
          <p:cNvPr id="8" name="Slide Number Placeholder 7"/>
          <p:cNvSpPr>
            <a:spLocks noGrp="1"/>
          </p:cNvSpPr>
          <p:nvPr>
            <p:ph type="sldNum" sz="quarter" idx="12"/>
          </p:nvPr>
        </p:nvSpPr>
        <p:spPr/>
        <p:txBody>
          <a:bodyPr/>
          <a:lstStyle/>
          <a:p>
            <a:fld id="{91974DF9-AD47-4691-BA21-BBFCE3637A9A}" type="slidenum">
              <a:rPr kumimoji="0" lang="en-US" smtClean="0"/>
              <a:pPr/>
              <a:t>18</a:t>
            </a:fld>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Patches confusion table for HSV+GLCM+HOG</a:t>
            </a:r>
            <a:br>
              <a:rPr lang="en-US" dirty="0" smtClean="0"/>
            </a:br>
            <a:endParaRPr lang="en-US" dirty="0"/>
          </a:p>
        </p:txBody>
      </p:sp>
      <p:graphicFrame>
        <p:nvGraphicFramePr>
          <p:cNvPr id="11" name="Content Placeholder 10"/>
          <p:cNvGraphicFramePr>
            <a:graphicFrameLocks noGrp="1"/>
          </p:cNvGraphicFramePr>
          <p:nvPr>
            <p:ph idx="1"/>
          </p:nvPr>
        </p:nvGraphicFramePr>
        <p:xfrm>
          <a:off x="457200" y="1481138"/>
          <a:ext cx="8455358" cy="3555584"/>
        </p:xfrm>
        <a:graphic>
          <a:graphicData uri="http://schemas.openxmlformats.org/drawingml/2006/table">
            <a:tbl>
              <a:tblPr/>
              <a:tblGrid>
                <a:gridCol w="1234795">
                  <a:extLst>
                    <a:ext uri="{9D8B030D-6E8A-4147-A177-3AD203B41FA5}">
                      <a16:colId xmlns:a16="http://schemas.microsoft.com/office/drawing/2014/main" val="20000"/>
                    </a:ext>
                  </a:extLst>
                </a:gridCol>
                <a:gridCol w="450224">
                  <a:extLst>
                    <a:ext uri="{9D8B030D-6E8A-4147-A177-3AD203B41FA5}">
                      <a16:colId xmlns:a16="http://schemas.microsoft.com/office/drawing/2014/main" val="20001"/>
                    </a:ext>
                  </a:extLst>
                </a:gridCol>
                <a:gridCol w="497461">
                  <a:extLst>
                    <a:ext uri="{9D8B030D-6E8A-4147-A177-3AD203B41FA5}">
                      <a16:colId xmlns:a16="http://schemas.microsoft.com/office/drawing/2014/main" val="20002"/>
                    </a:ext>
                  </a:extLst>
                </a:gridCol>
                <a:gridCol w="634742">
                  <a:extLst>
                    <a:ext uri="{9D8B030D-6E8A-4147-A177-3AD203B41FA5}">
                      <a16:colId xmlns:a16="http://schemas.microsoft.com/office/drawing/2014/main" val="20003"/>
                    </a:ext>
                  </a:extLst>
                </a:gridCol>
                <a:gridCol w="445796">
                  <a:extLst>
                    <a:ext uri="{9D8B030D-6E8A-4147-A177-3AD203B41FA5}">
                      <a16:colId xmlns:a16="http://schemas.microsoft.com/office/drawing/2014/main" val="20004"/>
                    </a:ext>
                  </a:extLst>
                </a:gridCol>
                <a:gridCol w="800809">
                  <a:extLst>
                    <a:ext uri="{9D8B030D-6E8A-4147-A177-3AD203B41FA5}">
                      <a16:colId xmlns:a16="http://schemas.microsoft.com/office/drawing/2014/main" val="20005"/>
                    </a:ext>
                  </a:extLst>
                </a:gridCol>
                <a:gridCol w="482699">
                  <a:extLst>
                    <a:ext uri="{9D8B030D-6E8A-4147-A177-3AD203B41FA5}">
                      <a16:colId xmlns:a16="http://schemas.microsoft.com/office/drawing/2014/main" val="20006"/>
                    </a:ext>
                  </a:extLst>
                </a:gridCol>
                <a:gridCol w="563149">
                  <a:extLst>
                    <a:ext uri="{9D8B030D-6E8A-4147-A177-3AD203B41FA5}">
                      <a16:colId xmlns:a16="http://schemas.microsoft.com/office/drawing/2014/main" val="20007"/>
                    </a:ext>
                  </a:extLst>
                </a:gridCol>
                <a:gridCol w="464248">
                  <a:extLst>
                    <a:ext uri="{9D8B030D-6E8A-4147-A177-3AD203B41FA5}">
                      <a16:colId xmlns:a16="http://schemas.microsoft.com/office/drawing/2014/main" val="20008"/>
                    </a:ext>
                  </a:extLst>
                </a:gridCol>
                <a:gridCol w="507794">
                  <a:extLst>
                    <a:ext uri="{9D8B030D-6E8A-4147-A177-3AD203B41FA5}">
                      <a16:colId xmlns:a16="http://schemas.microsoft.com/office/drawing/2014/main" val="20009"/>
                    </a:ext>
                  </a:extLst>
                </a:gridCol>
                <a:gridCol w="471628">
                  <a:extLst>
                    <a:ext uri="{9D8B030D-6E8A-4147-A177-3AD203B41FA5}">
                      <a16:colId xmlns:a16="http://schemas.microsoft.com/office/drawing/2014/main" val="20010"/>
                    </a:ext>
                  </a:extLst>
                </a:gridCol>
                <a:gridCol w="448010">
                  <a:extLst>
                    <a:ext uri="{9D8B030D-6E8A-4147-A177-3AD203B41FA5}">
                      <a16:colId xmlns:a16="http://schemas.microsoft.com/office/drawing/2014/main" val="20011"/>
                    </a:ext>
                  </a:extLst>
                </a:gridCol>
                <a:gridCol w="448010">
                  <a:extLst>
                    <a:ext uri="{9D8B030D-6E8A-4147-A177-3AD203B41FA5}">
                      <a16:colId xmlns:a16="http://schemas.microsoft.com/office/drawing/2014/main" val="20012"/>
                    </a:ext>
                  </a:extLst>
                </a:gridCol>
                <a:gridCol w="495985">
                  <a:extLst>
                    <a:ext uri="{9D8B030D-6E8A-4147-A177-3AD203B41FA5}">
                      <a16:colId xmlns:a16="http://schemas.microsoft.com/office/drawing/2014/main" val="20013"/>
                    </a:ext>
                  </a:extLst>
                </a:gridCol>
                <a:gridCol w="510008">
                  <a:extLst>
                    <a:ext uri="{9D8B030D-6E8A-4147-A177-3AD203B41FA5}">
                      <a16:colId xmlns:a16="http://schemas.microsoft.com/office/drawing/2014/main" val="20014"/>
                    </a:ext>
                  </a:extLst>
                </a:gridCol>
              </a:tblGrid>
              <a:tr h="221422">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truth\prediction</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field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grass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ground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land</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mountain</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plain</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plants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river</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rocks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sand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sea</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sky</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trees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snow</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field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66.4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19.2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grass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92.9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ground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19.2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4.9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46.7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13.7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12.8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land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mountain</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82.0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7.3</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plain</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18.5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0.6</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42.9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31.5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plants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53.8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0.6</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27.6</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3.2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14.7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river</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5.5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6.1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34.3</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0.6</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1.3</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34.4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17.8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rocks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9.0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10.4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68.1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10.4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sand</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5.1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0.3</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28.2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13.1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32.9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19.7</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sea</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13.1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3.6</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62.5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15.4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sky</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4.5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91.4</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1422">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trees</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30.5</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50.0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1.1</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0.9</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Calibri"/>
                        </a:rPr>
                        <a:t>17.2</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48158">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snow</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0.0</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Calibri"/>
                        </a:rPr>
                        <a:t>11.8</a:t>
                      </a:r>
                      <a:endParaRPr lang="en-US" sz="12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Calibri"/>
                        </a:rPr>
                        <a:t>0.0</a:t>
                      </a:r>
                      <a:endParaRPr lang="en-US" sz="12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25.9</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2.4</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12.9</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34.1</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Calibri"/>
                        </a:rPr>
                        <a:t>0.0</a:t>
                      </a:r>
                      <a:endParaRPr lang="en-US" sz="130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b="1" dirty="0">
                          <a:solidFill>
                            <a:srgbClr val="000000"/>
                          </a:solidFill>
                          <a:latin typeface="Calibri"/>
                          <a:ea typeface="Times New Roman"/>
                          <a:cs typeface="Calibri"/>
                        </a:rPr>
                        <a:t>12.9</a:t>
                      </a:r>
                      <a:endParaRPr lang="en-US" sz="1300" dirty="0">
                        <a:latin typeface="Calibri"/>
                        <a:ea typeface="Calibri"/>
                        <a:cs typeface="Arial"/>
                      </a:endParaRPr>
                    </a:p>
                  </a:txBody>
                  <a:tcPr marL="79712" marR="797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2" name="TextBox 11"/>
          <p:cNvSpPr txBox="1"/>
          <p:nvPr/>
        </p:nvSpPr>
        <p:spPr>
          <a:xfrm>
            <a:off x="457200" y="5181600"/>
            <a:ext cx="3627916" cy="369332"/>
          </a:xfrm>
          <a:prstGeom prst="rect">
            <a:avLst/>
          </a:prstGeom>
          <a:noFill/>
        </p:spPr>
        <p:txBody>
          <a:bodyPr wrap="none" rtlCol="0">
            <a:spAutoFit/>
          </a:bodyPr>
          <a:lstStyle/>
          <a:p>
            <a:r>
              <a:rPr lang="en-US" dirty="0" smtClean="0"/>
              <a:t>General accuracy rate: </a:t>
            </a:r>
            <a:r>
              <a:rPr lang="en-US" b="1" dirty="0" smtClean="0"/>
              <a:t>71.85 %</a:t>
            </a:r>
            <a:endParaRPr lang="en-US" dirty="0"/>
          </a:p>
        </p:txBody>
      </p:sp>
      <p:sp>
        <p:nvSpPr>
          <p:cNvPr id="13" name="Slide Number Placeholder 12"/>
          <p:cNvSpPr>
            <a:spLocks noGrp="1"/>
          </p:cNvSpPr>
          <p:nvPr>
            <p:ph type="sldNum" sz="quarter" idx="12"/>
          </p:nvPr>
        </p:nvSpPr>
        <p:spPr/>
        <p:txBody>
          <a:bodyPr/>
          <a:lstStyle/>
          <a:p>
            <a:fld id="{91974DF9-AD47-4691-BA21-BBFCE3637A9A}" type="slidenum">
              <a:rPr kumimoji="0" lang="en-US" smtClean="0"/>
              <a:pPr/>
              <a:t>19</a:t>
            </a:fld>
            <a:endParaRPr kumimoji="0"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mountain_n371076.jpg"/>
          <p:cNvPicPr>
            <a:picLocks noGrp="1"/>
          </p:cNvPicPr>
          <p:nvPr>
            <p:ph idx="1"/>
          </p:nvPr>
        </p:nvPicPr>
        <p:blipFill>
          <a:blip r:embed="rId3" cstate="print"/>
          <a:stretch>
            <a:fillRect/>
          </a:stretch>
        </p:blipFill>
        <p:spPr>
          <a:xfrm>
            <a:off x="152401" y="1752600"/>
            <a:ext cx="2133600" cy="2133600"/>
          </a:xfrm>
          <a:prstGeom prst="rect">
            <a:avLst/>
          </a:prstGeom>
        </p:spPr>
      </p:pic>
      <p:sp>
        <p:nvSpPr>
          <p:cNvPr id="2" name="Title 1"/>
          <p:cNvSpPr>
            <a:spLocks noGrp="1"/>
          </p:cNvSpPr>
          <p:nvPr>
            <p:ph type="title"/>
          </p:nvPr>
        </p:nvSpPr>
        <p:spPr/>
        <p:txBody>
          <a:bodyPr>
            <a:normAutofit/>
          </a:bodyPr>
          <a:lstStyle/>
          <a:p>
            <a:r>
              <a:rPr lang="en-US" dirty="0" smtClean="0"/>
              <a:t>Scenery Images</a:t>
            </a:r>
          </a:p>
        </p:txBody>
      </p:sp>
      <p:pic>
        <p:nvPicPr>
          <p:cNvPr id="18" name="Picture 17" descr="coast_land341.jpg"/>
          <p:cNvPicPr/>
          <p:nvPr/>
        </p:nvPicPr>
        <p:blipFill>
          <a:blip r:embed="rId4" cstate="print"/>
          <a:stretch>
            <a:fillRect/>
          </a:stretch>
        </p:blipFill>
        <p:spPr>
          <a:xfrm>
            <a:off x="2362201" y="1752600"/>
            <a:ext cx="2140605" cy="2133600"/>
          </a:xfrm>
          <a:prstGeom prst="rect">
            <a:avLst/>
          </a:prstGeom>
        </p:spPr>
      </p:pic>
      <p:pic>
        <p:nvPicPr>
          <p:cNvPr id="19" name="Picture 18" descr="coast_cdmc889.jpg"/>
          <p:cNvPicPr/>
          <p:nvPr/>
        </p:nvPicPr>
        <p:blipFill>
          <a:blip r:embed="rId5" cstate="print"/>
          <a:stretch>
            <a:fillRect/>
          </a:stretch>
        </p:blipFill>
        <p:spPr>
          <a:xfrm>
            <a:off x="4572001" y="1752600"/>
            <a:ext cx="2140605" cy="2133600"/>
          </a:xfrm>
          <a:prstGeom prst="rect">
            <a:avLst/>
          </a:prstGeom>
        </p:spPr>
      </p:pic>
      <p:pic>
        <p:nvPicPr>
          <p:cNvPr id="20" name="Picture 19" descr="coast_art294.jpg"/>
          <p:cNvPicPr/>
          <p:nvPr/>
        </p:nvPicPr>
        <p:blipFill>
          <a:blip r:embed="rId6" cstate="print"/>
          <a:stretch>
            <a:fillRect/>
          </a:stretch>
        </p:blipFill>
        <p:spPr>
          <a:xfrm>
            <a:off x="6781801" y="1752600"/>
            <a:ext cx="2129744" cy="2133600"/>
          </a:xfrm>
          <a:prstGeom prst="rect">
            <a:avLst/>
          </a:prstGeom>
        </p:spPr>
      </p:pic>
      <p:pic>
        <p:nvPicPr>
          <p:cNvPr id="21" name="Picture 20" descr="opencountry_nat1034.jpg"/>
          <p:cNvPicPr/>
          <p:nvPr/>
        </p:nvPicPr>
        <p:blipFill>
          <a:blip r:embed="rId7" cstate="print"/>
          <a:stretch>
            <a:fillRect/>
          </a:stretch>
        </p:blipFill>
        <p:spPr>
          <a:xfrm>
            <a:off x="152400" y="4114800"/>
            <a:ext cx="2140605" cy="2133600"/>
          </a:xfrm>
          <a:prstGeom prst="rect">
            <a:avLst/>
          </a:prstGeom>
        </p:spPr>
      </p:pic>
      <p:pic>
        <p:nvPicPr>
          <p:cNvPr id="22" name="Picture 21" descr="opencountry_n18002.jpg"/>
          <p:cNvPicPr/>
          <p:nvPr/>
        </p:nvPicPr>
        <p:blipFill>
          <a:blip r:embed="rId8" cstate="print"/>
          <a:stretch>
            <a:fillRect/>
          </a:stretch>
        </p:blipFill>
        <p:spPr>
          <a:xfrm>
            <a:off x="2362200" y="4114800"/>
            <a:ext cx="2140605" cy="2133600"/>
          </a:xfrm>
          <a:prstGeom prst="rect">
            <a:avLst/>
          </a:prstGeom>
        </p:spPr>
      </p:pic>
      <p:pic>
        <p:nvPicPr>
          <p:cNvPr id="23" name="Picture 22" descr="mountain_n213065.jpg"/>
          <p:cNvPicPr/>
          <p:nvPr/>
        </p:nvPicPr>
        <p:blipFill>
          <a:blip r:embed="rId9" cstate="print"/>
          <a:stretch>
            <a:fillRect/>
          </a:stretch>
        </p:blipFill>
        <p:spPr>
          <a:xfrm>
            <a:off x="4572000" y="4114800"/>
            <a:ext cx="2140605" cy="2133600"/>
          </a:xfrm>
          <a:prstGeom prst="rect">
            <a:avLst/>
          </a:prstGeom>
        </p:spPr>
      </p:pic>
      <p:pic>
        <p:nvPicPr>
          <p:cNvPr id="24" name="Picture 23" descr="mountain_n295042.jpg"/>
          <p:cNvPicPr/>
          <p:nvPr/>
        </p:nvPicPr>
        <p:blipFill>
          <a:blip r:embed="rId10" cstate="print"/>
          <a:stretch>
            <a:fillRect/>
          </a:stretch>
        </p:blipFill>
        <p:spPr>
          <a:xfrm>
            <a:off x="6781800" y="4114800"/>
            <a:ext cx="2140605" cy="2133600"/>
          </a:xfrm>
          <a:prstGeom prst="rect">
            <a:avLst/>
          </a:prstGeom>
        </p:spPr>
      </p:pic>
      <p:sp>
        <p:nvSpPr>
          <p:cNvPr id="11" name="Slide Number Placeholder 10"/>
          <p:cNvSpPr>
            <a:spLocks noGrp="1"/>
          </p:cNvSpPr>
          <p:nvPr>
            <p:ph type="sldNum" sz="quarter" idx="12"/>
          </p:nvPr>
        </p:nvSpPr>
        <p:spPr/>
        <p:txBody>
          <a:bodyPr/>
          <a:lstStyle/>
          <a:p>
            <a:fld id="{91974DF9-AD47-4691-BA21-BBFCE3637A9A}" type="slidenum">
              <a:rPr kumimoji="0" lang="en-US" smtClean="0"/>
              <a:pPr/>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accuracy rates are correlated with the sizes of the classes</a:t>
            </a:r>
          </a:p>
          <a:p>
            <a:pPr lvl="1"/>
            <a:r>
              <a:rPr lang="en-US" dirty="0" smtClean="0"/>
              <a:t>Unbalanced dataset</a:t>
            </a:r>
          </a:p>
          <a:p>
            <a:pPr lvl="1"/>
            <a:r>
              <a:rPr lang="en-US" dirty="0" smtClean="0"/>
              <a:t>Learning the prior</a:t>
            </a:r>
          </a:p>
          <a:p>
            <a:r>
              <a:rPr lang="en-US" dirty="0" smtClean="0"/>
              <a:t>Members of smaller classes are often confused with the semantically most similar larger class</a:t>
            </a:r>
          </a:p>
          <a:p>
            <a:r>
              <a:rPr lang="en-US" dirty="0" smtClean="0"/>
              <a:t>Labeling noise</a:t>
            </a:r>
          </a:p>
          <a:p>
            <a:r>
              <a:rPr lang="en-US" dirty="0" smtClean="0"/>
              <a:t>Upper bound on the accuracy rate of local patches</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a:t>
            </a:fld>
            <a:endParaRPr kumimoji="0" lang="en-US"/>
          </a:p>
        </p:txBody>
      </p:sp>
      <p:sp>
        <p:nvSpPr>
          <p:cNvPr id="4" name="Title 3"/>
          <p:cNvSpPr>
            <a:spLocks noGrp="1"/>
          </p:cNvSpPr>
          <p:nvPr>
            <p:ph type="title"/>
          </p:nvPr>
        </p:nvSpPr>
        <p:spPr/>
        <p:txBody>
          <a:bodyPr/>
          <a:lstStyle/>
          <a:p>
            <a:r>
              <a:rPr lang="en-US" dirty="0" smtClean="0"/>
              <a:t>Discussion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Using the </a:t>
            </a:r>
            <a:r>
              <a:rPr lang="en-US" dirty="0" err="1" smtClean="0"/>
              <a:t>HSI+GLCM+Edges</a:t>
            </a:r>
            <a:r>
              <a:rPr lang="en-US" dirty="0" smtClean="0"/>
              <a:t> Feature Vector</a:t>
            </a:r>
          </a:p>
          <a:p>
            <a:r>
              <a:rPr lang="en-US" dirty="0" smtClean="0"/>
              <a:t>Every region contains several patches</a:t>
            </a:r>
          </a:p>
          <a:p>
            <a:r>
              <a:rPr lang="en-US" dirty="0" smtClean="0"/>
              <a:t>Associating a region to a category/class gives us a more global knowledge about the scene</a:t>
            </a:r>
          </a:p>
          <a:p>
            <a:r>
              <a:rPr lang="en-US" dirty="0" smtClean="0"/>
              <a:t>Two voting methods</a:t>
            </a:r>
          </a:p>
          <a:p>
            <a:pPr lvl="1"/>
            <a:r>
              <a:rPr lang="en-US" dirty="0" smtClean="0"/>
              <a:t>A single vote per patch</a:t>
            </a:r>
          </a:p>
          <a:p>
            <a:pPr lvl="1"/>
            <a:r>
              <a:rPr lang="en-US" dirty="0" smtClean="0"/>
              <a:t>A weighted vote per patch, according to its probability (an output of the probabilistic SVM)</a:t>
            </a:r>
          </a:p>
          <a:p>
            <a:r>
              <a:rPr lang="en-US" dirty="0" smtClean="0"/>
              <a:t>Will this improve the accuracy rates? Remember that there are usually several patches that form a region.</a:t>
            </a:r>
          </a:p>
          <a:p>
            <a:pPr lvl="1"/>
            <a:endParaRPr lang="en-US" dirty="0"/>
          </a:p>
        </p:txBody>
      </p:sp>
      <p:sp>
        <p:nvSpPr>
          <p:cNvPr id="3" name="Title 2"/>
          <p:cNvSpPr>
            <a:spLocks noGrp="1"/>
          </p:cNvSpPr>
          <p:nvPr>
            <p:ph type="title"/>
          </p:nvPr>
        </p:nvSpPr>
        <p:spPr/>
        <p:txBody>
          <a:bodyPr/>
          <a:lstStyle/>
          <a:p>
            <a:r>
              <a:rPr lang="en-US" dirty="0" smtClean="0"/>
              <a:t>Regions classification</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21</a:t>
            </a:fld>
            <a:endParaRPr kumimoji="0"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Regions confusion table for a Single Vote per Patch</a:t>
            </a:r>
            <a:endParaRPr lang="en-US" dirty="0"/>
          </a:p>
        </p:txBody>
      </p:sp>
      <p:graphicFrame>
        <p:nvGraphicFramePr>
          <p:cNvPr id="7" name="Table 6"/>
          <p:cNvGraphicFramePr>
            <a:graphicFrameLocks noGrp="1"/>
          </p:cNvGraphicFramePr>
          <p:nvPr/>
        </p:nvGraphicFramePr>
        <p:xfrm>
          <a:off x="304800" y="1371600"/>
          <a:ext cx="8768283" cy="3657606"/>
        </p:xfrm>
        <a:graphic>
          <a:graphicData uri="http://schemas.openxmlformats.org/drawingml/2006/table">
            <a:tbl>
              <a:tblPr/>
              <a:tblGrid>
                <a:gridCol w="1267877">
                  <a:extLst>
                    <a:ext uri="{9D8B030D-6E8A-4147-A177-3AD203B41FA5}">
                      <a16:colId xmlns:a16="http://schemas.microsoft.com/office/drawing/2014/main" val="20000"/>
                    </a:ext>
                  </a:extLst>
                </a:gridCol>
                <a:gridCol w="544134">
                  <a:extLst>
                    <a:ext uri="{9D8B030D-6E8A-4147-A177-3AD203B41FA5}">
                      <a16:colId xmlns:a16="http://schemas.microsoft.com/office/drawing/2014/main" val="20001"/>
                    </a:ext>
                  </a:extLst>
                </a:gridCol>
                <a:gridCol w="510789">
                  <a:extLst>
                    <a:ext uri="{9D8B030D-6E8A-4147-A177-3AD203B41FA5}">
                      <a16:colId xmlns:a16="http://schemas.microsoft.com/office/drawing/2014/main" val="20002"/>
                    </a:ext>
                  </a:extLst>
                </a:gridCol>
                <a:gridCol w="651748">
                  <a:extLst>
                    <a:ext uri="{9D8B030D-6E8A-4147-A177-3AD203B41FA5}">
                      <a16:colId xmlns:a16="http://schemas.microsoft.com/office/drawing/2014/main" val="20003"/>
                    </a:ext>
                  </a:extLst>
                </a:gridCol>
                <a:gridCol w="457739">
                  <a:extLst>
                    <a:ext uri="{9D8B030D-6E8A-4147-A177-3AD203B41FA5}">
                      <a16:colId xmlns:a16="http://schemas.microsoft.com/office/drawing/2014/main" val="20004"/>
                    </a:ext>
                  </a:extLst>
                </a:gridCol>
                <a:gridCol w="822263">
                  <a:extLst>
                    <a:ext uri="{9D8B030D-6E8A-4147-A177-3AD203B41FA5}">
                      <a16:colId xmlns:a16="http://schemas.microsoft.com/office/drawing/2014/main" val="20005"/>
                    </a:ext>
                  </a:extLst>
                </a:gridCol>
                <a:gridCol w="495632">
                  <a:extLst>
                    <a:ext uri="{9D8B030D-6E8A-4147-A177-3AD203B41FA5}">
                      <a16:colId xmlns:a16="http://schemas.microsoft.com/office/drawing/2014/main" val="20006"/>
                    </a:ext>
                  </a:extLst>
                </a:gridCol>
                <a:gridCol w="578237">
                  <a:extLst>
                    <a:ext uri="{9D8B030D-6E8A-4147-A177-3AD203B41FA5}">
                      <a16:colId xmlns:a16="http://schemas.microsoft.com/office/drawing/2014/main" val="20007"/>
                    </a:ext>
                  </a:extLst>
                </a:gridCol>
                <a:gridCol w="476686">
                  <a:extLst>
                    <a:ext uri="{9D8B030D-6E8A-4147-A177-3AD203B41FA5}">
                      <a16:colId xmlns:a16="http://schemas.microsoft.com/office/drawing/2014/main" val="20008"/>
                    </a:ext>
                  </a:extLst>
                </a:gridCol>
                <a:gridCol w="521398">
                  <a:extLst>
                    <a:ext uri="{9D8B030D-6E8A-4147-A177-3AD203B41FA5}">
                      <a16:colId xmlns:a16="http://schemas.microsoft.com/office/drawing/2014/main" val="20009"/>
                    </a:ext>
                  </a:extLst>
                </a:gridCol>
                <a:gridCol w="484264">
                  <a:extLst>
                    <a:ext uri="{9D8B030D-6E8A-4147-A177-3AD203B41FA5}">
                      <a16:colId xmlns:a16="http://schemas.microsoft.com/office/drawing/2014/main" val="20010"/>
                    </a:ext>
                  </a:extLst>
                </a:gridCol>
                <a:gridCol w="462286">
                  <a:extLst>
                    <a:ext uri="{9D8B030D-6E8A-4147-A177-3AD203B41FA5}">
                      <a16:colId xmlns:a16="http://schemas.microsoft.com/office/drawing/2014/main" val="20011"/>
                    </a:ext>
                  </a:extLst>
                </a:gridCol>
                <a:gridCol w="462286">
                  <a:extLst>
                    <a:ext uri="{9D8B030D-6E8A-4147-A177-3AD203B41FA5}">
                      <a16:colId xmlns:a16="http://schemas.microsoft.com/office/drawing/2014/main" val="20012"/>
                    </a:ext>
                  </a:extLst>
                </a:gridCol>
                <a:gridCol w="509272">
                  <a:extLst>
                    <a:ext uri="{9D8B030D-6E8A-4147-A177-3AD203B41FA5}">
                      <a16:colId xmlns:a16="http://schemas.microsoft.com/office/drawing/2014/main" val="20013"/>
                    </a:ext>
                  </a:extLst>
                </a:gridCol>
                <a:gridCol w="523672">
                  <a:extLst>
                    <a:ext uri="{9D8B030D-6E8A-4147-A177-3AD203B41FA5}">
                      <a16:colId xmlns:a16="http://schemas.microsoft.com/office/drawing/2014/main" val="20014"/>
                    </a:ext>
                  </a:extLst>
                </a:gridCol>
              </a:tblGrid>
              <a:tr h="227354">
                <a:tc>
                  <a:txBody>
                    <a:bodyPr/>
                    <a:lstStyle/>
                    <a:p>
                      <a:pPr marL="0" marR="0">
                        <a:lnSpc>
                          <a:spcPct val="115000"/>
                        </a:lnSpc>
                        <a:spcBef>
                          <a:spcPts val="0"/>
                        </a:spcBef>
                        <a:spcAft>
                          <a:spcPts val="0"/>
                        </a:spcAft>
                      </a:pPr>
                      <a:r>
                        <a:rPr lang="en-US" sz="1000" b="1" dirty="0">
                          <a:solidFill>
                            <a:srgbClr val="000000"/>
                          </a:solidFill>
                          <a:latin typeface="Calibri"/>
                          <a:ea typeface="Times New Roman"/>
                          <a:cs typeface="Calibri"/>
                        </a:rPr>
                        <a:t>truth\prediction</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field</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grass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ground</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000000"/>
                          </a:solidFill>
                          <a:latin typeface="Calibri"/>
                          <a:ea typeface="Times New Roman"/>
                          <a:cs typeface="Calibri"/>
                        </a:rPr>
                        <a:t>land</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000000"/>
                          </a:solidFill>
                          <a:latin typeface="Calibri"/>
                          <a:ea typeface="Times New Roman"/>
                          <a:cs typeface="Calibri"/>
                        </a:rPr>
                        <a:t>mountain</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plain</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plants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river</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rocks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sand</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sea</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sky</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trees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snow</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7354">
                <a:tc>
                  <a:txBody>
                    <a:bodyPr/>
                    <a:lstStyle/>
                    <a:p>
                      <a:pPr marL="0" marR="0">
                        <a:lnSpc>
                          <a:spcPct val="115000"/>
                        </a:lnSpc>
                        <a:spcBef>
                          <a:spcPts val="0"/>
                        </a:spcBef>
                        <a:spcAft>
                          <a:spcPts val="0"/>
                        </a:spcAft>
                      </a:pPr>
                      <a:r>
                        <a:rPr lang="en-US" sz="1000" b="1" dirty="0">
                          <a:solidFill>
                            <a:srgbClr val="000000"/>
                          </a:solidFill>
                          <a:latin typeface="Calibri"/>
                          <a:ea typeface="Times New Roman"/>
                          <a:cs typeface="Calibri"/>
                        </a:rPr>
                        <a:t>field</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71.6</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21.3</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1.4</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0.7</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0.7</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0.7</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2.1</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1.4</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grass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100.0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ground</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27.6</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3.4</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44.8</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3.4</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6.9</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13.8</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land</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mountain</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5.8</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0.2</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85.8</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0.4</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2.3</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4.8</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0.6</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plain</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12.5</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Calibri"/>
                          <a:ea typeface="Times New Roman"/>
                          <a:cs typeface="Calibri"/>
                        </a:rPr>
                        <a:t>0.0</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50.0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37.5</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plants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45.0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Calibri"/>
                          <a:ea typeface="Times New Roman"/>
                          <a:cs typeface="Calibri"/>
                        </a:rPr>
                        <a:t>0.0</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Calibri"/>
                          <a:ea typeface="Times New Roman"/>
                          <a:cs typeface="Calibri"/>
                        </a:rPr>
                        <a:t>0.0</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35.0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5.0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15.0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river</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10.9</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2.2</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Calibri"/>
                          <a:ea typeface="Times New Roman"/>
                          <a:cs typeface="Calibri"/>
                        </a:rPr>
                        <a:t>0.0</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39.1</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32.6</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15.2</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rocks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14.3</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7.1</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Calibri"/>
                          <a:ea typeface="Times New Roman"/>
                          <a:cs typeface="Calibri"/>
                        </a:rPr>
                        <a:t>0.0</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71.4</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7.1</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sand</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5.5</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Calibri"/>
                          <a:ea typeface="Times New Roman"/>
                          <a:cs typeface="Calibri"/>
                        </a:rPr>
                        <a:t>0.0</a:t>
                      </a:r>
                      <a:endParaRPr lang="en-US" sz="100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34.5</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Calibri"/>
                          <a:ea typeface="Times New Roman"/>
                          <a:cs typeface="Calibri"/>
                        </a:rPr>
                        <a:t>9.1</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29.1</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21.8</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Calibri"/>
                        </a:rPr>
                        <a:t>0.0</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sea</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5.0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0.6</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13.3</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1.7</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baseline="0">
                          <a:solidFill>
                            <a:srgbClr val="000000"/>
                          </a:solidFill>
                          <a:latin typeface="Calibri"/>
                          <a:ea typeface="Times New Roman"/>
                          <a:cs typeface="Calibri"/>
                        </a:rPr>
                        <a:t>64.1</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15.5</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sky</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6.0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0.4</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0.8</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baseline="0">
                          <a:solidFill>
                            <a:srgbClr val="000000"/>
                          </a:solidFill>
                          <a:latin typeface="Calibri"/>
                          <a:ea typeface="Times New Roman"/>
                          <a:cs typeface="Calibri"/>
                        </a:rPr>
                        <a:t>92.8</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7354">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trees</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39.6</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40.7</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1.1</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2.2</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baseline="0">
                          <a:solidFill>
                            <a:srgbClr val="000000"/>
                          </a:solidFill>
                          <a:latin typeface="Calibri"/>
                          <a:ea typeface="Times New Roman"/>
                          <a:cs typeface="Calibri"/>
                        </a:rPr>
                        <a:t>16.5</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Calibri"/>
                        </a:rPr>
                        <a:t>0.0</a:t>
                      </a:r>
                      <a:endParaRPr lang="en-US" sz="1000" baseline="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74650">
                <a:tc>
                  <a:txBody>
                    <a:bodyPr/>
                    <a:lstStyle/>
                    <a:p>
                      <a:pPr marL="0" marR="0">
                        <a:lnSpc>
                          <a:spcPct val="115000"/>
                        </a:lnSpc>
                        <a:spcBef>
                          <a:spcPts val="0"/>
                        </a:spcBef>
                        <a:spcAft>
                          <a:spcPts val="0"/>
                        </a:spcAft>
                      </a:pPr>
                      <a:r>
                        <a:rPr lang="en-US" sz="1000" b="1">
                          <a:solidFill>
                            <a:srgbClr val="000000"/>
                          </a:solidFill>
                          <a:latin typeface="Calibri"/>
                          <a:ea typeface="Times New Roman"/>
                          <a:cs typeface="Calibri"/>
                        </a:rPr>
                        <a:t>snow</a:t>
                      </a:r>
                      <a:endParaRPr lang="en-US" sz="100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40.0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40.0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baseline="0" dirty="0">
                          <a:solidFill>
                            <a:srgbClr val="000000"/>
                          </a:solidFill>
                          <a:latin typeface="Calibri"/>
                          <a:ea typeface="Times New Roman"/>
                          <a:cs typeface="Calibri"/>
                        </a:rPr>
                        <a:t>20.0</a:t>
                      </a:r>
                      <a:endParaRPr lang="en-US" sz="1000" b="1" baseline="0" dirty="0">
                        <a:latin typeface="Calibri"/>
                        <a:ea typeface="Calibri"/>
                        <a:cs typeface="Arial"/>
                      </a:endParaRPr>
                    </a:p>
                  </a:txBody>
                  <a:tcPr marL="81848" marR="8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Rectangle 7"/>
          <p:cNvSpPr/>
          <p:nvPr/>
        </p:nvSpPr>
        <p:spPr>
          <a:xfrm>
            <a:off x="304800" y="5105400"/>
            <a:ext cx="3554178" cy="369332"/>
          </a:xfrm>
          <a:prstGeom prst="rect">
            <a:avLst/>
          </a:prstGeom>
        </p:spPr>
        <p:txBody>
          <a:bodyPr wrap="none">
            <a:spAutoFit/>
          </a:bodyPr>
          <a:lstStyle/>
          <a:p>
            <a:r>
              <a:rPr lang="en-US" dirty="0" smtClean="0"/>
              <a:t>General accuracy rate: </a:t>
            </a:r>
            <a:r>
              <a:rPr lang="en-US" b="1" dirty="0" smtClean="0"/>
              <a:t>70.77%</a:t>
            </a:r>
            <a:endParaRPr lang="en-US" dirty="0"/>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22</a:t>
            </a:fld>
            <a:endParaRPr kumimoji="0"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Regions confusion table for a Weighted Vote per Patch</a:t>
            </a:r>
            <a:endParaRPr lang="en-US" dirty="0"/>
          </a:p>
        </p:txBody>
      </p:sp>
      <p:graphicFrame>
        <p:nvGraphicFramePr>
          <p:cNvPr id="5" name="Table 4"/>
          <p:cNvGraphicFramePr>
            <a:graphicFrameLocks noGrp="1"/>
          </p:cNvGraphicFramePr>
          <p:nvPr/>
        </p:nvGraphicFramePr>
        <p:xfrm>
          <a:off x="304800" y="1371600"/>
          <a:ext cx="8686801" cy="3612926"/>
        </p:xfrm>
        <a:graphic>
          <a:graphicData uri="http://schemas.openxmlformats.org/drawingml/2006/table">
            <a:tbl>
              <a:tblPr/>
              <a:tblGrid>
                <a:gridCol w="1256095">
                  <a:extLst>
                    <a:ext uri="{9D8B030D-6E8A-4147-A177-3AD203B41FA5}">
                      <a16:colId xmlns:a16="http://schemas.microsoft.com/office/drawing/2014/main" val="20000"/>
                    </a:ext>
                  </a:extLst>
                </a:gridCol>
                <a:gridCol w="539077">
                  <a:extLst>
                    <a:ext uri="{9D8B030D-6E8A-4147-A177-3AD203B41FA5}">
                      <a16:colId xmlns:a16="http://schemas.microsoft.com/office/drawing/2014/main" val="20001"/>
                    </a:ext>
                  </a:extLst>
                </a:gridCol>
                <a:gridCol w="506042">
                  <a:extLst>
                    <a:ext uri="{9D8B030D-6E8A-4147-A177-3AD203B41FA5}">
                      <a16:colId xmlns:a16="http://schemas.microsoft.com/office/drawing/2014/main" val="20002"/>
                    </a:ext>
                  </a:extLst>
                </a:gridCol>
                <a:gridCol w="645691">
                  <a:extLst>
                    <a:ext uri="{9D8B030D-6E8A-4147-A177-3AD203B41FA5}">
                      <a16:colId xmlns:a16="http://schemas.microsoft.com/office/drawing/2014/main" val="20003"/>
                    </a:ext>
                  </a:extLst>
                </a:gridCol>
                <a:gridCol w="453486">
                  <a:extLst>
                    <a:ext uri="{9D8B030D-6E8A-4147-A177-3AD203B41FA5}">
                      <a16:colId xmlns:a16="http://schemas.microsoft.com/office/drawing/2014/main" val="20004"/>
                    </a:ext>
                  </a:extLst>
                </a:gridCol>
                <a:gridCol w="814622">
                  <a:extLst>
                    <a:ext uri="{9D8B030D-6E8A-4147-A177-3AD203B41FA5}">
                      <a16:colId xmlns:a16="http://schemas.microsoft.com/office/drawing/2014/main" val="20005"/>
                    </a:ext>
                  </a:extLst>
                </a:gridCol>
                <a:gridCol w="491026">
                  <a:extLst>
                    <a:ext uri="{9D8B030D-6E8A-4147-A177-3AD203B41FA5}">
                      <a16:colId xmlns:a16="http://schemas.microsoft.com/office/drawing/2014/main" val="20006"/>
                    </a:ext>
                  </a:extLst>
                </a:gridCol>
                <a:gridCol w="572863">
                  <a:extLst>
                    <a:ext uri="{9D8B030D-6E8A-4147-A177-3AD203B41FA5}">
                      <a16:colId xmlns:a16="http://schemas.microsoft.com/office/drawing/2014/main" val="20007"/>
                    </a:ext>
                  </a:extLst>
                </a:gridCol>
                <a:gridCol w="472255">
                  <a:extLst>
                    <a:ext uri="{9D8B030D-6E8A-4147-A177-3AD203B41FA5}">
                      <a16:colId xmlns:a16="http://schemas.microsoft.com/office/drawing/2014/main" val="20008"/>
                    </a:ext>
                  </a:extLst>
                </a:gridCol>
                <a:gridCol w="516553">
                  <a:extLst>
                    <a:ext uri="{9D8B030D-6E8A-4147-A177-3AD203B41FA5}">
                      <a16:colId xmlns:a16="http://schemas.microsoft.com/office/drawing/2014/main" val="20009"/>
                    </a:ext>
                  </a:extLst>
                </a:gridCol>
                <a:gridCol w="479764">
                  <a:extLst>
                    <a:ext uri="{9D8B030D-6E8A-4147-A177-3AD203B41FA5}">
                      <a16:colId xmlns:a16="http://schemas.microsoft.com/office/drawing/2014/main" val="20010"/>
                    </a:ext>
                  </a:extLst>
                </a:gridCol>
                <a:gridCol w="457990">
                  <a:extLst>
                    <a:ext uri="{9D8B030D-6E8A-4147-A177-3AD203B41FA5}">
                      <a16:colId xmlns:a16="http://schemas.microsoft.com/office/drawing/2014/main" val="20011"/>
                    </a:ext>
                  </a:extLst>
                </a:gridCol>
                <a:gridCol w="457990">
                  <a:extLst>
                    <a:ext uri="{9D8B030D-6E8A-4147-A177-3AD203B41FA5}">
                      <a16:colId xmlns:a16="http://schemas.microsoft.com/office/drawing/2014/main" val="20012"/>
                    </a:ext>
                  </a:extLst>
                </a:gridCol>
                <a:gridCol w="504541">
                  <a:extLst>
                    <a:ext uri="{9D8B030D-6E8A-4147-A177-3AD203B41FA5}">
                      <a16:colId xmlns:a16="http://schemas.microsoft.com/office/drawing/2014/main" val="20013"/>
                    </a:ext>
                  </a:extLst>
                </a:gridCol>
                <a:gridCol w="518806">
                  <a:extLst>
                    <a:ext uri="{9D8B030D-6E8A-4147-A177-3AD203B41FA5}">
                      <a16:colId xmlns:a16="http://schemas.microsoft.com/office/drawing/2014/main" val="20014"/>
                    </a:ext>
                  </a:extLst>
                </a:gridCol>
              </a:tblGrid>
              <a:tr h="225241">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truth\prediction</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field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grass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ground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land</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mountain</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plain</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plants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river</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rocks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sand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sea</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sky</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trees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snow</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field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70.2</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22.0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1.4</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0.7</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0.7</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0.7</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1.4</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grass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100.0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0.0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ground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27.6</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3.4</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0.0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44.8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10.3</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13.8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land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mountain</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4.6</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0.4</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0.0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86.6</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0.4</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2.3</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4.8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plain</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12.5</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0.0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50.0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37.5</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plants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45.0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35.0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5.0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15.0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river</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10.9</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2.2</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37.0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34.8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15.2</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rocks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7.1</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14.3</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71.4</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7.1</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sand</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3.6</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34.5</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9.1</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27.3</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25.5</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sea</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5.0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0.6</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12.7</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1.7</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63.0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17.1</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sky</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0.0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4.8</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0.2</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94.2</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5241">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trees</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30.8</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Times New Roman"/>
                          <a:cs typeface="Calibri"/>
                        </a:rPr>
                        <a:t>0.0</a:t>
                      </a:r>
                      <a:endParaRPr lang="en-US" sz="110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47.3</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1.1</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2.2</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Calibri"/>
                          <a:ea typeface="Times New Roman"/>
                          <a:cs typeface="Calibri"/>
                        </a:rPr>
                        <a:t>18.7</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Times New Roman"/>
                          <a:cs typeface="Calibri"/>
                        </a:rPr>
                        <a:t>0.0</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59552">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snow</a:t>
                      </a:r>
                      <a:endParaRPr lang="en-US" sz="110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20.0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60.0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Calibri"/>
                        </a:rPr>
                        <a:t>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baseline="0" dirty="0">
                          <a:solidFill>
                            <a:srgbClr val="000000"/>
                          </a:solidFill>
                          <a:latin typeface="Calibri"/>
                          <a:ea typeface="Times New Roman"/>
                          <a:cs typeface="Calibri"/>
                        </a:rPr>
                        <a:t>20.0</a:t>
                      </a:r>
                      <a:endParaRPr lang="en-US" sz="1000" baseline="0" dirty="0">
                        <a:latin typeface="Calibri"/>
                        <a:ea typeface="Calibri"/>
                        <a:cs typeface="Arial"/>
                      </a:endParaRPr>
                    </a:p>
                  </a:txBody>
                  <a:tcPr marL="81087" marR="81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6" name="Rectangle 5"/>
          <p:cNvSpPr/>
          <p:nvPr/>
        </p:nvSpPr>
        <p:spPr>
          <a:xfrm>
            <a:off x="304800" y="5105400"/>
            <a:ext cx="3554178" cy="369332"/>
          </a:xfrm>
          <a:prstGeom prst="rect">
            <a:avLst/>
          </a:prstGeom>
        </p:spPr>
        <p:txBody>
          <a:bodyPr wrap="none">
            <a:spAutoFit/>
          </a:bodyPr>
          <a:lstStyle/>
          <a:p>
            <a:r>
              <a:rPr lang="en-US" dirty="0" smtClean="0"/>
              <a:t>General accuracy rate: </a:t>
            </a:r>
            <a:r>
              <a:rPr lang="en-US" b="1" dirty="0" smtClean="0"/>
              <a:t>71.34%</a:t>
            </a: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23</a:t>
            </a:fld>
            <a:endParaRPr kumimoji="0"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project was combined with:</a:t>
            </a:r>
          </a:p>
          <a:p>
            <a:pPr lvl="1"/>
            <a:r>
              <a:rPr lang="en-US" dirty="0" smtClean="0"/>
              <a:t>Non-Local Characterization of Scenery Images: Statistics, 3D Reasoning, and a Generative Model / Tamar Avraham and Michael Lindenbaum</a:t>
            </a:r>
          </a:p>
          <a:p>
            <a:r>
              <a:rPr lang="en-US" dirty="0" smtClean="0"/>
              <a:t>Submitted to CVPR 2011:</a:t>
            </a:r>
          </a:p>
          <a:p>
            <a:pPr lvl="1"/>
            <a:r>
              <a:rPr lang="en-US" sz="2400" dirty="0" smtClean="0"/>
              <a:t>Multiple Region Classification for Scenery Images using Top-Bottom Order and Boundary Shape Cues</a:t>
            </a:r>
            <a:endParaRPr lang="en-US" dirty="0" smtClean="0"/>
          </a:p>
          <a:p>
            <a:r>
              <a:rPr lang="en-US" dirty="0" smtClean="0"/>
              <a:t>The following are now taken into account:</a:t>
            </a:r>
          </a:p>
          <a:p>
            <a:pPr lvl="1"/>
            <a:r>
              <a:rPr lang="en-US" dirty="0" smtClean="0"/>
              <a:t>The relative location of the region</a:t>
            </a:r>
          </a:p>
          <a:p>
            <a:pPr lvl="1"/>
            <a:r>
              <a:rPr lang="en-US" dirty="0" smtClean="0"/>
              <a:t>The height of the region</a:t>
            </a:r>
          </a:p>
          <a:p>
            <a:pPr lvl="1"/>
            <a:r>
              <a:rPr lang="en-US" dirty="0" smtClean="0"/>
              <a:t>The boundary between the regions</a:t>
            </a:r>
          </a:p>
          <a:p>
            <a:pPr lvl="1"/>
            <a:r>
              <a:rPr lang="en-US" dirty="0" smtClean="0"/>
              <a:t>Texture and color</a:t>
            </a:r>
          </a:p>
          <a:p>
            <a:pPr lvl="1"/>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Incorporating global context (1)</a:t>
            </a:r>
            <a:endParaRPr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24</a:t>
            </a:fld>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4"/>
          <p:cNvSpPr txBox="1">
            <a:spLocks noChangeArrowheads="1"/>
          </p:cNvSpPr>
          <p:nvPr/>
        </p:nvSpPr>
        <p:spPr bwMode="auto">
          <a:xfrm>
            <a:off x="2423711" y="2576454"/>
            <a:ext cx="414338" cy="277813"/>
          </a:xfrm>
          <a:prstGeom prst="rect">
            <a:avLst/>
          </a:prstGeom>
          <a:noFill/>
          <a:ln w="9525">
            <a:noFill/>
            <a:miter lim="800000"/>
            <a:headEnd/>
            <a:tailEnd/>
          </a:ln>
        </p:spPr>
        <p:txBody>
          <a:bodyPr wrap="none">
            <a:spAutoFit/>
          </a:bodyPr>
          <a:lstStyle/>
          <a:p>
            <a:r>
              <a:rPr lang="en-US" sz="1200" dirty="0"/>
              <a:t>sky</a:t>
            </a:r>
          </a:p>
        </p:txBody>
      </p:sp>
      <p:sp>
        <p:nvSpPr>
          <p:cNvPr id="14" name="TextBox 155"/>
          <p:cNvSpPr txBox="1">
            <a:spLocks noChangeArrowheads="1"/>
          </p:cNvSpPr>
          <p:nvPr/>
        </p:nvSpPr>
        <p:spPr bwMode="auto">
          <a:xfrm>
            <a:off x="1983180" y="2854267"/>
            <a:ext cx="814387" cy="277813"/>
          </a:xfrm>
          <a:prstGeom prst="rect">
            <a:avLst/>
          </a:prstGeom>
          <a:noFill/>
          <a:ln w="9525">
            <a:noFill/>
            <a:miter lim="800000"/>
            <a:headEnd/>
            <a:tailEnd/>
          </a:ln>
        </p:spPr>
        <p:txBody>
          <a:bodyPr wrap="none">
            <a:spAutoFit/>
          </a:bodyPr>
          <a:lstStyle/>
          <a:p>
            <a:r>
              <a:rPr lang="en-US" sz="1200" dirty="0"/>
              <a:t>mountain</a:t>
            </a:r>
          </a:p>
        </p:txBody>
      </p:sp>
      <p:sp>
        <p:nvSpPr>
          <p:cNvPr id="15" name="TextBox 157"/>
          <p:cNvSpPr txBox="1">
            <a:spLocks noChangeArrowheads="1"/>
          </p:cNvSpPr>
          <p:nvPr/>
        </p:nvSpPr>
        <p:spPr bwMode="auto">
          <a:xfrm>
            <a:off x="2044842" y="3070167"/>
            <a:ext cx="1017330" cy="276999"/>
          </a:xfrm>
          <a:prstGeom prst="rect">
            <a:avLst/>
          </a:prstGeom>
          <a:noFill/>
          <a:ln w="9525">
            <a:noFill/>
            <a:miter lim="800000"/>
            <a:headEnd/>
            <a:tailEnd/>
          </a:ln>
        </p:spPr>
        <p:txBody>
          <a:bodyPr wrap="none">
            <a:spAutoFit/>
          </a:bodyPr>
          <a:lstStyle/>
          <a:p>
            <a:r>
              <a:rPr lang="en-US" sz="1200" dirty="0" smtClean="0"/>
              <a:t>sea? ground?</a:t>
            </a:r>
            <a:endParaRPr lang="en-US" sz="1200" dirty="0"/>
          </a:p>
        </p:txBody>
      </p:sp>
      <p:sp>
        <p:nvSpPr>
          <p:cNvPr id="16" name="TextBox 160"/>
          <p:cNvSpPr txBox="1">
            <a:spLocks noChangeArrowheads="1"/>
          </p:cNvSpPr>
          <p:nvPr/>
        </p:nvSpPr>
        <p:spPr bwMode="auto">
          <a:xfrm>
            <a:off x="1983180" y="3305500"/>
            <a:ext cx="1033745" cy="276999"/>
          </a:xfrm>
          <a:prstGeom prst="rect">
            <a:avLst/>
          </a:prstGeom>
          <a:noFill/>
          <a:ln w="9525">
            <a:noFill/>
            <a:miter lim="800000"/>
            <a:headEnd/>
            <a:tailEnd/>
          </a:ln>
        </p:spPr>
        <p:txBody>
          <a:bodyPr wrap="none">
            <a:spAutoFit/>
          </a:bodyPr>
          <a:lstStyle/>
          <a:p>
            <a:r>
              <a:rPr lang="en-US" sz="1200" dirty="0" smtClean="0"/>
              <a:t>rocks?plants?</a:t>
            </a:r>
            <a:endParaRPr lang="en-US" sz="1200" dirty="0"/>
          </a:p>
        </p:txBody>
      </p:sp>
      <p:grpSp>
        <p:nvGrpSpPr>
          <p:cNvPr id="2" name="Group 161"/>
          <p:cNvGrpSpPr>
            <a:grpSpLocks noChangeAspect="1"/>
          </p:cNvGrpSpPr>
          <p:nvPr/>
        </p:nvGrpSpPr>
        <p:grpSpPr bwMode="auto">
          <a:xfrm>
            <a:off x="1890724" y="2503869"/>
            <a:ext cx="1330278" cy="1046105"/>
            <a:chOff x="36975017" y="10839963"/>
            <a:chExt cx="2937163" cy="2310057"/>
          </a:xfrm>
        </p:grpSpPr>
        <p:sp>
          <p:nvSpPr>
            <p:cNvPr id="18" name="Rectangle 17"/>
            <p:cNvSpPr/>
            <p:nvPr/>
          </p:nvSpPr>
          <p:spPr bwMode="auto">
            <a:xfrm>
              <a:off x="37045598" y="10839963"/>
              <a:ext cx="2854811" cy="2310057"/>
            </a:xfrm>
            <a:prstGeom prst="rect">
              <a:avLst/>
            </a:pr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19" name="Freeform 18"/>
            <p:cNvSpPr/>
            <p:nvPr/>
          </p:nvSpPr>
          <p:spPr bwMode="auto">
            <a:xfrm>
              <a:off x="37045598" y="11196861"/>
              <a:ext cx="2866577" cy="509860"/>
            </a:xfrm>
            <a:custGeom>
              <a:avLst/>
              <a:gdLst>
                <a:gd name="connsiteX0" fmla="*/ 0 w 2430379"/>
                <a:gd name="connsiteY0" fmla="*/ 296577 h 513146"/>
                <a:gd name="connsiteX1" fmla="*/ 216568 w 2430379"/>
                <a:gd name="connsiteY1" fmla="*/ 176261 h 513146"/>
                <a:gd name="connsiteX2" fmla="*/ 288758 w 2430379"/>
                <a:gd name="connsiteY2" fmla="*/ 128135 h 513146"/>
                <a:gd name="connsiteX3" fmla="*/ 360947 w 2430379"/>
                <a:gd name="connsiteY3" fmla="*/ 104072 h 513146"/>
                <a:gd name="connsiteX4" fmla="*/ 577516 w 2430379"/>
                <a:gd name="connsiteY4" fmla="*/ 7819 h 513146"/>
                <a:gd name="connsiteX5" fmla="*/ 721895 w 2430379"/>
                <a:gd name="connsiteY5" fmla="*/ 55946 h 513146"/>
                <a:gd name="connsiteX6" fmla="*/ 842210 w 2430379"/>
                <a:gd name="connsiteY6" fmla="*/ 224388 h 513146"/>
                <a:gd name="connsiteX7" fmla="*/ 890337 w 2430379"/>
                <a:gd name="connsiteY7" fmla="*/ 272514 h 513146"/>
                <a:gd name="connsiteX8" fmla="*/ 1010653 w 2430379"/>
                <a:gd name="connsiteY8" fmla="*/ 489083 h 513146"/>
                <a:gd name="connsiteX9" fmla="*/ 1082842 w 2430379"/>
                <a:gd name="connsiteY9" fmla="*/ 513146 h 513146"/>
                <a:gd name="connsiteX10" fmla="*/ 1419726 w 2430379"/>
                <a:gd name="connsiteY10" fmla="*/ 489083 h 513146"/>
                <a:gd name="connsiteX11" fmla="*/ 1491916 w 2430379"/>
                <a:gd name="connsiteY11" fmla="*/ 465019 h 513146"/>
                <a:gd name="connsiteX12" fmla="*/ 1588168 w 2430379"/>
                <a:gd name="connsiteY12" fmla="*/ 440956 h 513146"/>
                <a:gd name="connsiteX13" fmla="*/ 1876926 w 2430379"/>
                <a:gd name="connsiteY13" fmla="*/ 392830 h 513146"/>
                <a:gd name="connsiteX14" fmla="*/ 2093495 w 2430379"/>
                <a:gd name="connsiteY14" fmla="*/ 344704 h 513146"/>
                <a:gd name="connsiteX15" fmla="*/ 2237874 w 2430379"/>
                <a:gd name="connsiteY15" fmla="*/ 272514 h 513146"/>
                <a:gd name="connsiteX16" fmla="*/ 2430379 w 2430379"/>
                <a:gd name="connsiteY16" fmla="*/ 248451 h 5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0379" h="513146">
                  <a:moveTo>
                    <a:pt x="0" y="296577"/>
                  </a:moveTo>
                  <a:cubicBezTo>
                    <a:pt x="72189" y="256472"/>
                    <a:pt x="145236" y="217871"/>
                    <a:pt x="216568" y="176261"/>
                  </a:cubicBezTo>
                  <a:cubicBezTo>
                    <a:pt x="241549" y="161689"/>
                    <a:pt x="262891" y="141069"/>
                    <a:pt x="288758" y="128135"/>
                  </a:cubicBezTo>
                  <a:cubicBezTo>
                    <a:pt x="311445" y="116792"/>
                    <a:pt x="338260" y="115415"/>
                    <a:pt x="360947" y="104072"/>
                  </a:cubicBezTo>
                  <a:cubicBezTo>
                    <a:pt x="569093" y="0"/>
                    <a:pt x="393837" y="53740"/>
                    <a:pt x="577516" y="7819"/>
                  </a:cubicBezTo>
                  <a:cubicBezTo>
                    <a:pt x="625642" y="23861"/>
                    <a:pt x="677549" y="31309"/>
                    <a:pt x="721895" y="55946"/>
                  </a:cubicBezTo>
                  <a:cubicBezTo>
                    <a:pt x="805357" y="102314"/>
                    <a:pt x="793719" y="151652"/>
                    <a:pt x="842210" y="224388"/>
                  </a:cubicBezTo>
                  <a:cubicBezTo>
                    <a:pt x="854795" y="243265"/>
                    <a:pt x="874295" y="256472"/>
                    <a:pt x="890337" y="272514"/>
                  </a:cubicBezTo>
                  <a:cubicBezTo>
                    <a:pt x="911525" y="336078"/>
                    <a:pt x="948595" y="468397"/>
                    <a:pt x="1010653" y="489083"/>
                  </a:cubicBezTo>
                  <a:lnTo>
                    <a:pt x="1082842" y="513146"/>
                  </a:lnTo>
                  <a:cubicBezTo>
                    <a:pt x="1195137" y="505125"/>
                    <a:pt x="1307916" y="502237"/>
                    <a:pt x="1419726" y="489083"/>
                  </a:cubicBezTo>
                  <a:cubicBezTo>
                    <a:pt x="1444917" y="486119"/>
                    <a:pt x="1467527" y="471987"/>
                    <a:pt x="1491916" y="465019"/>
                  </a:cubicBezTo>
                  <a:cubicBezTo>
                    <a:pt x="1523715" y="455933"/>
                    <a:pt x="1555663" y="447051"/>
                    <a:pt x="1588168" y="440956"/>
                  </a:cubicBezTo>
                  <a:cubicBezTo>
                    <a:pt x="1684077" y="422973"/>
                    <a:pt x="1781241" y="411967"/>
                    <a:pt x="1876926" y="392830"/>
                  </a:cubicBezTo>
                  <a:cubicBezTo>
                    <a:pt x="2029672" y="362281"/>
                    <a:pt x="1957564" y="378687"/>
                    <a:pt x="2093495" y="344704"/>
                  </a:cubicBezTo>
                  <a:cubicBezTo>
                    <a:pt x="2156894" y="281304"/>
                    <a:pt x="2131437" y="290253"/>
                    <a:pt x="2237874" y="272514"/>
                  </a:cubicBezTo>
                  <a:cubicBezTo>
                    <a:pt x="2301662" y="261883"/>
                    <a:pt x="2430379" y="248451"/>
                    <a:pt x="2430379" y="248451"/>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20" name="Freeform 19"/>
            <p:cNvSpPr/>
            <p:nvPr/>
          </p:nvSpPr>
          <p:spPr bwMode="auto">
            <a:xfrm flipV="1">
              <a:off x="36975017" y="12130302"/>
              <a:ext cx="2937163" cy="47064"/>
            </a:xfrm>
            <a:custGeom>
              <a:avLst/>
              <a:gdLst>
                <a:gd name="connsiteX0" fmla="*/ 48126 w 2502568"/>
                <a:gd name="connsiteY0" fmla="*/ 0 h 122261"/>
                <a:gd name="connsiteX1" fmla="*/ 192505 w 2502568"/>
                <a:gd name="connsiteY1" fmla="*/ 0 h 122261"/>
                <a:gd name="connsiteX2" fmla="*/ 2334126 w 2502568"/>
                <a:gd name="connsiteY2" fmla="*/ 24063 h 122261"/>
                <a:gd name="connsiteX3" fmla="*/ 2478505 w 2502568"/>
                <a:gd name="connsiteY3" fmla="*/ 120316 h 122261"/>
                <a:gd name="connsiteX4" fmla="*/ 2502568 w 2502568"/>
                <a:gd name="connsiteY4" fmla="*/ 120316 h 12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22261">
                  <a:moveTo>
                    <a:pt x="48126" y="0"/>
                  </a:moveTo>
                  <a:cubicBezTo>
                    <a:pt x="240629" y="64168"/>
                    <a:pt x="0" y="0"/>
                    <a:pt x="192505" y="0"/>
                  </a:cubicBezTo>
                  <a:cubicBezTo>
                    <a:pt x="906424" y="0"/>
                    <a:pt x="1620252" y="16042"/>
                    <a:pt x="2334126" y="24063"/>
                  </a:cubicBezTo>
                  <a:cubicBezTo>
                    <a:pt x="2408677" y="98615"/>
                    <a:pt x="2385639" y="97100"/>
                    <a:pt x="2478505" y="120316"/>
                  </a:cubicBezTo>
                  <a:cubicBezTo>
                    <a:pt x="2486287" y="122261"/>
                    <a:pt x="2494547" y="120316"/>
                    <a:pt x="2502568" y="120316"/>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21" name="Freeform 20"/>
            <p:cNvSpPr/>
            <p:nvPr/>
          </p:nvSpPr>
          <p:spPr bwMode="auto">
            <a:xfrm>
              <a:off x="37045608" y="12612709"/>
              <a:ext cx="1756807" cy="172568"/>
            </a:xfrm>
            <a:custGeom>
              <a:avLst/>
              <a:gdLst>
                <a:gd name="connsiteX0" fmla="*/ 0 w 2454442"/>
                <a:gd name="connsiteY0" fmla="*/ 106710 h 202963"/>
                <a:gd name="connsiteX1" fmla="*/ 72189 w 2454442"/>
                <a:gd name="connsiteY1" fmla="*/ 58584 h 202963"/>
                <a:gd name="connsiteX2" fmla="*/ 120316 w 2454442"/>
                <a:gd name="connsiteY2" fmla="*/ 10458 h 202963"/>
                <a:gd name="connsiteX3" fmla="*/ 192505 w 2454442"/>
                <a:gd name="connsiteY3" fmla="*/ 34521 h 202963"/>
                <a:gd name="connsiteX4" fmla="*/ 288758 w 2454442"/>
                <a:gd name="connsiteY4" fmla="*/ 10458 h 202963"/>
                <a:gd name="connsiteX5" fmla="*/ 336884 w 2454442"/>
                <a:gd name="connsiteY5" fmla="*/ 82647 h 202963"/>
                <a:gd name="connsiteX6" fmla="*/ 409074 w 2454442"/>
                <a:gd name="connsiteY6" fmla="*/ 154837 h 202963"/>
                <a:gd name="connsiteX7" fmla="*/ 649705 w 2454442"/>
                <a:gd name="connsiteY7" fmla="*/ 106710 h 202963"/>
                <a:gd name="connsiteX8" fmla="*/ 745958 w 2454442"/>
                <a:gd name="connsiteY8" fmla="*/ 154837 h 202963"/>
                <a:gd name="connsiteX9" fmla="*/ 818147 w 2454442"/>
                <a:gd name="connsiteY9" fmla="*/ 130773 h 202963"/>
                <a:gd name="connsiteX10" fmla="*/ 890337 w 2454442"/>
                <a:gd name="connsiteY10" fmla="*/ 154837 h 202963"/>
                <a:gd name="connsiteX11" fmla="*/ 938463 w 2454442"/>
                <a:gd name="connsiteY11" fmla="*/ 106710 h 202963"/>
                <a:gd name="connsiteX12" fmla="*/ 1106905 w 2454442"/>
                <a:gd name="connsiteY12" fmla="*/ 58584 h 202963"/>
                <a:gd name="connsiteX13" fmla="*/ 1203158 w 2454442"/>
                <a:gd name="connsiteY13" fmla="*/ 10458 h 202963"/>
                <a:gd name="connsiteX14" fmla="*/ 1275347 w 2454442"/>
                <a:gd name="connsiteY14" fmla="*/ 58584 h 202963"/>
                <a:gd name="connsiteX15" fmla="*/ 1323474 w 2454442"/>
                <a:gd name="connsiteY15" fmla="*/ 106710 h 202963"/>
                <a:gd name="connsiteX16" fmla="*/ 1491916 w 2454442"/>
                <a:gd name="connsiteY16" fmla="*/ 58584 h 202963"/>
                <a:gd name="connsiteX17" fmla="*/ 1636295 w 2454442"/>
                <a:gd name="connsiteY17" fmla="*/ 154837 h 202963"/>
                <a:gd name="connsiteX18" fmla="*/ 1708484 w 2454442"/>
                <a:gd name="connsiteY18" fmla="*/ 202963 h 202963"/>
                <a:gd name="connsiteX19" fmla="*/ 1780674 w 2454442"/>
                <a:gd name="connsiteY19" fmla="*/ 178900 h 202963"/>
                <a:gd name="connsiteX20" fmla="*/ 1828800 w 2454442"/>
                <a:gd name="connsiteY20" fmla="*/ 130773 h 202963"/>
                <a:gd name="connsiteX21" fmla="*/ 1900989 w 2454442"/>
                <a:gd name="connsiteY21" fmla="*/ 154837 h 202963"/>
                <a:gd name="connsiteX22" fmla="*/ 1949116 w 2454442"/>
                <a:gd name="connsiteY22" fmla="*/ 106710 h 202963"/>
                <a:gd name="connsiteX23" fmla="*/ 1973179 w 2454442"/>
                <a:gd name="connsiteY23" fmla="*/ 34521 h 202963"/>
                <a:gd name="connsiteX24" fmla="*/ 2117558 w 2454442"/>
                <a:gd name="connsiteY24" fmla="*/ 58584 h 202963"/>
                <a:gd name="connsiteX25" fmla="*/ 2358189 w 2454442"/>
                <a:gd name="connsiteY25" fmla="*/ 82647 h 202963"/>
                <a:gd name="connsiteX26" fmla="*/ 2454442 w 2454442"/>
                <a:gd name="connsiteY26" fmla="*/ 106710 h 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4442" h="202963">
                  <a:moveTo>
                    <a:pt x="0" y="106710"/>
                  </a:moveTo>
                  <a:cubicBezTo>
                    <a:pt x="24063" y="90668"/>
                    <a:pt x="49606" y="76650"/>
                    <a:pt x="72189" y="58584"/>
                  </a:cubicBezTo>
                  <a:cubicBezTo>
                    <a:pt x="89905" y="44412"/>
                    <a:pt x="98070" y="14907"/>
                    <a:pt x="120316" y="10458"/>
                  </a:cubicBezTo>
                  <a:cubicBezTo>
                    <a:pt x="145188" y="5484"/>
                    <a:pt x="168442" y="26500"/>
                    <a:pt x="192505" y="34521"/>
                  </a:cubicBezTo>
                  <a:cubicBezTo>
                    <a:pt x="224589" y="26500"/>
                    <a:pt x="257383" y="0"/>
                    <a:pt x="288758" y="10458"/>
                  </a:cubicBezTo>
                  <a:cubicBezTo>
                    <a:pt x="316194" y="19603"/>
                    <a:pt x="318370" y="60430"/>
                    <a:pt x="336884" y="82647"/>
                  </a:cubicBezTo>
                  <a:cubicBezTo>
                    <a:pt x="358670" y="108790"/>
                    <a:pt x="385011" y="130774"/>
                    <a:pt x="409074" y="154837"/>
                  </a:cubicBezTo>
                  <a:cubicBezTo>
                    <a:pt x="487375" y="128735"/>
                    <a:pt x="562801" y="98809"/>
                    <a:pt x="649705" y="106710"/>
                  </a:cubicBezTo>
                  <a:cubicBezTo>
                    <a:pt x="685429" y="109958"/>
                    <a:pt x="713874" y="138795"/>
                    <a:pt x="745958" y="154837"/>
                  </a:cubicBezTo>
                  <a:cubicBezTo>
                    <a:pt x="770021" y="146816"/>
                    <a:pt x="792782" y="130773"/>
                    <a:pt x="818147" y="130773"/>
                  </a:cubicBezTo>
                  <a:cubicBezTo>
                    <a:pt x="843512" y="130773"/>
                    <a:pt x="865465" y="159811"/>
                    <a:pt x="890337" y="154837"/>
                  </a:cubicBezTo>
                  <a:cubicBezTo>
                    <a:pt x="912583" y="150388"/>
                    <a:pt x="919009" y="118382"/>
                    <a:pt x="938463" y="106710"/>
                  </a:cubicBezTo>
                  <a:cubicBezTo>
                    <a:pt x="970780" y="87320"/>
                    <a:pt x="1078940" y="69071"/>
                    <a:pt x="1106905" y="58584"/>
                  </a:cubicBezTo>
                  <a:cubicBezTo>
                    <a:pt x="1140492" y="45989"/>
                    <a:pt x="1171074" y="26500"/>
                    <a:pt x="1203158" y="10458"/>
                  </a:cubicBezTo>
                  <a:cubicBezTo>
                    <a:pt x="1227221" y="26500"/>
                    <a:pt x="1252764" y="40518"/>
                    <a:pt x="1275347" y="58584"/>
                  </a:cubicBezTo>
                  <a:cubicBezTo>
                    <a:pt x="1293063" y="72756"/>
                    <a:pt x="1301096" y="102980"/>
                    <a:pt x="1323474" y="106710"/>
                  </a:cubicBezTo>
                  <a:cubicBezTo>
                    <a:pt x="1343616" y="110067"/>
                    <a:pt x="1465599" y="67356"/>
                    <a:pt x="1491916" y="58584"/>
                  </a:cubicBezTo>
                  <a:lnTo>
                    <a:pt x="1636295" y="154837"/>
                  </a:lnTo>
                  <a:lnTo>
                    <a:pt x="1708484" y="202963"/>
                  </a:lnTo>
                  <a:cubicBezTo>
                    <a:pt x="1732547" y="194942"/>
                    <a:pt x="1758924" y="191950"/>
                    <a:pt x="1780674" y="178900"/>
                  </a:cubicBezTo>
                  <a:cubicBezTo>
                    <a:pt x="1800128" y="167228"/>
                    <a:pt x="1806554" y="135222"/>
                    <a:pt x="1828800" y="130773"/>
                  </a:cubicBezTo>
                  <a:cubicBezTo>
                    <a:pt x="1853672" y="125799"/>
                    <a:pt x="1876926" y="146816"/>
                    <a:pt x="1900989" y="154837"/>
                  </a:cubicBezTo>
                  <a:cubicBezTo>
                    <a:pt x="1917031" y="138795"/>
                    <a:pt x="1937443" y="126164"/>
                    <a:pt x="1949116" y="106710"/>
                  </a:cubicBezTo>
                  <a:cubicBezTo>
                    <a:pt x="1962166" y="84960"/>
                    <a:pt x="1948790" y="41489"/>
                    <a:pt x="1973179" y="34521"/>
                  </a:cubicBezTo>
                  <a:cubicBezTo>
                    <a:pt x="2020092" y="21117"/>
                    <a:pt x="2069145" y="52532"/>
                    <a:pt x="2117558" y="58584"/>
                  </a:cubicBezTo>
                  <a:cubicBezTo>
                    <a:pt x="2197546" y="68582"/>
                    <a:pt x="2277979" y="74626"/>
                    <a:pt x="2358189" y="82647"/>
                  </a:cubicBezTo>
                  <a:cubicBezTo>
                    <a:pt x="2437988" y="109246"/>
                    <a:pt x="2405014" y="106710"/>
                    <a:pt x="2454442" y="106710"/>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22" name="Freeform 21"/>
            <p:cNvSpPr/>
            <p:nvPr/>
          </p:nvSpPr>
          <p:spPr bwMode="auto">
            <a:xfrm>
              <a:off x="38806328" y="12620588"/>
              <a:ext cx="1094082" cy="156880"/>
            </a:xfrm>
            <a:custGeom>
              <a:avLst/>
              <a:gdLst>
                <a:gd name="connsiteX0" fmla="*/ 0 w 2454442"/>
                <a:gd name="connsiteY0" fmla="*/ 106710 h 202963"/>
                <a:gd name="connsiteX1" fmla="*/ 72189 w 2454442"/>
                <a:gd name="connsiteY1" fmla="*/ 58584 h 202963"/>
                <a:gd name="connsiteX2" fmla="*/ 120316 w 2454442"/>
                <a:gd name="connsiteY2" fmla="*/ 10458 h 202963"/>
                <a:gd name="connsiteX3" fmla="*/ 192505 w 2454442"/>
                <a:gd name="connsiteY3" fmla="*/ 34521 h 202963"/>
                <a:gd name="connsiteX4" fmla="*/ 288758 w 2454442"/>
                <a:gd name="connsiteY4" fmla="*/ 10458 h 202963"/>
                <a:gd name="connsiteX5" fmla="*/ 336884 w 2454442"/>
                <a:gd name="connsiteY5" fmla="*/ 82647 h 202963"/>
                <a:gd name="connsiteX6" fmla="*/ 409074 w 2454442"/>
                <a:gd name="connsiteY6" fmla="*/ 154837 h 202963"/>
                <a:gd name="connsiteX7" fmla="*/ 649705 w 2454442"/>
                <a:gd name="connsiteY7" fmla="*/ 106710 h 202963"/>
                <a:gd name="connsiteX8" fmla="*/ 745958 w 2454442"/>
                <a:gd name="connsiteY8" fmla="*/ 154837 h 202963"/>
                <a:gd name="connsiteX9" fmla="*/ 818147 w 2454442"/>
                <a:gd name="connsiteY9" fmla="*/ 130773 h 202963"/>
                <a:gd name="connsiteX10" fmla="*/ 890337 w 2454442"/>
                <a:gd name="connsiteY10" fmla="*/ 154837 h 202963"/>
                <a:gd name="connsiteX11" fmla="*/ 938463 w 2454442"/>
                <a:gd name="connsiteY11" fmla="*/ 106710 h 202963"/>
                <a:gd name="connsiteX12" fmla="*/ 1106905 w 2454442"/>
                <a:gd name="connsiteY12" fmla="*/ 58584 h 202963"/>
                <a:gd name="connsiteX13" fmla="*/ 1203158 w 2454442"/>
                <a:gd name="connsiteY13" fmla="*/ 10458 h 202963"/>
                <a:gd name="connsiteX14" fmla="*/ 1275347 w 2454442"/>
                <a:gd name="connsiteY14" fmla="*/ 58584 h 202963"/>
                <a:gd name="connsiteX15" fmla="*/ 1323474 w 2454442"/>
                <a:gd name="connsiteY15" fmla="*/ 106710 h 202963"/>
                <a:gd name="connsiteX16" fmla="*/ 1491916 w 2454442"/>
                <a:gd name="connsiteY16" fmla="*/ 58584 h 202963"/>
                <a:gd name="connsiteX17" fmla="*/ 1636295 w 2454442"/>
                <a:gd name="connsiteY17" fmla="*/ 154837 h 202963"/>
                <a:gd name="connsiteX18" fmla="*/ 1708484 w 2454442"/>
                <a:gd name="connsiteY18" fmla="*/ 202963 h 202963"/>
                <a:gd name="connsiteX19" fmla="*/ 1780674 w 2454442"/>
                <a:gd name="connsiteY19" fmla="*/ 178900 h 202963"/>
                <a:gd name="connsiteX20" fmla="*/ 1828800 w 2454442"/>
                <a:gd name="connsiteY20" fmla="*/ 130773 h 202963"/>
                <a:gd name="connsiteX21" fmla="*/ 1900989 w 2454442"/>
                <a:gd name="connsiteY21" fmla="*/ 154837 h 202963"/>
                <a:gd name="connsiteX22" fmla="*/ 1949116 w 2454442"/>
                <a:gd name="connsiteY22" fmla="*/ 106710 h 202963"/>
                <a:gd name="connsiteX23" fmla="*/ 1973179 w 2454442"/>
                <a:gd name="connsiteY23" fmla="*/ 34521 h 202963"/>
                <a:gd name="connsiteX24" fmla="*/ 2117558 w 2454442"/>
                <a:gd name="connsiteY24" fmla="*/ 58584 h 202963"/>
                <a:gd name="connsiteX25" fmla="*/ 2358189 w 2454442"/>
                <a:gd name="connsiteY25" fmla="*/ 82647 h 202963"/>
                <a:gd name="connsiteX26" fmla="*/ 2454442 w 2454442"/>
                <a:gd name="connsiteY26" fmla="*/ 106710 h 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4442" h="202963">
                  <a:moveTo>
                    <a:pt x="0" y="106710"/>
                  </a:moveTo>
                  <a:cubicBezTo>
                    <a:pt x="24063" y="90668"/>
                    <a:pt x="49606" y="76650"/>
                    <a:pt x="72189" y="58584"/>
                  </a:cubicBezTo>
                  <a:cubicBezTo>
                    <a:pt x="89905" y="44412"/>
                    <a:pt x="98070" y="14907"/>
                    <a:pt x="120316" y="10458"/>
                  </a:cubicBezTo>
                  <a:cubicBezTo>
                    <a:pt x="145188" y="5484"/>
                    <a:pt x="168442" y="26500"/>
                    <a:pt x="192505" y="34521"/>
                  </a:cubicBezTo>
                  <a:cubicBezTo>
                    <a:pt x="224589" y="26500"/>
                    <a:pt x="257383" y="0"/>
                    <a:pt x="288758" y="10458"/>
                  </a:cubicBezTo>
                  <a:cubicBezTo>
                    <a:pt x="316194" y="19603"/>
                    <a:pt x="318370" y="60430"/>
                    <a:pt x="336884" y="82647"/>
                  </a:cubicBezTo>
                  <a:cubicBezTo>
                    <a:pt x="358670" y="108790"/>
                    <a:pt x="385011" y="130774"/>
                    <a:pt x="409074" y="154837"/>
                  </a:cubicBezTo>
                  <a:cubicBezTo>
                    <a:pt x="487375" y="128735"/>
                    <a:pt x="562801" y="98809"/>
                    <a:pt x="649705" y="106710"/>
                  </a:cubicBezTo>
                  <a:cubicBezTo>
                    <a:pt x="685429" y="109958"/>
                    <a:pt x="713874" y="138795"/>
                    <a:pt x="745958" y="154837"/>
                  </a:cubicBezTo>
                  <a:cubicBezTo>
                    <a:pt x="770021" y="146816"/>
                    <a:pt x="792782" y="130773"/>
                    <a:pt x="818147" y="130773"/>
                  </a:cubicBezTo>
                  <a:cubicBezTo>
                    <a:pt x="843512" y="130773"/>
                    <a:pt x="865465" y="159811"/>
                    <a:pt x="890337" y="154837"/>
                  </a:cubicBezTo>
                  <a:cubicBezTo>
                    <a:pt x="912583" y="150388"/>
                    <a:pt x="919009" y="118382"/>
                    <a:pt x="938463" y="106710"/>
                  </a:cubicBezTo>
                  <a:cubicBezTo>
                    <a:pt x="970780" y="87320"/>
                    <a:pt x="1078940" y="69071"/>
                    <a:pt x="1106905" y="58584"/>
                  </a:cubicBezTo>
                  <a:cubicBezTo>
                    <a:pt x="1140492" y="45989"/>
                    <a:pt x="1171074" y="26500"/>
                    <a:pt x="1203158" y="10458"/>
                  </a:cubicBezTo>
                  <a:cubicBezTo>
                    <a:pt x="1227221" y="26500"/>
                    <a:pt x="1252764" y="40518"/>
                    <a:pt x="1275347" y="58584"/>
                  </a:cubicBezTo>
                  <a:cubicBezTo>
                    <a:pt x="1293063" y="72756"/>
                    <a:pt x="1301096" y="102980"/>
                    <a:pt x="1323474" y="106710"/>
                  </a:cubicBezTo>
                  <a:cubicBezTo>
                    <a:pt x="1343616" y="110067"/>
                    <a:pt x="1465599" y="67356"/>
                    <a:pt x="1491916" y="58584"/>
                  </a:cubicBezTo>
                  <a:lnTo>
                    <a:pt x="1636295" y="154837"/>
                  </a:lnTo>
                  <a:lnTo>
                    <a:pt x="1708484" y="202963"/>
                  </a:lnTo>
                  <a:cubicBezTo>
                    <a:pt x="1732547" y="194942"/>
                    <a:pt x="1758924" y="191950"/>
                    <a:pt x="1780674" y="178900"/>
                  </a:cubicBezTo>
                  <a:cubicBezTo>
                    <a:pt x="1800128" y="167228"/>
                    <a:pt x="1806554" y="135222"/>
                    <a:pt x="1828800" y="130773"/>
                  </a:cubicBezTo>
                  <a:cubicBezTo>
                    <a:pt x="1853672" y="125799"/>
                    <a:pt x="1876926" y="146816"/>
                    <a:pt x="1900989" y="154837"/>
                  </a:cubicBezTo>
                  <a:cubicBezTo>
                    <a:pt x="1917031" y="138795"/>
                    <a:pt x="1937443" y="126164"/>
                    <a:pt x="1949116" y="106710"/>
                  </a:cubicBezTo>
                  <a:cubicBezTo>
                    <a:pt x="1962166" y="84960"/>
                    <a:pt x="1948790" y="41489"/>
                    <a:pt x="1973179" y="34521"/>
                  </a:cubicBezTo>
                  <a:cubicBezTo>
                    <a:pt x="2020092" y="21117"/>
                    <a:pt x="2069145" y="52532"/>
                    <a:pt x="2117558" y="58584"/>
                  </a:cubicBezTo>
                  <a:cubicBezTo>
                    <a:pt x="2197546" y="68582"/>
                    <a:pt x="2277979" y="74626"/>
                    <a:pt x="2358189" y="82647"/>
                  </a:cubicBezTo>
                  <a:cubicBezTo>
                    <a:pt x="2437988" y="109246"/>
                    <a:pt x="2405014" y="106710"/>
                    <a:pt x="2454442" y="106710"/>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grpSp>
      <p:sp>
        <p:nvSpPr>
          <p:cNvPr id="23" name="TextBox 22"/>
          <p:cNvSpPr txBox="1"/>
          <p:nvPr/>
        </p:nvSpPr>
        <p:spPr>
          <a:xfrm>
            <a:off x="1983180" y="2108870"/>
            <a:ext cx="1149867" cy="338554"/>
          </a:xfrm>
          <a:prstGeom prst="rect">
            <a:avLst/>
          </a:prstGeom>
          <a:noFill/>
        </p:spPr>
        <p:txBody>
          <a:bodyPr wrap="none" rtlCol="0">
            <a:spAutoFit/>
          </a:bodyPr>
          <a:lstStyle/>
          <a:p>
            <a:r>
              <a:rPr lang="en-US" sz="1600" dirty="0" smtClean="0"/>
              <a:t>only layout </a:t>
            </a:r>
            <a:endParaRPr lang="en-US" sz="1600" dirty="0"/>
          </a:p>
        </p:txBody>
      </p:sp>
      <p:sp>
        <p:nvSpPr>
          <p:cNvPr id="24" name="TextBox 154"/>
          <p:cNvSpPr txBox="1">
            <a:spLocks noChangeArrowheads="1"/>
          </p:cNvSpPr>
          <p:nvPr/>
        </p:nvSpPr>
        <p:spPr bwMode="auto">
          <a:xfrm>
            <a:off x="4454235" y="2597464"/>
            <a:ext cx="772969" cy="276999"/>
          </a:xfrm>
          <a:prstGeom prst="rect">
            <a:avLst/>
          </a:prstGeom>
          <a:noFill/>
          <a:ln w="9525">
            <a:noFill/>
            <a:miter lim="800000"/>
            <a:headEnd/>
            <a:tailEnd/>
          </a:ln>
        </p:spPr>
        <p:txBody>
          <a:bodyPr wrap="none">
            <a:spAutoFit/>
          </a:bodyPr>
          <a:lstStyle/>
          <a:p>
            <a:r>
              <a:rPr lang="en-US" sz="1200" dirty="0" smtClean="0"/>
              <a:t>sky? sea?</a:t>
            </a:r>
            <a:endParaRPr lang="en-US" sz="1200" dirty="0"/>
          </a:p>
        </p:txBody>
      </p:sp>
      <p:sp>
        <p:nvSpPr>
          <p:cNvPr id="25" name="TextBox 155"/>
          <p:cNvSpPr txBox="1">
            <a:spLocks noChangeArrowheads="1"/>
          </p:cNvSpPr>
          <p:nvPr/>
        </p:nvSpPr>
        <p:spPr bwMode="auto">
          <a:xfrm>
            <a:off x="3982163" y="2874463"/>
            <a:ext cx="1408399" cy="276999"/>
          </a:xfrm>
          <a:prstGeom prst="rect">
            <a:avLst/>
          </a:prstGeom>
          <a:noFill/>
          <a:ln w="9525">
            <a:noFill/>
            <a:miter lim="800000"/>
            <a:headEnd/>
            <a:tailEnd/>
          </a:ln>
        </p:spPr>
        <p:txBody>
          <a:bodyPr wrap="none">
            <a:spAutoFit/>
          </a:bodyPr>
          <a:lstStyle/>
          <a:p>
            <a:r>
              <a:rPr lang="en-US" sz="1200" dirty="0" smtClean="0"/>
              <a:t>mountain? ground?</a:t>
            </a:r>
            <a:endParaRPr lang="en-US" sz="1200" dirty="0"/>
          </a:p>
        </p:txBody>
      </p:sp>
      <p:sp>
        <p:nvSpPr>
          <p:cNvPr id="26" name="TextBox 157"/>
          <p:cNvSpPr txBox="1">
            <a:spLocks noChangeArrowheads="1"/>
          </p:cNvSpPr>
          <p:nvPr/>
        </p:nvSpPr>
        <p:spPr bwMode="auto">
          <a:xfrm>
            <a:off x="4451454" y="3090363"/>
            <a:ext cx="396262" cy="276999"/>
          </a:xfrm>
          <a:prstGeom prst="rect">
            <a:avLst/>
          </a:prstGeom>
          <a:noFill/>
          <a:ln w="9525">
            <a:noFill/>
            <a:miter lim="800000"/>
            <a:headEnd/>
            <a:tailEnd/>
          </a:ln>
        </p:spPr>
        <p:txBody>
          <a:bodyPr wrap="none">
            <a:spAutoFit/>
          </a:bodyPr>
          <a:lstStyle/>
          <a:p>
            <a:r>
              <a:rPr lang="en-US" sz="1200" dirty="0" smtClean="0"/>
              <a:t>sea</a:t>
            </a:r>
            <a:endParaRPr lang="en-US" sz="1200" dirty="0"/>
          </a:p>
        </p:txBody>
      </p:sp>
      <p:sp>
        <p:nvSpPr>
          <p:cNvPr id="27" name="TextBox 160"/>
          <p:cNvSpPr txBox="1">
            <a:spLocks noChangeArrowheads="1"/>
          </p:cNvSpPr>
          <p:nvPr/>
        </p:nvSpPr>
        <p:spPr bwMode="auto">
          <a:xfrm>
            <a:off x="4378775" y="3325696"/>
            <a:ext cx="512576" cy="276999"/>
          </a:xfrm>
          <a:prstGeom prst="rect">
            <a:avLst/>
          </a:prstGeom>
          <a:noFill/>
          <a:ln w="9525">
            <a:noFill/>
            <a:miter lim="800000"/>
            <a:headEnd/>
            <a:tailEnd/>
          </a:ln>
        </p:spPr>
        <p:txBody>
          <a:bodyPr wrap="none">
            <a:spAutoFit/>
          </a:bodyPr>
          <a:lstStyle/>
          <a:p>
            <a:r>
              <a:rPr lang="en-US" sz="1200" dirty="0" smtClean="0"/>
              <a:t>rocks</a:t>
            </a:r>
            <a:endParaRPr lang="en-US" sz="1200" dirty="0"/>
          </a:p>
        </p:txBody>
      </p:sp>
      <p:grpSp>
        <p:nvGrpSpPr>
          <p:cNvPr id="3" name="Group 161"/>
          <p:cNvGrpSpPr>
            <a:grpSpLocks noChangeAspect="1"/>
          </p:cNvGrpSpPr>
          <p:nvPr/>
        </p:nvGrpSpPr>
        <p:grpSpPr bwMode="auto">
          <a:xfrm>
            <a:off x="4021909" y="2524066"/>
            <a:ext cx="1330278" cy="1046105"/>
            <a:chOff x="36975012" y="10839995"/>
            <a:chExt cx="2937163" cy="2310063"/>
          </a:xfrm>
        </p:grpSpPr>
        <p:sp>
          <p:nvSpPr>
            <p:cNvPr id="29" name="Rectangle 28"/>
            <p:cNvSpPr/>
            <p:nvPr/>
          </p:nvSpPr>
          <p:spPr bwMode="auto">
            <a:xfrm>
              <a:off x="37045598" y="10839995"/>
              <a:ext cx="2854811" cy="2310063"/>
            </a:xfrm>
            <a:prstGeom prst="rect">
              <a:avLst/>
            </a:pr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30" name="Freeform 29"/>
            <p:cNvSpPr/>
            <p:nvPr/>
          </p:nvSpPr>
          <p:spPr bwMode="auto">
            <a:xfrm>
              <a:off x="37045598" y="11196897"/>
              <a:ext cx="2866577" cy="509861"/>
            </a:xfrm>
            <a:custGeom>
              <a:avLst/>
              <a:gdLst>
                <a:gd name="connsiteX0" fmla="*/ 0 w 2430379"/>
                <a:gd name="connsiteY0" fmla="*/ 296577 h 513146"/>
                <a:gd name="connsiteX1" fmla="*/ 216568 w 2430379"/>
                <a:gd name="connsiteY1" fmla="*/ 176261 h 513146"/>
                <a:gd name="connsiteX2" fmla="*/ 288758 w 2430379"/>
                <a:gd name="connsiteY2" fmla="*/ 128135 h 513146"/>
                <a:gd name="connsiteX3" fmla="*/ 360947 w 2430379"/>
                <a:gd name="connsiteY3" fmla="*/ 104072 h 513146"/>
                <a:gd name="connsiteX4" fmla="*/ 577516 w 2430379"/>
                <a:gd name="connsiteY4" fmla="*/ 7819 h 513146"/>
                <a:gd name="connsiteX5" fmla="*/ 721895 w 2430379"/>
                <a:gd name="connsiteY5" fmla="*/ 55946 h 513146"/>
                <a:gd name="connsiteX6" fmla="*/ 842210 w 2430379"/>
                <a:gd name="connsiteY6" fmla="*/ 224388 h 513146"/>
                <a:gd name="connsiteX7" fmla="*/ 890337 w 2430379"/>
                <a:gd name="connsiteY7" fmla="*/ 272514 h 513146"/>
                <a:gd name="connsiteX8" fmla="*/ 1010653 w 2430379"/>
                <a:gd name="connsiteY8" fmla="*/ 489083 h 513146"/>
                <a:gd name="connsiteX9" fmla="*/ 1082842 w 2430379"/>
                <a:gd name="connsiteY9" fmla="*/ 513146 h 513146"/>
                <a:gd name="connsiteX10" fmla="*/ 1419726 w 2430379"/>
                <a:gd name="connsiteY10" fmla="*/ 489083 h 513146"/>
                <a:gd name="connsiteX11" fmla="*/ 1491916 w 2430379"/>
                <a:gd name="connsiteY11" fmla="*/ 465019 h 513146"/>
                <a:gd name="connsiteX12" fmla="*/ 1588168 w 2430379"/>
                <a:gd name="connsiteY12" fmla="*/ 440956 h 513146"/>
                <a:gd name="connsiteX13" fmla="*/ 1876926 w 2430379"/>
                <a:gd name="connsiteY13" fmla="*/ 392830 h 513146"/>
                <a:gd name="connsiteX14" fmla="*/ 2093495 w 2430379"/>
                <a:gd name="connsiteY14" fmla="*/ 344704 h 513146"/>
                <a:gd name="connsiteX15" fmla="*/ 2237874 w 2430379"/>
                <a:gd name="connsiteY15" fmla="*/ 272514 h 513146"/>
                <a:gd name="connsiteX16" fmla="*/ 2430379 w 2430379"/>
                <a:gd name="connsiteY16" fmla="*/ 248451 h 5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0379" h="513146">
                  <a:moveTo>
                    <a:pt x="0" y="296577"/>
                  </a:moveTo>
                  <a:cubicBezTo>
                    <a:pt x="72189" y="256472"/>
                    <a:pt x="145236" y="217871"/>
                    <a:pt x="216568" y="176261"/>
                  </a:cubicBezTo>
                  <a:cubicBezTo>
                    <a:pt x="241549" y="161689"/>
                    <a:pt x="262891" y="141069"/>
                    <a:pt x="288758" y="128135"/>
                  </a:cubicBezTo>
                  <a:cubicBezTo>
                    <a:pt x="311445" y="116792"/>
                    <a:pt x="338260" y="115415"/>
                    <a:pt x="360947" y="104072"/>
                  </a:cubicBezTo>
                  <a:cubicBezTo>
                    <a:pt x="569093" y="0"/>
                    <a:pt x="393837" y="53740"/>
                    <a:pt x="577516" y="7819"/>
                  </a:cubicBezTo>
                  <a:cubicBezTo>
                    <a:pt x="625642" y="23861"/>
                    <a:pt x="677549" y="31309"/>
                    <a:pt x="721895" y="55946"/>
                  </a:cubicBezTo>
                  <a:cubicBezTo>
                    <a:pt x="805357" y="102314"/>
                    <a:pt x="793719" y="151652"/>
                    <a:pt x="842210" y="224388"/>
                  </a:cubicBezTo>
                  <a:cubicBezTo>
                    <a:pt x="854795" y="243265"/>
                    <a:pt x="874295" y="256472"/>
                    <a:pt x="890337" y="272514"/>
                  </a:cubicBezTo>
                  <a:cubicBezTo>
                    <a:pt x="911525" y="336078"/>
                    <a:pt x="948595" y="468397"/>
                    <a:pt x="1010653" y="489083"/>
                  </a:cubicBezTo>
                  <a:lnTo>
                    <a:pt x="1082842" y="513146"/>
                  </a:lnTo>
                  <a:cubicBezTo>
                    <a:pt x="1195137" y="505125"/>
                    <a:pt x="1307916" y="502237"/>
                    <a:pt x="1419726" y="489083"/>
                  </a:cubicBezTo>
                  <a:cubicBezTo>
                    <a:pt x="1444917" y="486119"/>
                    <a:pt x="1467527" y="471987"/>
                    <a:pt x="1491916" y="465019"/>
                  </a:cubicBezTo>
                  <a:cubicBezTo>
                    <a:pt x="1523715" y="455933"/>
                    <a:pt x="1555663" y="447051"/>
                    <a:pt x="1588168" y="440956"/>
                  </a:cubicBezTo>
                  <a:cubicBezTo>
                    <a:pt x="1684077" y="422973"/>
                    <a:pt x="1781241" y="411967"/>
                    <a:pt x="1876926" y="392830"/>
                  </a:cubicBezTo>
                  <a:cubicBezTo>
                    <a:pt x="2029672" y="362281"/>
                    <a:pt x="1957564" y="378687"/>
                    <a:pt x="2093495" y="344704"/>
                  </a:cubicBezTo>
                  <a:cubicBezTo>
                    <a:pt x="2156894" y="281304"/>
                    <a:pt x="2131437" y="290253"/>
                    <a:pt x="2237874" y="272514"/>
                  </a:cubicBezTo>
                  <a:cubicBezTo>
                    <a:pt x="2301662" y="261883"/>
                    <a:pt x="2430379" y="248451"/>
                    <a:pt x="2430379" y="248451"/>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31" name="Freeform 30"/>
            <p:cNvSpPr/>
            <p:nvPr/>
          </p:nvSpPr>
          <p:spPr bwMode="auto">
            <a:xfrm flipV="1">
              <a:off x="36975012" y="12130335"/>
              <a:ext cx="2937163" cy="47064"/>
            </a:xfrm>
            <a:custGeom>
              <a:avLst/>
              <a:gdLst>
                <a:gd name="connsiteX0" fmla="*/ 48126 w 2502568"/>
                <a:gd name="connsiteY0" fmla="*/ 0 h 122261"/>
                <a:gd name="connsiteX1" fmla="*/ 192505 w 2502568"/>
                <a:gd name="connsiteY1" fmla="*/ 0 h 122261"/>
                <a:gd name="connsiteX2" fmla="*/ 2334126 w 2502568"/>
                <a:gd name="connsiteY2" fmla="*/ 24063 h 122261"/>
                <a:gd name="connsiteX3" fmla="*/ 2478505 w 2502568"/>
                <a:gd name="connsiteY3" fmla="*/ 120316 h 122261"/>
                <a:gd name="connsiteX4" fmla="*/ 2502568 w 2502568"/>
                <a:gd name="connsiteY4" fmla="*/ 120316 h 12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22261">
                  <a:moveTo>
                    <a:pt x="48126" y="0"/>
                  </a:moveTo>
                  <a:cubicBezTo>
                    <a:pt x="240629" y="64168"/>
                    <a:pt x="0" y="0"/>
                    <a:pt x="192505" y="0"/>
                  </a:cubicBezTo>
                  <a:cubicBezTo>
                    <a:pt x="906424" y="0"/>
                    <a:pt x="1620252" y="16042"/>
                    <a:pt x="2334126" y="24063"/>
                  </a:cubicBezTo>
                  <a:cubicBezTo>
                    <a:pt x="2408677" y="98615"/>
                    <a:pt x="2385639" y="97100"/>
                    <a:pt x="2478505" y="120316"/>
                  </a:cubicBezTo>
                  <a:cubicBezTo>
                    <a:pt x="2486287" y="122261"/>
                    <a:pt x="2494547" y="120316"/>
                    <a:pt x="2502568" y="120316"/>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32" name="Freeform 31"/>
            <p:cNvSpPr/>
            <p:nvPr/>
          </p:nvSpPr>
          <p:spPr bwMode="auto">
            <a:xfrm>
              <a:off x="37045598" y="12612744"/>
              <a:ext cx="1756807" cy="172568"/>
            </a:xfrm>
            <a:custGeom>
              <a:avLst/>
              <a:gdLst>
                <a:gd name="connsiteX0" fmla="*/ 0 w 2454442"/>
                <a:gd name="connsiteY0" fmla="*/ 106710 h 202963"/>
                <a:gd name="connsiteX1" fmla="*/ 72189 w 2454442"/>
                <a:gd name="connsiteY1" fmla="*/ 58584 h 202963"/>
                <a:gd name="connsiteX2" fmla="*/ 120316 w 2454442"/>
                <a:gd name="connsiteY2" fmla="*/ 10458 h 202963"/>
                <a:gd name="connsiteX3" fmla="*/ 192505 w 2454442"/>
                <a:gd name="connsiteY3" fmla="*/ 34521 h 202963"/>
                <a:gd name="connsiteX4" fmla="*/ 288758 w 2454442"/>
                <a:gd name="connsiteY4" fmla="*/ 10458 h 202963"/>
                <a:gd name="connsiteX5" fmla="*/ 336884 w 2454442"/>
                <a:gd name="connsiteY5" fmla="*/ 82647 h 202963"/>
                <a:gd name="connsiteX6" fmla="*/ 409074 w 2454442"/>
                <a:gd name="connsiteY6" fmla="*/ 154837 h 202963"/>
                <a:gd name="connsiteX7" fmla="*/ 649705 w 2454442"/>
                <a:gd name="connsiteY7" fmla="*/ 106710 h 202963"/>
                <a:gd name="connsiteX8" fmla="*/ 745958 w 2454442"/>
                <a:gd name="connsiteY8" fmla="*/ 154837 h 202963"/>
                <a:gd name="connsiteX9" fmla="*/ 818147 w 2454442"/>
                <a:gd name="connsiteY9" fmla="*/ 130773 h 202963"/>
                <a:gd name="connsiteX10" fmla="*/ 890337 w 2454442"/>
                <a:gd name="connsiteY10" fmla="*/ 154837 h 202963"/>
                <a:gd name="connsiteX11" fmla="*/ 938463 w 2454442"/>
                <a:gd name="connsiteY11" fmla="*/ 106710 h 202963"/>
                <a:gd name="connsiteX12" fmla="*/ 1106905 w 2454442"/>
                <a:gd name="connsiteY12" fmla="*/ 58584 h 202963"/>
                <a:gd name="connsiteX13" fmla="*/ 1203158 w 2454442"/>
                <a:gd name="connsiteY13" fmla="*/ 10458 h 202963"/>
                <a:gd name="connsiteX14" fmla="*/ 1275347 w 2454442"/>
                <a:gd name="connsiteY14" fmla="*/ 58584 h 202963"/>
                <a:gd name="connsiteX15" fmla="*/ 1323474 w 2454442"/>
                <a:gd name="connsiteY15" fmla="*/ 106710 h 202963"/>
                <a:gd name="connsiteX16" fmla="*/ 1491916 w 2454442"/>
                <a:gd name="connsiteY16" fmla="*/ 58584 h 202963"/>
                <a:gd name="connsiteX17" fmla="*/ 1636295 w 2454442"/>
                <a:gd name="connsiteY17" fmla="*/ 154837 h 202963"/>
                <a:gd name="connsiteX18" fmla="*/ 1708484 w 2454442"/>
                <a:gd name="connsiteY18" fmla="*/ 202963 h 202963"/>
                <a:gd name="connsiteX19" fmla="*/ 1780674 w 2454442"/>
                <a:gd name="connsiteY19" fmla="*/ 178900 h 202963"/>
                <a:gd name="connsiteX20" fmla="*/ 1828800 w 2454442"/>
                <a:gd name="connsiteY20" fmla="*/ 130773 h 202963"/>
                <a:gd name="connsiteX21" fmla="*/ 1900989 w 2454442"/>
                <a:gd name="connsiteY21" fmla="*/ 154837 h 202963"/>
                <a:gd name="connsiteX22" fmla="*/ 1949116 w 2454442"/>
                <a:gd name="connsiteY22" fmla="*/ 106710 h 202963"/>
                <a:gd name="connsiteX23" fmla="*/ 1973179 w 2454442"/>
                <a:gd name="connsiteY23" fmla="*/ 34521 h 202963"/>
                <a:gd name="connsiteX24" fmla="*/ 2117558 w 2454442"/>
                <a:gd name="connsiteY24" fmla="*/ 58584 h 202963"/>
                <a:gd name="connsiteX25" fmla="*/ 2358189 w 2454442"/>
                <a:gd name="connsiteY25" fmla="*/ 82647 h 202963"/>
                <a:gd name="connsiteX26" fmla="*/ 2454442 w 2454442"/>
                <a:gd name="connsiteY26" fmla="*/ 106710 h 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4442" h="202963">
                  <a:moveTo>
                    <a:pt x="0" y="106710"/>
                  </a:moveTo>
                  <a:cubicBezTo>
                    <a:pt x="24063" y="90668"/>
                    <a:pt x="49606" y="76650"/>
                    <a:pt x="72189" y="58584"/>
                  </a:cubicBezTo>
                  <a:cubicBezTo>
                    <a:pt x="89905" y="44412"/>
                    <a:pt x="98070" y="14907"/>
                    <a:pt x="120316" y="10458"/>
                  </a:cubicBezTo>
                  <a:cubicBezTo>
                    <a:pt x="145188" y="5484"/>
                    <a:pt x="168442" y="26500"/>
                    <a:pt x="192505" y="34521"/>
                  </a:cubicBezTo>
                  <a:cubicBezTo>
                    <a:pt x="224589" y="26500"/>
                    <a:pt x="257383" y="0"/>
                    <a:pt x="288758" y="10458"/>
                  </a:cubicBezTo>
                  <a:cubicBezTo>
                    <a:pt x="316194" y="19603"/>
                    <a:pt x="318370" y="60430"/>
                    <a:pt x="336884" y="82647"/>
                  </a:cubicBezTo>
                  <a:cubicBezTo>
                    <a:pt x="358670" y="108790"/>
                    <a:pt x="385011" y="130774"/>
                    <a:pt x="409074" y="154837"/>
                  </a:cubicBezTo>
                  <a:cubicBezTo>
                    <a:pt x="487375" y="128735"/>
                    <a:pt x="562801" y="98809"/>
                    <a:pt x="649705" y="106710"/>
                  </a:cubicBezTo>
                  <a:cubicBezTo>
                    <a:pt x="685429" y="109958"/>
                    <a:pt x="713874" y="138795"/>
                    <a:pt x="745958" y="154837"/>
                  </a:cubicBezTo>
                  <a:cubicBezTo>
                    <a:pt x="770021" y="146816"/>
                    <a:pt x="792782" y="130773"/>
                    <a:pt x="818147" y="130773"/>
                  </a:cubicBezTo>
                  <a:cubicBezTo>
                    <a:pt x="843512" y="130773"/>
                    <a:pt x="865465" y="159811"/>
                    <a:pt x="890337" y="154837"/>
                  </a:cubicBezTo>
                  <a:cubicBezTo>
                    <a:pt x="912583" y="150388"/>
                    <a:pt x="919009" y="118382"/>
                    <a:pt x="938463" y="106710"/>
                  </a:cubicBezTo>
                  <a:cubicBezTo>
                    <a:pt x="970780" y="87320"/>
                    <a:pt x="1078940" y="69071"/>
                    <a:pt x="1106905" y="58584"/>
                  </a:cubicBezTo>
                  <a:cubicBezTo>
                    <a:pt x="1140492" y="45989"/>
                    <a:pt x="1171074" y="26500"/>
                    <a:pt x="1203158" y="10458"/>
                  </a:cubicBezTo>
                  <a:cubicBezTo>
                    <a:pt x="1227221" y="26500"/>
                    <a:pt x="1252764" y="40518"/>
                    <a:pt x="1275347" y="58584"/>
                  </a:cubicBezTo>
                  <a:cubicBezTo>
                    <a:pt x="1293063" y="72756"/>
                    <a:pt x="1301096" y="102980"/>
                    <a:pt x="1323474" y="106710"/>
                  </a:cubicBezTo>
                  <a:cubicBezTo>
                    <a:pt x="1343616" y="110067"/>
                    <a:pt x="1465599" y="67356"/>
                    <a:pt x="1491916" y="58584"/>
                  </a:cubicBezTo>
                  <a:lnTo>
                    <a:pt x="1636295" y="154837"/>
                  </a:lnTo>
                  <a:lnTo>
                    <a:pt x="1708484" y="202963"/>
                  </a:lnTo>
                  <a:cubicBezTo>
                    <a:pt x="1732547" y="194942"/>
                    <a:pt x="1758924" y="191950"/>
                    <a:pt x="1780674" y="178900"/>
                  </a:cubicBezTo>
                  <a:cubicBezTo>
                    <a:pt x="1800128" y="167228"/>
                    <a:pt x="1806554" y="135222"/>
                    <a:pt x="1828800" y="130773"/>
                  </a:cubicBezTo>
                  <a:cubicBezTo>
                    <a:pt x="1853672" y="125799"/>
                    <a:pt x="1876926" y="146816"/>
                    <a:pt x="1900989" y="154837"/>
                  </a:cubicBezTo>
                  <a:cubicBezTo>
                    <a:pt x="1917031" y="138795"/>
                    <a:pt x="1937443" y="126164"/>
                    <a:pt x="1949116" y="106710"/>
                  </a:cubicBezTo>
                  <a:cubicBezTo>
                    <a:pt x="1962166" y="84960"/>
                    <a:pt x="1948790" y="41489"/>
                    <a:pt x="1973179" y="34521"/>
                  </a:cubicBezTo>
                  <a:cubicBezTo>
                    <a:pt x="2020092" y="21117"/>
                    <a:pt x="2069145" y="52532"/>
                    <a:pt x="2117558" y="58584"/>
                  </a:cubicBezTo>
                  <a:cubicBezTo>
                    <a:pt x="2197546" y="68582"/>
                    <a:pt x="2277979" y="74626"/>
                    <a:pt x="2358189" y="82647"/>
                  </a:cubicBezTo>
                  <a:cubicBezTo>
                    <a:pt x="2437988" y="109246"/>
                    <a:pt x="2405014" y="106710"/>
                    <a:pt x="2454442" y="106710"/>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33" name="Freeform 32"/>
            <p:cNvSpPr/>
            <p:nvPr/>
          </p:nvSpPr>
          <p:spPr bwMode="auto">
            <a:xfrm>
              <a:off x="38806328" y="12620588"/>
              <a:ext cx="1094082" cy="156880"/>
            </a:xfrm>
            <a:custGeom>
              <a:avLst/>
              <a:gdLst>
                <a:gd name="connsiteX0" fmla="*/ 0 w 2454442"/>
                <a:gd name="connsiteY0" fmla="*/ 106710 h 202963"/>
                <a:gd name="connsiteX1" fmla="*/ 72189 w 2454442"/>
                <a:gd name="connsiteY1" fmla="*/ 58584 h 202963"/>
                <a:gd name="connsiteX2" fmla="*/ 120316 w 2454442"/>
                <a:gd name="connsiteY2" fmla="*/ 10458 h 202963"/>
                <a:gd name="connsiteX3" fmla="*/ 192505 w 2454442"/>
                <a:gd name="connsiteY3" fmla="*/ 34521 h 202963"/>
                <a:gd name="connsiteX4" fmla="*/ 288758 w 2454442"/>
                <a:gd name="connsiteY4" fmla="*/ 10458 h 202963"/>
                <a:gd name="connsiteX5" fmla="*/ 336884 w 2454442"/>
                <a:gd name="connsiteY5" fmla="*/ 82647 h 202963"/>
                <a:gd name="connsiteX6" fmla="*/ 409074 w 2454442"/>
                <a:gd name="connsiteY6" fmla="*/ 154837 h 202963"/>
                <a:gd name="connsiteX7" fmla="*/ 649705 w 2454442"/>
                <a:gd name="connsiteY7" fmla="*/ 106710 h 202963"/>
                <a:gd name="connsiteX8" fmla="*/ 745958 w 2454442"/>
                <a:gd name="connsiteY8" fmla="*/ 154837 h 202963"/>
                <a:gd name="connsiteX9" fmla="*/ 818147 w 2454442"/>
                <a:gd name="connsiteY9" fmla="*/ 130773 h 202963"/>
                <a:gd name="connsiteX10" fmla="*/ 890337 w 2454442"/>
                <a:gd name="connsiteY10" fmla="*/ 154837 h 202963"/>
                <a:gd name="connsiteX11" fmla="*/ 938463 w 2454442"/>
                <a:gd name="connsiteY11" fmla="*/ 106710 h 202963"/>
                <a:gd name="connsiteX12" fmla="*/ 1106905 w 2454442"/>
                <a:gd name="connsiteY12" fmla="*/ 58584 h 202963"/>
                <a:gd name="connsiteX13" fmla="*/ 1203158 w 2454442"/>
                <a:gd name="connsiteY13" fmla="*/ 10458 h 202963"/>
                <a:gd name="connsiteX14" fmla="*/ 1275347 w 2454442"/>
                <a:gd name="connsiteY14" fmla="*/ 58584 h 202963"/>
                <a:gd name="connsiteX15" fmla="*/ 1323474 w 2454442"/>
                <a:gd name="connsiteY15" fmla="*/ 106710 h 202963"/>
                <a:gd name="connsiteX16" fmla="*/ 1491916 w 2454442"/>
                <a:gd name="connsiteY16" fmla="*/ 58584 h 202963"/>
                <a:gd name="connsiteX17" fmla="*/ 1636295 w 2454442"/>
                <a:gd name="connsiteY17" fmla="*/ 154837 h 202963"/>
                <a:gd name="connsiteX18" fmla="*/ 1708484 w 2454442"/>
                <a:gd name="connsiteY18" fmla="*/ 202963 h 202963"/>
                <a:gd name="connsiteX19" fmla="*/ 1780674 w 2454442"/>
                <a:gd name="connsiteY19" fmla="*/ 178900 h 202963"/>
                <a:gd name="connsiteX20" fmla="*/ 1828800 w 2454442"/>
                <a:gd name="connsiteY20" fmla="*/ 130773 h 202963"/>
                <a:gd name="connsiteX21" fmla="*/ 1900989 w 2454442"/>
                <a:gd name="connsiteY21" fmla="*/ 154837 h 202963"/>
                <a:gd name="connsiteX22" fmla="*/ 1949116 w 2454442"/>
                <a:gd name="connsiteY22" fmla="*/ 106710 h 202963"/>
                <a:gd name="connsiteX23" fmla="*/ 1973179 w 2454442"/>
                <a:gd name="connsiteY23" fmla="*/ 34521 h 202963"/>
                <a:gd name="connsiteX24" fmla="*/ 2117558 w 2454442"/>
                <a:gd name="connsiteY24" fmla="*/ 58584 h 202963"/>
                <a:gd name="connsiteX25" fmla="*/ 2358189 w 2454442"/>
                <a:gd name="connsiteY25" fmla="*/ 82647 h 202963"/>
                <a:gd name="connsiteX26" fmla="*/ 2454442 w 2454442"/>
                <a:gd name="connsiteY26" fmla="*/ 106710 h 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4442" h="202963">
                  <a:moveTo>
                    <a:pt x="0" y="106710"/>
                  </a:moveTo>
                  <a:cubicBezTo>
                    <a:pt x="24063" y="90668"/>
                    <a:pt x="49606" y="76650"/>
                    <a:pt x="72189" y="58584"/>
                  </a:cubicBezTo>
                  <a:cubicBezTo>
                    <a:pt x="89905" y="44412"/>
                    <a:pt x="98070" y="14907"/>
                    <a:pt x="120316" y="10458"/>
                  </a:cubicBezTo>
                  <a:cubicBezTo>
                    <a:pt x="145188" y="5484"/>
                    <a:pt x="168442" y="26500"/>
                    <a:pt x="192505" y="34521"/>
                  </a:cubicBezTo>
                  <a:cubicBezTo>
                    <a:pt x="224589" y="26500"/>
                    <a:pt x="257383" y="0"/>
                    <a:pt x="288758" y="10458"/>
                  </a:cubicBezTo>
                  <a:cubicBezTo>
                    <a:pt x="316194" y="19603"/>
                    <a:pt x="318370" y="60430"/>
                    <a:pt x="336884" y="82647"/>
                  </a:cubicBezTo>
                  <a:cubicBezTo>
                    <a:pt x="358670" y="108790"/>
                    <a:pt x="385011" y="130774"/>
                    <a:pt x="409074" y="154837"/>
                  </a:cubicBezTo>
                  <a:cubicBezTo>
                    <a:pt x="487375" y="128735"/>
                    <a:pt x="562801" y="98809"/>
                    <a:pt x="649705" y="106710"/>
                  </a:cubicBezTo>
                  <a:cubicBezTo>
                    <a:pt x="685429" y="109958"/>
                    <a:pt x="713874" y="138795"/>
                    <a:pt x="745958" y="154837"/>
                  </a:cubicBezTo>
                  <a:cubicBezTo>
                    <a:pt x="770021" y="146816"/>
                    <a:pt x="792782" y="130773"/>
                    <a:pt x="818147" y="130773"/>
                  </a:cubicBezTo>
                  <a:cubicBezTo>
                    <a:pt x="843512" y="130773"/>
                    <a:pt x="865465" y="159811"/>
                    <a:pt x="890337" y="154837"/>
                  </a:cubicBezTo>
                  <a:cubicBezTo>
                    <a:pt x="912583" y="150388"/>
                    <a:pt x="919009" y="118382"/>
                    <a:pt x="938463" y="106710"/>
                  </a:cubicBezTo>
                  <a:cubicBezTo>
                    <a:pt x="970780" y="87320"/>
                    <a:pt x="1078940" y="69071"/>
                    <a:pt x="1106905" y="58584"/>
                  </a:cubicBezTo>
                  <a:cubicBezTo>
                    <a:pt x="1140492" y="45989"/>
                    <a:pt x="1171074" y="26500"/>
                    <a:pt x="1203158" y="10458"/>
                  </a:cubicBezTo>
                  <a:cubicBezTo>
                    <a:pt x="1227221" y="26500"/>
                    <a:pt x="1252764" y="40518"/>
                    <a:pt x="1275347" y="58584"/>
                  </a:cubicBezTo>
                  <a:cubicBezTo>
                    <a:pt x="1293063" y="72756"/>
                    <a:pt x="1301096" y="102980"/>
                    <a:pt x="1323474" y="106710"/>
                  </a:cubicBezTo>
                  <a:cubicBezTo>
                    <a:pt x="1343616" y="110067"/>
                    <a:pt x="1465599" y="67356"/>
                    <a:pt x="1491916" y="58584"/>
                  </a:cubicBezTo>
                  <a:lnTo>
                    <a:pt x="1636295" y="154837"/>
                  </a:lnTo>
                  <a:lnTo>
                    <a:pt x="1708484" y="202963"/>
                  </a:lnTo>
                  <a:cubicBezTo>
                    <a:pt x="1732547" y="194942"/>
                    <a:pt x="1758924" y="191950"/>
                    <a:pt x="1780674" y="178900"/>
                  </a:cubicBezTo>
                  <a:cubicBezTo>
                    <a:pt x="1800128" y="167228"/>
                    <a:pt x="1806554" y="135222"/>
                    <a:pt x="1828800" y="130773"/>
                  </a:cubicBezTo>
                  <a:cubicBezTo>
                    <a:pt x="1853672" y="125799"/>
                    <a:pt x="1876926" y="146816"/>
                    <a:pt x="1900989" y="154837"/>
                  </a:cubicBezTo>
                  <a:cubicBezTo>
                    <a:pt x="1917031" y="138795"/>
                    <a:pt x="1937443" y="126164"/>
                    <a:pt x="1949116" y="106710"/>
                  </a:cubicBezTo>
                  <a:cubicBezTo>
                    <a:pt x="1962166" y="84960"/>
                    <a:pt x="1948790" y="41489"/>
                    <a:pt x="1973179" y="34521"/>
                  </a:cubicBezTo>
                  <a:cubicBezTo>
                    <a:pt x="2020092" y="21117"/>
                    <a:pt x="2069145" y="52532"/>
                    <a:pt x="2117558" y="58584"/>
                  </a:cubicBezTo>
                  <a:cubicBezTo>
                    <a:pt x="2197546" y="68582"/>
                    <a:pt x="2277979" y="74626"/>
                    <a:pt x="2358189" y="82647"/>
                  </a:cubicBezTo>
                  <a:cubicBezTo>
                    <a:pt x="2437988" y="109246"/>
                    <a:pt x="2405014" y="106710"/>
                    <a:pt x="2454442" y="106710"/>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grpSp>
      <p:sp>
        <p:nvSpPr>
          <p:cNvPr id="34" name="TextBox 33"/>
          <p:cNvSpPr txBox="1"/>
          <p:nvPr/>
        </p:nvSpPr>
        <p:spPr>
          <a:xfrm>
            <a:off x="3882720" y="2129066"/>
            <a:ext cx="1797800" cy="338554"/>
          </a:xfrm>
          <a:prstGeom prst="rect">
            <a:avLst/>
          </a:prstGeom>
          <a:noFill/>
        </p:spPr>
        <p:txBody>
          <a:bodyPr wrap="none" rtlCol="0">
            <a:spAutoFit/>
          </a:bodyPr>
          <a:lstStyle/>
          <a:p>
            <a:r>
              <a:rPr lang="en-US" sz="1600" dirty="0" smtClean="0"/>
              <a:t>only color&amp;texture </a:t>
            </a:r>
            <a:endParaRPr lang="en-US" sz="1600" dirty="0"/>
          </a:p>
        </p:txBody>
      </p:sp>
      <p:sp>
        <p:nvSpPr>
          <p:cNvPr id="35" name="TextBox 34"/>
          <p:cNvSpPr txBox="1"/>
          <p:nvPr/>
        </p:nvSpPr>
        <p:spPr>
          <a:xfrm>
            <a:off x="3385797" y="2671960"/>
            <a:ext cx="439544" cy="707886"/>
          </a:xfrm>
          <a:prstGeom prst="rect">
            <a:avLst/>
          </a:prstGeom>
          <a:noFill/>
        </p:spPr>
        <p:txBody>
          <a:bodyPr wrap="none" rtlCol="0">
            <a:spAutoFit/>
          </a:bodyPr>
          <a:lstStyle/>
          <a:p>
            <a:r>
              <a:rPr lang="en-US" sz="4000" dirty="0" smtClean="0"/>
              <a:t>+</a:t>
            </a:r>
            <a:endParaRPr lang="en-US" sz="4000" dirty="0"/>
          </a:p>
        </p:txBody>
      </p:sp>
      <p:sp>
        <p:nvSpPr>
          <p:cNvPr id="36" name="TextBox 35"/>
          <p:cNvSpPr txBox="1"/>
          <p:nvPr/>
        </p:nvSpPr>
        <p:spPr>
          <a:xfrm>
            <a:off x="5598376" y="2681139"/>
            <a:ext cx="439544" cy="707886"/>
          </a:xfrm>
          <a:prstGeom prst="rect">
            <a:avLst/>
          </a:prstGeom>
          <a:noFill/>
        </p:spPr>
        <p:txBody>
          <a:bodyPr wrap="none" rtlCol="0">
            <a:spAutoFit/>
          </a:bodyPr>
          <a:lstStyle/>
          <a:p>
            <a:r>
              <a:rPr lang="en-US" sz="4000" dirty="0" smtClean="0"/>
              <a:t>=</a:t>
            </a:r>
            <a:endParaRPr lang="en-US" sz="4000" dirty="0"/>
          </a:p>
        </p:txBody>
      </p:sp>
      <p:sp>
        <p:nvSpPr>
          <p:cNvPr id="37" name="TextBox 154"/>
          <p:cNvSpPr txBox="1">
            <a:spLocks noChangeArrowheads="1"/>
          </p:cNvSpPr>
          <p:nvPr/>
        </p:nvSpPr>
        <p:spPr bwMode="auto">
          <a:xfrm>
            <a:off x="6742543" y="2668016"/>
            <a:ext cx="414338" cy="277813"/>
          </a:xfrm>
          <a:prstGeom prst="rect">
            <a:avLst/>
          </a:prstGeom>
          <a:noFill/>
          <a:ln w="9525">
            <a:noFill/>
            <a:miter lim="800000"/>
            <a:headEnd/>
            <a:tailEnd/>
          </a:ln>
        </p:spPr>
        <p:txBody>
          <a:bodyPr wrap="none">
            <a:spAutoFit/>
          </a:bodyPr>
          <a:lstStyle/>
          <a:p>
            <a:r>
              <a:rPr lang="en-US" sz="1200" dirty="0"/>
              <a:t>sky</a:t>
            </a:r>
          </a:p>
        </p:txBody>
      </p:sp>
      <p:sp>
        <p:nvSpPr>
          <p:cNvPr id="38" name="TextBox 155"/>
          <p:cNvSpPr txBox="1">
            <a:spLocks noChangeArrowheads="1"/>
          </p:cNvSpPr>
          <p:nvPr/>
        </p:nvSpPr>
        <p:spPr bwMode="auto">
          <a:xfrm>
            <a:off x="6382181" y="2893441"/>
            <a:ext cx="814387" cy="277813"/>
          </a:xfrm>
          <a:prstGeom prst="rect">
            <a:avLst/>
          </a:prstGeom>
          <a:noFill/>
          <a:ln w="9525">
            <a:noFill/>
            <a:miter lim="800000"/>
            <a:headEnd/>
            <a:tailEnd/>
          </a:ln>
        </p:spPr>
        <p:txBody>
          <a:bodyPr wrap="none">
            <a:spAutoFit/>
          </a:bodyPr>
          <a:lstStyle/>
          <a:p>
            <a:r>
              <a:rPr lang="en-US" sz="1200" dirty="0"/>
              <a:t>mountain</a:t>
            </a:r>
          </a:p>
        </p:txBody>
      </p:sp>
      <p:sp>
        <p:nvSpPr>
          <p:cNvPr id="39" name="TextBox 157"/>
          <p:cNvSpPr txBox="1">
            <a:spLocks noChangeArrowheads="1"/>
          </p:cNvSpPr>
          <p:nvPr/>
        </p:nvSpPr>
        <p:spPr bwMode="auto">
          <a:xfrm>
            <a:off x="6598081" y="3109341"/>
            <a:ext cx="431800" cy="277813"/>
          </a:xfrm>
          <a:prstGeom prst="rect">
            <a:avLst/>
          </a:prstGeom>
          <a:noFill/>
          <a:ln w="9525">
            <a:noFill/>
            <a:miter lim="800000"/>
            <a:headEnd/>
            <a:tailEnd/>
          </a:ln>
        </p:spPr>
        <p:txBody>
          <a:bodyPr wrap="none">
            <a:spAutoFit/>
          </a:bodyPr>
          <a:lstStyle/>
          <a:p>
            <a:r>
              <a:rPr lang="en-US" sz="1200" dirty="0"/>
              <a:t>sea</a:t>
            </a:r>
          </a:p>
        </p:txBody>
      </p:sp>
      <p:sp>
        <p:nvSpPr>
          <p:cNvPr id="40" name="TextBox 160"/>
          <p:cNvSpPr txBox="1">
            <a:spLocks noChangeArrowheads="1"/>
          </p:cNvSpPr>
          <p:nvPr/>
        </p:nvSpPr>
        <p:spPr bwMode="auto">
          <a:xfrm>
            <a:off x="6750481" y="3346261"/>
            <a:ext cx="552450" cy="277813"/>
          </a:xfrm>
          <a:prstGeom prst="rect">
            <a:avLst/>
          </a:prstGeom>
          <a:noFill/>
          <a:ln w="9525">
            <a:noFill/>
            <a:miter lim="800000"/>
            <a:headEnd/>
            <a:tailEnd/>
          </a:ln>
        </p:spPr>
        <p:txBody>
          <a:bodyPr wrap="none">
            <a:spAutoFit/>
          </a:bodyPr>
          <a:lstStyle/>
          <a:p>
            <a:r>
              <a:rPr lang="en-US" sz="1200" dirty="0"/>
              <a:t>rocks</a:t>
            </a:r>
          </a:p>
        </p:txBody>
      </p:sp>
      <p:grpSp>
        <p:nvGrpSpPr>
          <p:cNvPr id="4" name="Group 161"/>
          <p:cNvGrpSpPr>
            <a:grpSpLocks noChangeAspect="1"/>
          </p:cNvGrpSpPr>
          <p:nvPr/>
        </p:nvGrpSpPr>
        <p:grpSpPr bwMode="auto">
          <a:xfrm>
            <a:off x="6289723" y="2543044"/>
            <a:ext cx="1330278" cy="1046105"/>
            <a:chOff x="36975012" y="10839995"/>
            <a:chExt cx="2937163" cy="2310063"/>
          </a:xfrm>
        </p:grpSpPr>
        <p:sp>
          <p:nvSpPr>
            <p:cNvPr id="42" name="Rectangle 41"/>
            <p:cNvSpPr/>
            <p:nvPr/>
          </p:nvSpPr>
          <p:spPr bwMode="auto">
            <a:xfrm>
              <a:off x="37045598" y="10839995"/>
              <a:ext cx="2854811" cy="2310063"/>
            </a:xfrm>
            <a:prstGeom prst="rect">
              <a:avLst/>
            </a:pr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43" name="Freeform 42"/>
            <p:cNvSpPr/>
            <p:nvPr/>
          </p:nvSpPr>
          <p:spPr bwMode="auto">
            <a:xfrm>
              <a:off x="37045598" y="11196897"/>
              <a:ext cx="2866577" cy="509861"/>
            </a:xfrm>
            <a:custGeom>
              <a:avLst/>
              <a:gdLst>
                <a:gd name="connsiteX0" fmla="*/ 0 w 2430379"/>
                <a:gd name="connsiteY0" fmla="*/ 296577 h 513146"/>
                <a:gd name="connsiteX1" fmla="*/ 216568 w 2430379"/>
                <a:gd name="connsiteY1" fmla="*/ 176261 h 513146"/>
                <a:gd name="connsiteX2" fmla="*/ 288758 w 2430379"/>
                <a:gd name="connsiteY2" fmla="*/ 128135 h 513146"/>
                <a:gd name="connsiteX3" fmla="*/ 360947 w 2430379"/>
                <a:gd name="connsiteY3" fmla="*/ 104072 h 513146"/>
                <a:gd name="connsiteX4" fmla="*/ 577516 w 2430379"/>
                <a:gd name="connsiteY4" fmla="*/ 7819 h 513146"/>
                <a:gd name="connsiteX5" fmla="*/ 721895 w 2430379"/>
                <a:gd name="connsiteY5" fmla="*/ 55946 h 513146"/>
                <a:gd name="connsiteX6" fmla="*/ 842210 w 2430379"/>
                <a:gd name="connsiteY6" fmla="*/ 224388 h 513146"/>
                <a:gd name="connsiteX7" fmla="*/ 890337 w 2430379"/>
                <a:gd name="connsiteY7" fmla="*/ 272514 h 513146"/>
                <a:gd name="connsiteX8" fmla="*/ 1010653 w 2430379"/>
                <a:gd name="connsiteY8" fmla="*/ 489083 h 513146"/>
                <a:gd name="connsiteX9" fmla="*/ 1082842 w 2430379"/>
                <a:gd name="connsiteY9" fmla="*/ 513146 h 513146"/>
                <a:gd name="connsiteX10" fmla="*/ 1419726 w 2430379"/>
                <a:gd name="connsiteY10" fmla="*/ 489083 h 513146"/>
                <a:gd name="connsiteX11" fmla="*/ 1491916 w 2430379"/>
                <a:gd name="connsiteY11" fmla="*/ 465019 h 513146"/>
                <a:gd name="connsiteX12" fmla="*/ 1588168 w 2430379"/>
                <a:gd name="connsiteY12" fmla="*/ 440956 h 513146"/>
                <a:gd name="connsiteX13" fmla="*/ 1876926 w 2430379"/>
                <a:gd name="connsiteY13" fmla="*/ 392830 h 513146"/>
                <a:gd name="connsiteX14" fmla="*/ 2093495 w 2430379"/>
                <a:gd name="connsiteY14" fmla="*/ 344704 h 513146"/>
                <a:gd name="connsiteX15" fmla="*/ 2237874 w 2430379"/>
                <a:gd name="connsiteY15" fmla="*/ 272514 h 513146"/>
                <a:gd name="connsiteX16" fmla="*/ 2430379 w 2430379"/>
                <a:gd name="connsiteY16" fmla="*/ 248451 h 5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0379" h="513146">
                  <a:moveTo>
                    <a:pt x="0" y="296577"/>
                  </a:moveTo>
                  <a:cubicBezTo>
                    <a:pt x="72189" y="256472"/>
                    <a:pt x="145236" y="217871"/>
                    <a:pt x="216568" y="176261"/>
                  </a:cubicBezTo>
                  <a:cubicBezTo>
                    <a:pt x="241549" y="161689"/>
                    <a:pt x="262891" y="141069"/>
                    <a:pt x="288758" y="128135"/>
                  </a:cubicBezTo>
                  <a:cubicBezTo>
                    <a:pt x="311445" y="116792"/>
                    <a:pt x="338260" y="115415"/>
                    <a:pt x="360947" y="104072"/>
                  </a:cubicBezTo>
                  <a:cubicBezTo>
                    <a:pt x="569093" y="0"/>
                    <a:pt x="393837" y="53740"/>
                    <a:pt x="577516" y="7819"/>
                  </a:cubicBezTo>
                  <a:cubicBezTo>
                    <a:pt x="625642" y="23861"/>
                    <a:pt x="677549" y="31309"/>
                    <a:pt x="721895" y="55946"/>
                  </a:cubicBezTo>
                  <a:cubicBezTo>
                    <a:pt x="805357" y="102314"/>
                    <a:pt x="793719" y="151652"/>
                    <a:pt x="842210" y="224388"/>
                  </a:cubicBezTo>
                  <a:cubicBezTo>
                    <a:pt x="854795" y="243265"/>
                    <a:pt x="874295" y="256472"/>
                    <a:pt x="890337" y="272514"/>
                  </a:cubicBezTo>
                  <a:cubicBezTo>
                    <a:pt x="911525" y="336078"/>
                    <a:pt x="948595" y="468397"/>
                    <a:pt x="1010653" y="489083"/>
                  </a:cubicBezTo>
                  <a:lnTo>
                    <a:pt x="1082842" y="513146"/>
                  </a:lnTo>
                  <a:cubicBezTo>
                    <a:pt x="1195137" y="505125"/>
                    <a:pt x="1307916" y="502237"/>
                    <a:pt x="1419726" y="489083"/>
                  </a:cubicBezTo>
                  <a:cubicBezTo>
                    <a:pt x="1444917" y="486119"/>
                    <a:pt x="1467527" y="471987"/>
                    <a:pt x="1491916" y="465019"/>
                  </a:cubicBezTo>
                  <a:cubicBezTo>
                    <a:pt x="1523715" y="455933"/>
                    <a:pt x="1555663" y="447051"/>
                    <a:pt x="1588168" y="440956"/>
                  </a:cubicBezTo>
                  <a:cubicBezTo>
                    <a:pt x="1684077" y="422973"/>
                    <a:pt x="1781241" y="411967"/>
                    <a:pt x="1876926" y="392830"/>
                  </a:cubicBezTo>
                  <a:cubicBezTo>
                    <a:pt x="2029672" y="362281"/>
                    <a:pt x="1957564" y="378687"/>
                    <a:pt x="2093495" y="344704"/>
                  </a:cubicBezTo>
                  <a:cubicBezTo>
                    <a:pt x="2156894" y="281304"/>
                    <a:pt x="2131437" y="290253"/>
                    <a:pt x="2237874" y="272514"/>
                  </a:cubicBezTo>
                  <a:cubicBezTo>
                    <a:pt x="2301662" y="261883"/>
                    <a:pt x="2430379" y="248451"/>
                    <a:pt x="2430379" y="248451"/>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44" name="Freeform 43"/>
            <p:cNvSpPr/>
            <p:nvPr/>
          </p:nvSpPr>
          <p:spPr bwMode="auto">
            <a:xfrm flipV="1">
              <a:off x="36975012" y="12130335"/>
              <a:ext cx="2937163" cy="47064"/>
            </a:xfrm>
            <a:custGeom>
              <a:avLst/>
              <a:gdLst>
                <a:gd name="connsiteX0" fmla="*/ 48126 w 2502568"/>
                <a:gd name="connsiteY0" fmla="*/ 0 h 122261"/>
                <a:gd name="connsiteX1" fmla="*/ 192505 w 2502568"/>
                <a:gd name="connsiteY1" fmla="*/ 0 h 122261"/>
                <a:gd name="connsiteX2" fmla="*/ 2334126 w 2502568"/>
                <a:gd name="connsiteY2" fmla="*/ 24063 h 122261"/>
                <a:gd name="connsiteX3" fmla="*/ 2478505 w 2502568"/>
                <a:gd name="connsiteY3" fmla="*/ 120316 h 122261"/>
                <a:gd name="connsiteX4" fmla="*/ 2502568 w 2502568"/>
                <a:gd name="connsiteY4" fmla="*/ 120316 h 12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22261">
                  <a:moveTo>
                    <a:pt x="48126" y="0"/>
                  </a:moveTo>
                  <a:cubicBezTo>
                    <a:pt x="240629" y="64168"/>
                    <a:pt x="0" y="0"/>
                    <a:pt x="192505" y="0"/>
                  </a:cubicBezTo>
                  <a:cubicBezTo>
                    <a:pt x="906424" y="0"/>
                    <a:pt x="1620252" y="16042"/>
                    <a:pt x="2334126" y="24063"/>
                  </a:cubicBezTo>
                  <a:cubicBezTo>
                    <a:pt x="2408677" y="98615"/>
                    <a:pt x="2385639" y="97100"/>
                    <a:pt x="2478505" y="120316"/>
                  </a:cubicBezTo>
                  <a:cubicBezTo>
                    <a:pt x="2486287" y="122261"/>
                    <a:pt x="2494547" y="120316"/>
                    <a:pt x="2502568" y="120316"/>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45" name="Freeform 44"/>
            <p:cNvSpPr/>
            <p:nvPr/>
          </p:nvSpPr>
          <p:spPr bwMode="auto">
            <a:xfrm>
              <a:off x="37045598" y="12612744"/>
              <a:ext cx="1756807" cy="172568"/>
            </a:xfrm>
            <a:custGeom>
              <a:avLst/>
              <a:gdLst>
                <a:gd name="connsiteX0" fmla="*/ 0 w 2454442"/>
                <a:gd name="connsiteY0" fmla="*/ 106710 h 202963"/>
                <a:gd name="connsiteX1" fmla="*/ 72189 w 2454442"/>
                <a:gd name="connsiteY1" fmla="*/ 58584 h 202963"/>
                <a:gd name="connsiteX2" fmla="*/ 120316 w 2454442"/>
                <a:gd name="connsiteY2" fmla="*/ 10458 h 202963"/>
                <a:gd name="connsiteX3" fmla="*/ 192505 w 2454442"/>
                <a:gd name="connsiteY3" fmla="*/ 34521 h 202963"/>
                <a:gd name="connsiteX4" fmla="*/ 288758 w 2454442"/>
                <a:gd name="connsiteY4" fmla="*/ 10458 h 202963"/>
                <a:gd name="connsiteX5" fmla="*/ 336884 w 2454442"/>
                <a:gd name="connsiteY5" fmla="*/ 82647 h 202963"/>
                <a:gd name="connsiteX6" fmla="*/ 409074 w 2454442"/>
                <a:gd name="connsiteY6" fmla="*/ 154837 h 202963"/>
                <a:gd name="connsiteX7" fmla="*/ 649705 w 2454442"/>
                <a:gd name="connsiteY7" fmla="*/ 106710 h 202963"/>
                <a:gd name="connsiteX8" fmla="*/ 745958 w 2454442"/>
                <a:gd name="connsiteY8" fmla="*/ 154837 h 202963"/>
                <a:gd name="connsiteX9" fmla="*/ 818147 w 2454442"/>
                <a:gd name="connsiteY9" fmla="*/ 130773 h 202963"/>
                <a:gd name="connsiteX10" fmla="*/ 890337 w 2454442"/>
                <a:gd name="connsiteY10" fmla="*/ 154837 h 202963"/>
                <a:gd name="connsiteX11" fmla="*/ 938463 w 2454442"/>
                <a:gd name="connsiteY11" fmla="*/ 106710 h 202963"/>
                <a:gd name="connsiteX12" fmla="*/ 1106905 w 2454442"/>
                <a:gd name="connsiteY12" fmla="*/ 58584 h 202963"/>
                <a:gd name="connsiteX13" fmla="*/ 1203158 w 2454442"/>
                <a:gd name="connsiteY13" fmla="*/ 10458 h 202963"/>
                <a:gd name="connsiteX14" fmla="*/ 1275347 w 2454442"/>
                <a:gd name="connsiteY14" fmla="*/ 58584 h 202963"/>
                <a:gd name="connsiteX15" fmla="*/ 1323474 w 2454442"/>
                <a:gd name="connsiteY15" fmla="*/ 106710 h 202963"/>
                <a:gd name="connsiteX16" fmla="*/ 1491916 w 2454442"/>
                <a:gd name="connsiteY16" fmla="*/ 58584 h 202963"/>
                <a:gd name="connsiteX17" fmla="*/ 1636295 w 2454442"/>
                <a:gd name="connsiteY17" fmla="*/ 154837 h 202963"/>
                <a:gd name="connsiteX18" fmla="*/ 1708484 w 2454442"/>
                <a:gd name="connsiteY18" fmla="*/ 202963 h 202963"/>
                <a:gd name="connsiteX19" fmla="*/ 1780674 w 2454442"/>
                <a:gd name="connsiteY19" fmla="*/ 178900 h 202963"/>
                <a:gd name="connsiteX20" fmla="*/ 1828800 w 2454442"/>
                <a:gd name="connsiteY20" fmla="*/ 130773 h 202963"/>
                <a:gd name="connsiteX21" fmla="*/ 1900989 w 2454442"/>
                <a:gd name="connsiteY21" fmla="*/ 154837 h 202963"/>
                <a:gd name="connsiteX22" fmla="*/ 1949116 w 2454442"/>
                <a:gd name="connsiteY22" fmla="*/ 106710 h 202963"/>
                <a:gd name="connsiteX23" fmla="*/ 1973179 w 2454442"/>
                <a:gd name="connsiteY23" fmla="*/ 34521 h 202963"/>
                <a:gd name="connsiteX24" fmla="*/ 2117558 w 2454442"/>
                <a:gd name="connsiteY24" fmla="*/ 58584 h 202963"/>
                <a:gd name="connsiteX25" fmla="*/ 2358189 w 2454442"/>
                <a:gd name="connsiteY25" fmla="*/ 82647 h 202963"/>
                <a:gd name="connsiteX26" fmla="*/ 2454442 w 2454442"/>
                <a:gd name="connsiteY26" fmla="*/ 106710 h 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4442" h="202963">
                  <a:moveTo>
                    <a:pt x="0" y="106710"/>
                  </a:moveTo>
                  <a:cubicBezTo>
                    <a:pt x="24063" y="90668"/>
                    <a:pt x="49606" y="76650"/>
                    <a:pt x="72189" y="58584"/>
                  </a:cubicBezTo>
                  <a:cubicBezTo>
                    <a:pt x="89905" y="44412"/>
                    <a:pt x="98070" y="14907"/>
                    <a:pt x="120316" y="10458"/>
                  </a:cubicBezTo>
                  <a:cubicBezTo>
                    <a:pt x="145188" y="5484"/>
                    <a:pt x="168442" y="26500"/>
                    <a:pt x="192505" y="34521"/>
                  </a:cubicBezTo>
                  <a:cubicBezTo>
                    <a:pt x="224589" y="26500"/>
                    <a:pt x="257383" y="0"/>
                    <a:pt x="288758" y="10458"/>
                  </a:cubicBezTo>
                  <a:cubicBezTo>
                    <a:pt x="316194" y="19603"/>
                    <a:pt x="318370" y="60430"/>
                    <a:pt x="336884" y="82647"/>
                  </a:cubicBezTo>
                  <a:cubicBezTo>
                    <a:pt x="358670" y="108790"/>
                    <a:pt x="385011" y="130774"/>
                    <a:pt x="409074" y="154837"/>
                  </a:cubicBezTo>
                  <a:cubicBezTo>
                    <a:pt x="487375" y="128735"/>
                    <a:pt x="562801" y="98809"/>
                    <a:pt x="649705" y="106710"/>
                  </a:cubicBezTo>
                  <a:cubicBezTo>
                    <a:pt x="685429" y="109958"/>
                    <a:pt x="713874" y="138795"/>
                    <a:pt x="745958" y="154837"/>
                  </a:cubicBezTo>
                  <a:cubicBezTo>
                    <a:pt x="770021" y="146816"/>
                    <a:pt x="792782" y="130773"/>
                    <a:pt x="818147" y="130773"/>
                  </a:cubicBezTo>
                  <a:cubicBezTo>
                    <a:pt x="843512" y="130773"/>
                    <a:pt x="865465" y="159811"/>
                    <a:pt x="890337" y="154837"/>
                  </a:cubicBezTo>
                  <a:cubicBezTo>
                    <a:pt x="912583" y="150388"/>
                    <a:pt x="919009" y="118382"/>
                    <a:pt x="938463" y="106710"/>
                  </a:cubicBezTo>
                  <a:cubicBezTo>
                    <a:pt x="970780" y="87320"/>
                    <a:pt x="1078940" y="69071"/>
                    <a:pt x="1106905" y="58584"/>
                  </a:cubicBezTo>
                  <a:cubicBezTo>
                    <a:pt x="1140492" y="45989"/>
                    <a:pt x="1171074" y="26500"/>
                    <a:pt x="1203158" y="10458"/>
                  </a:cubicBezTo>
                  <a:cubicBezTo>
                    <a:pt x="1227221" y="26500"/>
                    <a:pt x="1252764" y="40518"/>
                    <a:pt x="1275347" y="58584"/>
                  </a:cubicBezTo>
                  <a:cubicBezTo>
                    <a:pt x="1293063" y="72756"/>
                    <a:pt x="1301096" y="102980"/>
                    <a:pt x="1323474" y="106710"/>
                  </a:cubicBezTo>
                  <a:cubicBezTo>
                    <a:pt x="1343616" y="110067"/>
                    <a:pt x="1465599" y="67356"/>
                    <a:pt x="1491916" y="58584"/>
                  </a:cubicBezTo>
                  <a:lnTo>
                    <a:pt x="1636295" y="154837"/>
                  </a:lnTo>
                  <a:lnTo>
                    <a:pt x="1708484" y="202963"/>
                  </a:lnTo>
                  <a:cubicBezTo>
                    <a:pt x="1732547" y="194942"/>
                    <a:pt x="1758924" y="191950"/>
                    <a:pt x="1780674" y="178900"/>
                  </a:cubicBezTo>
                  <a:cubicBezTo>
                    <a:pt x="1800128" y="167228"/>
                    <a:pt x="1806554" y="135222"/>
                    <a:pt x="1828800" y="130773"/>
                  </a:cubicBezTo>
                  <a:cubicBezTo>
                    <a:pt x="1853672" y="125799"/>
                    <a:pt x="1876926" y="146816"/>
                    <a:pt x="1900989" y="154837"/>
                  </a:cubicBezTo>
                  <a:cubicBezTo>
                    <a:pt x="1917031" y="138795"/>
                    <a:pt x="1937443" y="126164"/>
                    <a:pt x="1949116" y="106710"/>
                  </a:cubicBezTo>
                  <a:cubicBezTo>
                    <a:pt x="1962166" y="84960"/>
                    <a:pt x="1948790" y="41489"/>
                    <a:pt x="1973179" y="34521"/>
                  </a:cubicBezTo>
                  <a:cubicBezTo>
                    <a:pt x="2020092" y="21117"/>
                    <a:pt x="2069145" y="52532"/>
                    <a:pt x="2117558" y="58584"/>
                  </a:cubicBezTo>
                  <a:cubicBezTo>
                    <a:pt x="2197546" y="68582"/>
                    <a:pt x="2277979" y="74626"/>
                    <a:pt x="2358189" y="82647"/>
                  </a:cubicBezTo>
                  <a:cubicBezTo>
                    <a:pt x="2437988" y="109246"/>
                    <a:pt x="2405014" y="106710"/>
                    <a:pt x="2454442" y="106710"/>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sp>
          <p:nvSpPr>
            <p:cNvPr id="46" name="Freeform 45"/>
            <p:cNvSpPr/>
            <p:nvPr/>
          </p:nvSpPr>
          <p:spPr bwMode="auto">
            <a:xfrm>
              <a:off x="38806328" y="12620588"/>
              <a:ext cx="1094082" cy="156880"/>
            </a:xfrm>
            <a:custGeom>
              <a:avLst/>
              <a:gdLst>
                <a:gd name="connsiteX0" fmla="*/ 0 w 2454442"/>
                <a:gd name="connsiteY0" fmla="*/ 106710 h 202963"/>
                <a:gd name="connsiteX1" fmla="*/ 72189 w 2454442"/>
                <a:gd name="connsiteY1" fmla="*/ 58584 h 202963"/>
                <a:gd name="connsiteX2" fmla="*/ 120316 w 2454442"/>
                <a:gd name="connsiteY2" fmla="*/ 10458 h 202963"/>
                <a:gd name="connsiteX3" fmla="*/ 192505 w 2454442"/>
                <a:gd name="connsiteY3" fmla="*/ 34521 h 202963"/>
                <a:gd name="connsiteX4" fmla="*/ 288758 w 2454442"/>
                <a:gd name="connsiteY4" fmla="*/ 10458 h 202963"/>
                <a:gd name="connsiteX5" fmla="*/ 336884 w 2454442"/>
                <a:gd name="connsiteY5" fmla="*/ 82647 h 202963"/>
                <a:gd name="connsiteX6" fmla="*/ 409074 w 2454442"/>
                <a:gd name="connsiteY6" fmla="*/ 154837 h 202963"/>
                <a:gd name="connsiteX7" fmla="*/ 649705 w 2454442"/>
                <a:gd name="connsiteY7" fmla="*/ 106710 h 202963"/>
                <a:gd name="connsiteX8" fmla="*/ 745958 w 2454442"/>
                <a:gd name="connsiteY8" fmla="*/ 154837 h 202963"/>
                <a:gd name="connsiteX9" fmla="*/ 818147 w 2454442"/>
                <a:gd name="connsiteY9" fmla="*/ 130773 h 202963"/>
                <a:gd name="connsiteX10" fmla="*/ 890337 w 2454442"/>
                <a:gd name="connsiteY10" fmla="*/ 154837 h 202963"/>
                <a:gd name="connsiteX11" fmla="*/ 938463 w 2454442"/>
                <a:gd name="connsiteY11" fmla="*/ 106710 h 202963"/>
                <a:gd name="connsiteX12" fmla="*/ 1106905 w 2454442"/>
                <a:gd name="connsiteY12" fmla="*/ 58584 h 202963"/>
                <a:gd name="connsiteX13" fmla="*/ 1203158 w 2454442"/>
                <a:gd name="connsiteY13" fmla="*/ 10458 h 202963"/>
                <a:gd name="connsiteX14" fmla="*/ 1275347 w 2454442"/>
                <a:gd name="connsiteY14" fmla="*/ 58584 h 202963"/>
                <a:gd name="connsiteX15" fmla="*/ 1323474 w 2454442"/>
                <a:gd name="connsiteY15" fmla="*/ 106710 h 202963"/>
                <a:gd name="connsiteX16" fmla="*/ 1491916 w 2454442"/>
                <a:gd name="connsiteY16" fmla="*/ 58584 h 202963"/>
                <a:gd name="connsiteX17" fmla="*/ 1636295 w 2454442"/>
                <a:gd name="connsiteY17" fmla="*/ 154837 h 202963"/>
                <a:gd name="connsiteX18" fmla="*/ 1708484 w 2454442"/>
                <a:gd name="connsiteY18" fmla="*/ 202963 h 202963"/>
                <a:gd name="connsiteX19" fmla="*/ 1780674 w 2454442"/>
                <a:gd name="connsiteY19" fmla="*/ 178900 h 202963"/>
                <a:gd name="connsiteX20" fmla="*/ 1828800 w 2454442"/>
                <a:gd name="connsiteY20" fmla="*/ 130773 h 202963"/>
                <a:gd name="connsiteX21" fmla="*/ 1900989 w 2454442"/>
                <a:gd name="connsiteY21" fmla="*/ 154837 h 202963"/>
                <a:gd name="connsiteX22" fmla="*/ 1949116 w 2454442"/>
                <a:gd name="connsiteY22" fmla="*/ 106710 h 202963"/>
                <a:gd name="connsiteX23" fmla="*/ 1973179 w 2454442"/>
                <a:gd name="connsiteY23" fmla="*/ 34521 h 202963"/>
                <a:gd name="connsiteX24" fmla="*/ 2117558 w 2454442"/>
                <a:gd name="connsiteY24" fmla="*/ 58584 h 202963"/>
                <a:gd name="connsiteX25" fmla="*/ 2358189 w 2454442"/>
                <a:gd name="connsiteY25" fmla="*/ 82647 h 202963"/>
                <a:gd name="connsiteX26" fmla="*/ 2454442 w 2454442"/>
                <a:gd name="connsiteY26" fmla="*/ 106710 h 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4442" h="202963">
                  <a:moveTo>
                    <a:pt x="0" y="106710"/>
                  </a:moveTo>
                  <a:cubicBezTo>
                    <a:pt x="24063" y="90668"/>
                    <a:pt x="49606" y="76650"/>
                    <a:pt x="72189" y="58584"/>
                  </a:cubicBezTo>
                  <a:cubicBezTo>
                    <a:pt x="89905" y="44412"/>
                    <a:pt x="98070" y="14907"/>
                    <a:pt x="120316" y="10458"/>
                  </a:cubicBezTo>
                  <a:cubicBezTo>
                    <a:pt x="145188" y="5484"/>
                    <a:pt x="168442" y="26500"/>
                    <a:pt x="192505" y="34521"/>
                  </a:cubicBezTo>
                  <a:cubicBezTo>
                    <a:pt x="224589" y="26500"/>
                    <a:pt x="257383" y="0"/>
                    <a:pt x="288758" y="10458"/>
                  </a:cubicBezTo>
                  <a:cubicBezTo>
                    <a:pt x="316194" y="19603"/>
                    <a:pt x="318370" y="60430"/>
                    <a:pt x="336884" y="82647"/>
                  </a:cubicBezTo>
                  <a:cubicBezTo>
                    <a:pt x="358670" y="108790"/>
                    <a:pt x="385011" y="130774"/>
                    <a:pt x="409074" y="154837"/>
                  </a:cubicBezTo>
                  <a:cubicBezTo>
                    <a:pt x="487375" y="128735"/>
                    <a:pt x="562801" y="98809"/>
                    <a:pt x="649705" y="106710"/>
                  </a:cubicBezTo>
                  <a:cubicBezTo>
                    <a:pt x="685429" y="109958"/>
                    <a:pt x="713874" y="138795"/>
                    <a:pt x="745958" y="154837"/>
                  </a:cubicBezTo>
                  <a:cubicBezTo>
                    <a:pt x="770021" y="146816"/>
                    <a:pt x="792782" y="130773"/>
                    <a:pt x="818147" y="130773"/>
                  </a:cubicBezTo>
                  <a:cubicBezTo>
                    <a:pt x="843512" y="130773"/>
                    <a:pt x="865465" y="159811"/>
                    <a:pt x="890337" y="154837"/>
                  </a:cubicBezTo>
                  <a:cubicBezTo>
                    <a:pt x="912583" y="150388"/>
                    <a:pt x="919009" y="118382"/>
                    <a:pt x="938463" y="106710"/>
                  </a:cubicBezTo>
                  <a:cubicBezTo>
                    <a:pt x="970780" y="87320"/>
                    <a:pt x="1078940" y="69071"/>
                    <a:pt x="1106905" y="58584"/>
                  </a:cubicBezTo>
                  <a:cubicBezTo>
                    <a:pt x="1140492" y="45989"/>
                    <a:pt x="1171074" y="26500"/>
                    <a:pt x="1203158" y="10458"/>
                  </a:cubicBezTo>
                  <a:cubicBezTo>
                    <a:pt x="1227221" y="26500"/>
                    <a:pt x="1252764" y="40518"/>
                    <a:pt x="1275347" y="58584"/>
                  </a:cubicBezTo>
                  <a:cubicBezTo>
                    <a:pt x="1293063" y="72756"/>
                    <a:pt x="1301096" y="102980"/>
                    <a:pt x="1323474" y="106710"/>
                  </a:cubicBezTo>
                  <a:cubicBezTo>
                    <a:pt x="1343616" y="110067"/>
                    <a:pt x="1465599" y="67356"/>
                    <a:pt x="1491916" y="58584"/>
                  </a:cubicBezTo>
                  <a:lnTo>
                    <a:pt x="1636295" y="154837"/>
                  </a:lnTo>
                  <a:lnTo>
                    <a:pt x="1708484" y="202963"/>
                  </a:lnTo>
                  <a:cubicBezTo>
                    <a:pt x="1732547" y="194942"/>
                    <a:pt x="1758924" y="191950"/>
                    <a:pt x="1780674" y="178900"/>
                  </a:cubicBezTo>
                  <a:cubicBezTo>
                    <a:pt x="1800128" y="167228"/>
                    <a:pt x="1806554" y="135222"/>
                    <a:pt x="1828800" y="130773"/>
                  </a:cubicBezTo>
                  <a:cubicBezTo>
                    <a:pt x="1853672" y="125799"/>
                    <a:pt x="1876926" y="146816"/>
                    <a:pt x="1900989" y="154837"/>
                  </a:cubicBezTo>
                  <a:cubicBezTo>
                    <a:pt x="1917031" y="138795"/>
                    <a:pt x="1937443" y="126164"/>
                    <a:pt x="1949116" y="106710"/>
                  </a:cubicBezTo>
                  <a:cubicBezTo>
                    <a:pt x="1962166" y="84960"/>
                    <a:pt x="1948790" y="41489"/>
                    <a:pt x="1973179" y="34521"/>
                  </a:cubicBezTo>
                  <a:cubicBezTo>
                    <a:pt x="2020092" y="21117"/>
                    <a:pt x="2069145" y="52532"/>
                    <a:pt x="2117558" y="58584"/>
                  </a:cubicBezTo>
                  <a:cubicBezTo>
                    <a:pt x="2197546" y="68582"/>
                    <a:pt x="2277979" y="74626"/>
                    <a:pt x="2358189" y="82647"/>
                  </a:cubicBezTo>
                  <a:cubicBezTo>
                    <a:pt x="2437988" y="109246"/>
                    <a:pt x="2405014" y="106710"/>
                    <a:pt x="2454442" y="106710"/>
                  </a:cubicBezTo>
                </a:path>
              </a:pathLst>
            </a:custGeom>
            <a:noFill/>
            <a:ln w="38100" cap="flat" cmpd="sng" algn="ctr">
              <a:solidFill>
                <a:srgbClr val="000000"/>
              </a:solidFill>
              <a:prstDash val="solid"/>
              <a:round/>
              <a:headEnd type="none" w="med" len="med"/>
              <a:tailEnd type="none" w="med" len="med"/>
            </a:ln>
            <a:effectLst/>
          </p:spPr>
          <p:txBody>
            <a:bodyPr wrap="none" anchor="ctr"/>
            <a:lstStyle/>
            <a:p>
              <a:pPr algn="ctr" defTabSz="1000125" rtl="1">
                <a:defRPr/>
              </a:pPr>
              <a:endParaRPr lang="en-US" sz="2000" kern="0" dirty="0">
                <a:solidFill>
                  <a:srgbClr val="000000"/>
                </a:solidFill>
                <a:latin typeface="Bookman Old Style" pitchFamily="18" charset="0"/>
                <a:cs typeface="Arial" charset="0"/>
              </a:endParaRPr>
            </a:p>
          </p:txBody>
        </p:sp>
      </p:grpSp>
      <p:sp>
        <p:nvSpPr>
          <p:cNvPr id="47" name="Slide Number Placeholder 46"/>
          <p:cNvSpPr>
            <a:spLocks noGrp="1"/>
          </p:cNvSpPr>
          <p:nvPr>
            <p:ph type="sldNum" sz="quarter" idx="12"/>
          </p:nvPr>
        </p:nvSpPr>
        <p:spPr/>
        <p:txBody>
          <a:bodyPr/>
          <a:lstStyle/>
          <a:p>
            <a:fld id="{3A269CD6-A9BE-4F1C-9976-6C60881E8819}" type="slidenum">
              <a:rPr lang="en-US" smtClean="0"/>
              <a:pPr/>
              <a:t>25</a:t>
            </a:fld>
            <a:endParaRPr lang="en-US" dirty="0"/>
          </a:p>
        </p:txBody>
      </p:sp>
      <p:sp>
        <p:nvSpPr>
          <p:cNvPr id="48" name="Content Placeholder 1"/>
          <p:cNvSpPr>
            <a:spLocks noGrp="1"/>
          </p:cNvSpPr>
          <p:nvPr>
            <p:ph idx="1"/>
          </p:nvPr>
        </p:nvSpPr>
        <p:spPr>
          <a:xfrm>
            <a:off x="457200" y="3962400"/>
            <a:ext cx="8229600" cy="2362200"/>
          </a:xfrm>
        </p:spPr>
        <p:txBody>
          <a:bodyPr>
            <a:normAutofit/>
          </a:bodyPr>
          <a:lstStyle/>
          <a:p>
            <a:r>
              <a:rPr lang="en-US" dirty="0" smtClean="0"/>
              <a:t>Goal: to show that region classification using global + local descriptors is better than only local descriptors  </a:t>
            </a:r>
          </a:p>
          <a:p>
            <a:endParaRPr lang="en-US" dirty="0"/>
          </a:p>
        </p:txBody>
      </p:sp>
      <p:sp>
        <p:nvSpPr>
          <p:cNvPr id="50" name="Title 2"/>
          <p:cNvSpPr>
            <a:spLocks noGrp="1"/>
          </p:cNvSpPr>
          <p:nvPr>
            <p:ph type="title"/>
          </p:nvPr>
        </p:nvSpPr>
        <p:spPr>
          <a:xfrm>
            <a:off x="457200" y="274638"/>
            <a:ext cx="8229600" cy="1143000"/>
          </a:xfrm>
        </p:spPr>
        <p:txBody>
          <a:bodyPr>
            <a:normAutofit fontScale="90000"/>
          </a:bodyPr>
          <a:lstStyle/>
          <a:p>
            <a:r>
              <a:rPr lang="en-US" dirty="0" smtClean="0"/>
              <a:t>Incorporating global context (2)</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4" grpId="0"/>
      <p:bldP spid="36"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974DF9-AD47-4691-BA21-BBFCE3637A9A}" type="slidenum">
              <a:rPr kumimoji="0" lang="en-US" smtClean="0"/>
              <a:pPr/>
              <a:t>26</a:t>
            </a:fld>
            <a:endParaRPr kumimoji="0" lang="en-US"/>
          </a:p>
        </p:txBody>
      </p:sp>
      <p:sp>
        <p:nvSpPr>
          <p:cNvPr id="4" name="Title 3"/>
          <p:cNvSpPr>
            <a:spLocks noGrp="1"/>
          </p:cNvSpPr>
          <p:nvPr>
            <p:ph type="title"/>
          </p:nvPr>
        </p:nvSpPr>
        <p:spPr/>
        <p:txBody>
          <a:bodyPr>
            <a:normAutofit fontScale="90000"/>
          </a:bodyPr>
          <a:lstStyle/>
          <a:p>
            <a:r>
              <a:rPr lang="en-US" dirty="0" smtClean="0"/>
              <a:t>Incorporating global context (3)</a:t>
            </a:r>
            <a:endParaRPr lang="en-US" dirty="0"/>
          </a:p>
        </p:txBody>
      </p:sp>
      <p:grpSp>
        <p:nvGrpSpPr>
          <p:cNvPr id="5" name="Content Placeholder 4"/>
          <p:cNvGrpSpPr>
            <a:grpSpLocks noGrp="1" noChangeAspect="1"/>
          </p:cNvGrpSpPr>
          <p:nvPr/>
        </p:nvGrpSpPr>
        <p:grpSpPr>
          <a:xfrm>
            <a:off x="4648200" y="2362200"/>
            <a:ext cx="3352800" cy="1843910"/>
            <a:chOff x="1472672" y="1772816"/>
            <a:chExt cx="5547600" cy="2826694"/>
          </a:xfrm>
        </p:grpSpPr>
        <p:grpSp>
          <p:nvGrpSpPr>
            <p:cNvPr id="6" name="Group 75"/>
            <p:cNvGrpSpPr/>
            <p:nvPr/>
          </p:nvGrpSpPr>
          <p:grpSpPr>
            <a:xfrm>
              <a:off x="1472672" y="1772816"/>
              <a:ext cx="5547600" cy="2826694"/>
              <a:chOff x="22672455" y="14837182"/>
              <a:chExt cx="5547600" cy="2826694"/>
            </a:xfrm>
          </p:grpSpPr>
          <p:sp>
            <p:nvSpPr>
              <p:cNvPr id="8" name="Oval 7"/>
              <p:cNvSpPr/>
              <p:nvPr/>
            </p:nvSpPr>
            <p:spPr bwMode="auto">
              <a:xfrm>
                <a:off x="24596189" y="14837182"/>
                <a:ext cx="848138" cy="672548"/>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top</a:t>
                </a: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9" name="Oval 8"/>
              <p:cNvSpPr/>
              <p:nvPr/>
            </p:nvSpPr>
            <p:spPr bwMode="auto">
              <a:xfrm>
                <a:off x="24596189" y="16884643"/>
                <a:ext cx="848138" cy="672548"/>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Bookman Old Style" pitchFamily="18" charset="0"/>
                    <a:cs typeface="Arial" charset="0"/>
                  </a:rPr>
                  <a:t>bottom</a:t>
                </a: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0" name="Oval 9"/>
              <p:cNvSpPr/>
              <p:nvPr/>
            </p:nvSpPr>
            <p:spPr bwMode="auto">
              <a:xfrm>
                <a:off x="22672455" y="15885760"/>
                <a:ext cx="848138" cy="672548"/>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Bookman Old Style" pitchFamily="18" charset="0"/>
                    <a:cs typeface="Arial" charset="0"/>
                  </a:rPr>
                  <a:t>sky</a:t>
                </a: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1" name="Oval 10"/>
              <p:cNvSpPr/>
              <p:nvPr/>
            </p:nvSpPr>
            <p:spPr bwMode="auto">
              <a:xfrm>
                <a:off x="23836719" y="15885760"/>
                <a:ext cx="848138" cy="672548"/>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Bookman Old Style" pitchFamily="18" charset="0"/>
                    <a:cs typeface="Arial" charset="0"/>
                  </a:rPr>
                  <a:t>trees</a:t>
                </a: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2" name="Oval 11"/>
              <p:cNvSpPr/>
              <p:nvPr/>
            </p:nvSpPr>
            <p:spPr bwMode="auto">
              <a:xfrm>
                <a:off x="25000983" y="15885760"/>
                <a:ext cx="848138" cy="672548"/>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Bookman Old Style" pitchFamily="18" charset="0"/>
                    <a:cs typeface="Arial" charset="0"/>
                  </a:rPr>
                  <a:t>ground</a:t>
                </a: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3" name="Oval 12"/>
              <p:cNvSpPr/>
              <p:nvPr/>
            </p:nvSpPr>
            <p:spPr bwMode="auto">
              <a:xfrm>
                <a:off x="26165247" y="15885760"/>
                <a:ext cx="848138" cy="672548"/>
              </a:xfrm>
              <a:prstGeom prst="ellipse">
                <a:avLst/>
              </a:prstGeom>
              <a:solidFill>
                <a:srgbClr val="BBE0E3"/>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Bookman Old Style" pitchFamily="18" charset="0"/>
                    <a:cs typeface="Arial" charset="0"/>
                  </a:rPr>
                  <a:t>sea</a:t>
                </a: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4" name="Oval 13"/>
              <p:cNvSpPr/>
              <p:nvPr/>
            </p:nvSpPr>
            <p:spPr bwMode="auto">
              <a:xfrm>
                <a:off x="27238348" y="16296582"/>
                <a:ext cx="118152" cy="106387"/>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5" name="Oval 14"/>
              <p:cNvSpPr/>
              <p:nvPr/>
            </p:nvSpPr>
            <p:spPr bwMode="auto">
              <a:xfrm>
                <a:off x="27658561" y="16319775"/>
                <a:ext cx="118152" cy="106387"/>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6" name="Oval 15"/>
              <p:cNvSpPr/>
              <p:nvPr/>
            </p:nvSpPr>
            <p:spPr bwMode="auto">
              <a:xfrm>
                <a:off x="28101903" y="16323090"/>
                <a:ext cx="118152" cy="106387"/>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17" name="Freeform 73"/>
              <p:cNvSpPr>
                <a:spLocks/>
              </p:cNvSpPr>
              <p:nvPr/>
            </p:nvSpPr>
            <p:spPr bwMode="auto">
              <a:xfrm>
                <a:off x="23062435" y="15161449"/>
                <a:ext cx="1531236" cy="719890"/>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38100">
                <a:solidFill>
                  <a:srgbClr val="000000"/>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18" name="Freeform 73"/>
              <p:cNvSpPr>
                <a:spLocks/>
              </p:cNvSpPr>
              <p:nvPr/>
            </p:nvSpPr>
            <p:spPr bwMode="auto">
              <a:xfrm flipH="1">
                <a:off x="25460446" y="15151924"/>
                <a:ext cx="1242086" cy="743954"/>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19" name="Freeform 73"/>
              <p:cNvSpPr>
                <a:spLocks/>
              </p:cNvSpPr>
              <p:nvPr/>
            </p:nvSpPr>
            <p:spPr bwMode="auto">
              <a:xfrm rot="6454725" flipH="1">
                <a:off x="25235625" y="16732048"/>
                <a:ext cx="637757" cy="117359"/>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0" name="Freeform 73"/>
              <p:cNvSpPr>
                <a:spLocks/>
              </p:cNvSpPr>
              <p:nvPr/>
            </p:nvSpPr>
            <p:spPr bwMode="auto">
              <a:xfrm rot="3380235" flipH="1" flipV="1">
                <a:off x="24141218" y="16749684"/>
                <a:ext cx="628682" cy="119178"/>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1" name="Freeform 73"/>
              <p:cNvSpPr>
                <a:spLocks/>
              </p:cNvSpPr>
              <p:nvPr/>
            </p:nvSpPr>
            <p:spPr bwMode="auto">
              <a:xfrm rot="3380235" flipH="1" flipV="1">
                <a:off x="23506955" y="16236753"/>
                <a:ext cx="430357" cy="525915"/>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50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2" name="Freeform 73"/>
              <p:cNvSpPr>
                <a:spLocks/>
              </p:cNvSpPr>
              <p:nvPr/>
            </p:nvSpPr>
            <p:spPr bwMode="auto">
              <a:xfrm rot="3380235" flipH="1" flipV="1">
                <a:off x="23710735" y="15658595"/>
                <a:ext cx="841947" cy="1625082"/>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50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3" name="Freeform 73"/>
              <p:cNvSpPr>
                <a:spLocks/>
              </p:cNvSpPr>
              <p:nvPr/>
            </p:nvSpPr>
            <p:spPr bwMode="auto">
              <a:xfrm rot="13202938" flipH="1" flipV="1">
                <a:off x="23545056" y="15684303"/>
                <a:ext cx="430357" cy="525915"/>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4" name="Freeform 73"/>
              <p:cNvSpPr>
                <a:spLocks/>
              </p:cNvSpPr>
              <p:nvPr/>
            </p:nvSpPr>
            <p:spPr bwMode="auto">
              <a:xfrm rot="3380235" flipH="1" flipV="1">
                <a:off x="24678530" y="16236753"/>
                <a:ext cx="430357" cy="525915"/>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5" name="Freeform 73"/>
              <p:cNvSpPr>
                <a:spLocks/>
              </p:cNvSpPr>
              <p:nvPr/>
            </p:nvSpPr>
            <p:spPr bwMode="auto">
              <a:xfrm rot="3380235" flipH="1" flipV="1">
                <a:off x="25850105" y="16227228"/>
                <a:ext cx="430357" cy="525915"/>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6" name="Freeform 73"/>
              <p:cNvSpPr>
                <a:spLocks/>
              </p:cNvSpPr>
              <p:nvPr/>
            </p:nvSpPr>
            <p:spPr bwMode="auto">
              <a:xfrm rot="3380235" flipH="1" flipV="1">
                <a:off x="24882310" y="15677645"/>
                <a:ext cx="841947" cy="1625082"/>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7" name="Freeform 73"/>
              <p:cNvSpPr>
                <a:spLocks/>
              </p:cNvSpPr>
              <p:nvPr/>
            </p:nvSpPr>
            <p:spPr bwMode="auto">
              <a:xfrm rot="13202938" flipH="1" flipV="1">
                <a:off x="24512297" y="15745765"/>
                <a:ext cx="576309" cy="398055"/>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8" name="Freeform 73"/>
              <p:cNvSpPr>
                <a:spLocks/>
              </p:cNvSpPr>
              <p:nvPr/>
            </p:nvSpPr>
            <p:spPr bwMode="auto">
              <a:xfrm rot="13202938" flipH="1" flipV="1">
                <a:off x="23462663" y="15365406"/>
                <a:ext cx="1489104" cy="1142506"/>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29" name="Freeform 73"/>
              <p:cNvSpPr>
                <a:spLocks/>
              </p:cNvSpPr>
              <p:nvPr/>
            </p:nvSpPr>
            <p:spPr bwMode="auto">
              <a:xfrm rot="13202938" flipH="1" flipV="1">
                <a:off x="25859631" y="15674778"/>
                <a:ext cx="430357" cy="525915"/>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30" name="Freeform 73"/>
              <p:cNvSpPr>
                <a:spLocks/>
              </p:cNvSpPr>
              <p:nvPr/>
            </p:nvSpPr>
            <p:spPr bwMode="auto">
              <a:xfrm rot="13202938" flipH="1" flipV="1">
                <a:off x="24720708" y="15460081"/>
                <a:ext cx="1366742" cy="1095359"/>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31" name="Freeform 73"/>
              <p:cNvSpPr>
                <a:spLocks/>
              </p:cNvSpPr>
              <p:nvPr/>
            </p:nvSpPr>
            <p:spPr bwMode="auto">
              <a:xfrm rot="3175401" flipH="1">
                <a:off x="25216575" y="15598573"/>
                <a:ext cx="637757" cy="117359"/>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32" name="Freeform 73"/>
              <p:cNvSpPr>
                <a:spLocks/>
              </p:cNvSpPr>
              <p:nvPr/>
            </p:nvSpPr>
            <p:spPr bwMode="auto">
              <a:xfrm rot="7847824" flipH="1" flipV="1">
                <a:off x="24150743" y="15549534"/>
                <a:ext cx="628682" cy="119178"/>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12700">
                <a:solidFill>
                  <a:srgbClr val="FFFFFF">
                    <a:lumMod val="65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33" name="Freeform 73"/>
              <p:cNvSpPr>
                <a:spLocks/>
              </p:cNvSpPr>
              <p:nvPr/>
            </p:nvSpPr>
            <p:spPr bwMode="auto">
              <a:xfrm rot="18056987" flipV="1">
                <a:off x="25432605" y="16584988"/>
                <a:ext cx="1357125" cy="800652"/>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50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34" name="Freeform 33"/>
              <p:cNvSpPr/>
              <p:nvPr/>
            </p:nvSpPr>
            <p:spPr bwMode="auto">
              <a:xfrm>
                <a:off x="22726772" y="15751998"/>
                <a:ext cx="266700" cy="238125"/>
              </a:xfrm>
              <a:custGeom>
                <a:avLst/>
                <a:gdLst>
                  <a:gd name="connsiteX0" fmla="*/ 201612 w 201612"/>
                  <a:gd name="connsiteY0" fmla="*/ 228600 h 400050"/>
                  <a:gd name="connsiteX1" fmla="*/ 30162 w 201612"/>
                  <a:gd name="connsiteY1" fmla="*/ 28575 h 400050"/>
                  <a:gd name="connsiteX2" fmla="*/ 20637 w 201612"/>
                  <a:gd name="connsiteY2" fmla="*/ 400050 h 400050"/>
                </a:gdLst>
                <a:ahLst/>
                <a:cxnLst>
                  <a:cxn ang="0">
                    <a:pos x="connsiteX0" y="connsiteY0"/>
                  </a:cxn>
                  <a:cxn ang="0">
                    <a:pos x="connsiteX1" y="connsiteY1"/>
                  </a:cxn>
                  <a:cxn ang="0">
                    <a:pos x="connsiteX2" y="connsiteY2"/>
                  </a:cxn>
                </a:cxnLst>
                <a:rect l="l" t="t" r="r" b="b"/>
                <a:pathLst>
                  <a:path w="201612" h="400050">
                    <a:moveTo>
                      <a:pt x="201612" y="228600"/>
                    </a:moveTo>
                    <a:cubicBezTo>
                      <a:pt x="130968" y="114300"/>
                      <a:pt x="60324" y="0"/>
                      <a:pt x="30162" y="28575"/>
                    </a:cubicBezTo>
                    <a:cubicBezTo>
                      <a:pt x="0" y="57150"/>
                      <a:pt x="10318" y="228600"/>
                      <a:pt x="20637" y="400050"/>
                    </a:cubicBezTo>
                  </a:path>
                </a:pathLst>
              </a:custGeom>
              <a:noFill/>
              <a:ln w="12700" cap="flat" cmpd="sng" algn="ctr">
                <a:solidFill>
                  <a:srgbClr val="FFFFFF">
                    <a:lumMod val="65000"/>
                  </a:srgb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35" name="Freeform 34"/>
              <p:cNvSpPr/>
              <p:nvPr/>
            </p:nvSpPr>
            <p:spPr bwMode="auto">
              <a:xfrm>
                <a:off x="23926922" y="15751998"/>
                <a:ext cx="266700" cy="238125"/>
              </a:xfrm>
              <a:custGeom>
                <a:avLst/>
                <a:gdLst>
                  <a:gd name="connsiteX0" fmla="*/ 201612 w 201612"/>
                  <a:gd name="connsiteY0" fmla="*/ 228600 h 400050"/>
                  <a:gd name="connsiteX1" fmla="*/ 30162 w 201612"/>
                  <a:gd name="connsiteY1" fmla="*/ 28575 h 400050"/>
                  <a:gd name="connsiteX2" fmla="*/ 20637 w 201612"/>
                  <a:gd name="connsiteY2" fmla="*/ 400050 h 400050"/>
                </a:gdLst>
                <a:ahLst/>
                <a:cxnLst>
                  <a:cxn ang="0">
                    <a:pos x="connsiteX0" y="connsiteY0"/>
                  </a:cxn>
                  <a:cxn ang="0">
                    <a:pos x="connsiteX1" y="connsiteY1"/>
                  </a:cxn>
                  <a:cxn ang="0">
                    <a:pos x="connsiteX2" y="connsiteY2"/>
                  </a:cxn>
                </a:cxnLst>
                <a:rect l="l" t="t" r="r" b="b"/>
                <a:pathLst>
                  <a:path w="201612" h="400050">
                    <a:moveTo>
                      <a:pt x="201612" y="228600"/>
                    </a:moveTo>
                    <a:cubicBezTo>
                      <a:pt x="130968" y="114300"/>
                      <a:pt x="60324" y="0"/>
                      <a:pt x="30162" y="28575"/>
                    </a:cubicBezTo>
                    <a:cubicBezTo>
                      <a:pt x="0" y="57150"/>
                      <a:pt x="10318" y="228600"/>
                      <a:pt x="20637" y="400050"/>
                    </a:cubicBezTo>
                  </a:path>
                </a:pathLst>
              </a:custGeom>
              <a:noFill/>
              <a:ln w="12700" cap="flat" cmpd="sng" algn="ctr">
                <a:solidFill>
                  <a:srgbClr val="FFFFFF">
                    <a:lumMod val="65000"/>
                  </a:srgb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36" name="Freeform 35"/>
              <p:cNvSpPr/>
              <p:nvPr/>
            </p:nvSpPr>
            <p:spPr bwMode="auto">
              <a:xfrm>
                <a:off x="25108022" y="15751998"/>
                <a:ext cx="266700" cy="238125"/>
              </a:xfrm>
              <a:custGeom>
                <a:avLst/>
                <a:gdLst>
                  <a:gd name="connsiteX0" fmla="*/ 201612 w 201612"/>
                  <a:gd name="connsiteY0" fmla="*/ 228600 h 400050"/>
                  <a:gd name="connsiteX1" fmla="*/ 30162 w 201612"/>
                  <a:gd name="connsiteY1" fmla="*/ 28575 h 400050"/>
                  <a:gd name="connsiteX2" fmla="*/ 20637 w 201612"/>
                  <a:gd name="connsiteY2" fmla="*/ 400050 h 400050"/>
                </a:gdLst>
                <a:ahLst/>
                <a:cxnLst>
                  <a:cxn ang="0">
                    <a:pos x="connsiteX0" y="connsiteY0"/>
                  </a:cxn>
                  <a:cxn ang="0">
                    <a:pos x="connsiteX1" y="connsiteY1"/>
                  </a:cxn>
                  <a:cxn ang="0">
                    <a:pos x="connsiteX2" y="connsiteY2"/>
                  </a:cxn>
                </a:cxnLst>
                <a:rect l="l" t="t" r="r" b="b"/>
                <a:pathLst>
                  <a:path w="201612" h="400050">
                    <a:moveTo>
                      <a:pt x="201612" y="228600"/>
                    </a:moveTo>
                    <a:cubicBezTo>
                      <a:pt x="130968" y="114300"/>
                      <a:pt x="60324" y="0"/>
                      <a:pt x="30162" y="28575"/>
                    </a:cubicBezTo>
                    <a:cubicBezTo>
                      <a:pt x="0" y="57150"/>
                      <a:pt x="10318" y="228600"/>
                      <a:pt x="20637" y="400050"/>
                    </a:cubicBezTo>
                  </a:path>
                </a:pathLst>
              </a:custGeom>
              <a:noFill/>
              <a:ln w="12700" cap="flat" cmpd="sng" algn="ctr">
                <a:solidFill>
                  <a:srgbClr val="FFFFFF">
                    <a:lumMod val="65000"/>
                  </a:srgb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37" name="Freeform 36"/>
              <p:cNvSpPr/>
              <p:nvPr/>
            </p:nvSpPr>
            <p:spPr bwMode="auto">
              <a:xfrm>
                <a:off x="26251022" y="15761523"/>
                <a:ext cx="266700" cy="238125"/>
              </a:xfrm>
              <a:custGeom>
                <a:avLst/>
                <a:gdLst>
                  <a:gd name="connsiteX0" fmla="*/ 201612 w 201612"/>
                  <a:gd name="connsiteY0" fmla="*/ 228600 h 400050"/>
                  <a:gd name="connsiteX1" fmla="*/ 30162 w 201612"/>
                  <a:gd name="connsiteY1" fmla="*/ 28575 h 400050"/>
                  <a:gd name="connsiteX2" fmla="*/ 20637 w 201612"/>
                  <a:gd name="connsiteY2" fmla="*/ 400050 h 400050"/>
                </a:gdLst>
                <a:ahLst/>
                <a:cxnLst>
                  <a:cxn ang="0">
                    <a:pos x="connsiteX0" y="connsiteY0"/>
                  </a:cxn>
                  <a:cxn ang="0">
                    <a:pos x="connsiteX1" y="connsiteY1"/>
                  </a:cxn>
                  <a:cxn ang="0">
                    <a:pos x="connsiteX2" y="connsiteY2"/>
                  </a:cxn>
                </a:cxnLst>
                <a:rect l="l" t="t" r="r" b="b"/>
                <a:pathLst>
                  <a:path w="201612" h="400050">
                    <a:moveTo>
                      <a:pt x="201612" y="228600"/>
                    </a:moveTo>
                    <a:cubicBezTo>
                      <a:pt x="130968" y="114300"/>
                      <a:pt x="60324" y="0"/>
                      <a:pt x="30162" y="28575"/>
                    </a:cubicBezTo>
                    <a:cubicBezTo>
                      <a:pt x="0" y="57150"/>
                      <a:pt x="10318" y="228600"/>
                      <a:pt x="20637" y="400050"/>
                    </a:cubicBezTo>
                  </a:path>
                </a:pathLst>
              </a:custGeom>
              <a:noFill/>
              <a:ln w="12700" cap="flat" cmpd="sng" algn="ctr">
                <a:solidFill>
                  <a:srgbClr val="FFFFFF">
                    <a:lumMod val="65000"/>
                  </a:srgb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grpSp>
        <p:sp>
          <p:nvSpPr>
            <p:cNvPr id="7" name="Freeform 73"/>
            <p:cNvSpPr>
              <a:spLocks/>
            </p:cNvSpPr>
            <p:nvPr/>
          </p:nvSpPr>
          <p:spPr bwMode="auto">
            <a:xfrm rot="3380235" flipH="1" flipV="1">
              <a:off x="2556723" y="1916830"/>
              <a:ext cx="1508653" cy="3085280"/>
            </a:xfrm>
            <a:custGeom>
              <a:avLst/>
              <a:gdLst>
                <a:gd name="T0" fmla="*/ 3771900 w 2376"/>
                <a:gd name="T1" fmla="*/ 228600 h 1165"/>
                <a:gd name="T2" fmla="*/ 1879600 w 2376"/>
                <a:gd name="T3" fmla="*/ 269875 h 1165"/>
                <a:gd name="T4" fmla="*/ 0 w 2376"/>
                <a:gd name="T5" fmla="*/ 1849437 h 1165"/>
                <a:gd name="T6" fmla="*/ 0 60000 65536"/>
                <a:gd name="T7" fmla="*/ 0 60000 65536"/>
                <a:gd name="T8" fmla="*/ 0 60000 65536"/>
                <a:gd name="T9" fmla="*/ 0 w 2376"/>
                <a:gd name="T10" fmla="*/ 0 h 1165"/>
                <a:gd name="T11" fmla="*/ 2376 w 2376"/>
                <a:gd name="T12" fmla="*/ 1165 h 1165"/>
              </a:gdLst>
              <a:ahLst/>
              <a:cxnLst>
                <a:cxn ang="T6">
                  <a:pos x="T0" y="T1"/>
                </a:cxn>
                <a:cxn ang="T7">
                  <a:pos x="T2" y="T3"/>
                </a:cxn>
                <a:cxn ang="T8">
                  <a:pos x="T4" y="T5"/>
                </a:cxn>
              </a:cxnLst>
              <a:rect l="T9" t="T10" r="T11" b="T12"/>
              <a:pathLst>
                <a:path w="2376" h="1165">
                  <a:moveTo>
                    <a:pt x="2376" y="144"/>
                  </a:moveTo>
                  <a:cubicBezTo>
                    <a:pt x="1978" y="72"/>
                    <a:pt x="1580" y="0"/>
                    <a:pt x="1184" y="170"/>
                  </a:cubicBezTo>
                  <a:cubicBezTo>
                    <a:pt x="788" y="340"/>
                    <a:pt x="394" y="752"/>
                    <a:pt x="0" y="1165"/>
                  </a:cubicBezTo>
                </a:path>
              </a:pathLst>
            </a:custGeom>
            <a:noFill/>
            <a:ln w="25400">
              <a:solidFill>
                <a:srgbClr val="FFFFFF">
                  <a:lumMod val="50000"/>
                </a:srgbClr>
              </a:solidFill>
              <a:round/>
              <a:headEnd/>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grpSp>
      <p:grpSp>
        <p:nvGrpSpPr>
          <p:cNvPr id="38" name="Group 37"/>
          <p:cNvGrpSpPr>
            <a:grpSpLocks noChangeAspect="1"/>
          </p:cNvGrpSpPr>
          <p:nvPr/>
        </p:nvGrpSpPr>
        <p:grpSpPr>
          <a:xfrm>
            <a:off x="1066800" y="2057400"/>
            <a:ext cx="2516102" cy="2180863"/>
            <a:chOff x="1907704" y="1671685"/>
            <a:chExt cx="2882010" cy="2498018"/>
          </a:xfrm>
        </p:grpSpPr>
        <p:pic>
          <p:nvPicPr>
            <p:cNvPr id="39" name="Picture 34" descr="C:\Tammy\WorkSinceThesis\Micha\ImageStatistics\Data\LabelMeToolbox\Images\spatial_envelope_256x256_static_8outdoorcategories\opencountry_natu939.jpg"/>
            <p:cNvPicPr>
              <a:picLocks noChangeAspect="1" noChangeArrowheads="1"/>
            </p:cNvPicPr>
            <p:nvPr/>
          </p:nvPicPr>
          <p:blipFill>
            <a:blip r:embed="rId3" cstate="print">
              <a:lum bright="70000" contrast="-70000"/>
            </a:blip>
            <a:srcRect/>
            <a:stretch>
              <a:fillRect/>
            </a:stretch>
          </p:blipFill>
          <p:spPr bwMode="auto">
            <a:xfrm>
              <a:off x="2339752" y="1700808"/>
              <a:ext cx="2438400" cy="2438400"/>
            </a:xfrm>
            <a:prstGeom prst="rect">
              <a:avLst/>
            </a:prstGeom>
            <a:noFill/>
            <a:ln>
              <a:solidFill>
                <a:srgbClr val="FFFF00"/>
              </a:solidFill>
            </a:ln>
          </p:spPr>
        </p:pic>
        <p:sp>
          <p:nvSpPr>
            <p:cNvPr id="40" name="Rectangle 39"/>
            <p:cNvSpPr/>
            <p:nvPr/>
          </p:nvSpPr>
          <p:spPr bwMode="auto">
            <a:xfrm>
              <a:off x="2339752" y="1700808"/>
              <a:ext cx="2448272" cy="2448272"/>
            </a:xfrm>
            <a:prstGeom prst="rect">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sp>
          <p:nvSpPr>
            <p:cNvPr id="41" name="Freeform 40"/>
            <p:cNvSpPr/>
            <p:nvPr/>
          </p:nvSpPr>
          <p:spPr bwMode="auto">
            <a:xfrm flipV="1">
              <a:off x="2267744" y="2852935"/>
              <a:ext cx="2520280" cy="45719"/>
            </a:xfrm>
            <a:custGeom>
              <a:avLst/>
              <a:gdLst>
                <a:gd name="connsiteX0" fmla="*/ 48126 w 2502568"/>
                <a:gd name="connsiteY0" fmla="*/ 0 h 122261"/>
                <a:gd name="connsiteX1" fmla="*/ 192505 w 2502568"/>
                <a:gd name="connsiteY1" fmla="*/ 0 h 122261"/>
                <a:gd name="connsiteX2" fmla="*/ 2334126 w 2502568"/>
                <a:gd name="connsiteY2" fmla="*/ 24063 h 122261"/>
                <a:gd name="connsiteX3" fmla="*/ 2478505 w 2502568"/>
                <a:gd name="connsiteY3" fmla="*/ 120316 h 122261"/>
                <a:gd name="connsiteX4" fmla="*/ 2502568 w 2502568"/>
                <a:gd name="connsiteY4" fmla="*/ 120316 h 12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22261">
                  <a:moveTo>
                    <a:pt x="48126" y="0"/>
                  </a:moveTo>
                  <a:cubicBezTo>
                    <a:pt x="240629" y="64168"/>
                    <a:pt x="0" y="0"/>
                    <a:pt x="192505" y="0"/>
                  </a:cubicBezTo>
                  <a:cubicBezTo>
                    <a:pt x="906424" y="0"/>
                    <a:pt x="1620252" y="16042"/>
                    <a:pt x="2334126" y="24063"/>
                  </a:cubicBezTo>
                  <a:cubicBezTo>
                    <a:pt x="2408677" y="98615"/>
                    <a:pt x="2385639" y="97100"/>
                    <a:pt x="2478505" y="120316"/>
                  </a:cubicBezTo>
                  <a:cubicBezTo>
                    <a:pt x="2486287" y="122261"/>
                    <a:pt x="2494547" y="120316"/>
                    <a:pt x="2502568" y="120316"/>
                  </a:cubicBezTo>
                </a:path>
              </a:pathLst>
            </a:cu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cxnSp>
          <p:nvCxnSpPr>
            <p:cNvPr id="42" name="Straight Arrow Connector 41"/>
            <p:cNvCxnSpPr/>
            <p:nvPr/>
          </p:nvCxnSpPr>
          <p:spPr bwMode="auto">
            <a:xfrm rot="16200000" flipH="1">
              <a:off x="2002455" y="1902270"/>
              <a:ext cx="461169" cy="0"/>
            </a:xfrm>
            <a:prstGeom prst="straightConnector1">
              <a:avLst/>
            </a:prstGeom>
            <a:solidFill>
              <a:srgbClr val="BBE0E3"/>
            </a:solidFill>
            <a:ln w="25400" cap="flat" cmpd="sng" algn="ctr">
              <a:solidFill>
                <a:schemeClr val="tx1"/>
              </a:solidFill>
              <a:prstDash val="sysDash"/>
              <a:round/>
              <a:headEnd type="arrow" w="sm" len="sm"/>
              <a:tailEnd type="arrow" w="sm" len="sm"/>
            </a:ln>
            <a:effectLst/>
          </p:spPr>
        </p:cxnSp>
        <p:cxnSp>
          <p:nvCxnSpPr>
            <p:cNvPr id="43" name="Straight Arrow Connector 42"/>
            <p:cNvCxnSpPr/>
            <p:nvPr/>
          </p:nvCxnSpPr>
          <p:spPr bwMode="auto">
            <a:xfrm rot="16200000" flipH="1">
              <a:off x="2100105" y="2348879"/>
              <a:ext cx="288032" cy="0"/>
            </a:xfrm>
            <a:prstGeom prst="straightConnector1">
              <a:avLst/>
            </a:prstGeom>
            <a:solidFill>
              <a:srgbClr val="BBE0E3"/>
            </a:solidFill>
            <a:ln w="25400" cap="flat" cmpd="sng" algn="ctr">
              <a:solidFill>
                <a:schemeClr val="tx1"/>
              </a:solidFill>
              <a:prstDash val="sysDash"/>
              <a:round/>
              <a:headEnd type="arrow" w="sm" len="sm"/>
              <a:tailEnd type="arrow" w="sm" len="sm"/>
            </a:ln>
            <a:effectLst/>
          </p:spPr>
        </p:cxnSp>
        <p:cxnSp>
          <p:nvCxnSpPr>
            <p:cNvPr id="44" name="Straight Arrow Connector 43"/>
            <p:cNvCxnSpPr/>
            <p:nvPr/>
          </p:nvCxnSpPr>
          <p:spPr bwMode="auto">
            <a:xfrm rot="5400000">
              <a:off x="1799695" y="3392995"/>
              <a:ext cx="936102" cy="4"/>
            </a:xfrm>
            <a:prstGeom prst="straightConnector1">
              <a:avLst/>
            </a:prstGeom>
            <a:solidFill>
              <a:srgbClr val="BBE0E3"/>
            </a:solidFill>
            <a:ln w="25400" cap="flat" cmpd="sng" algn="ctr">
              <a:solidFill>
                <a:schemeClr val="tx1"/>
              </a:solidFill>
              <a:prstDash val="sysDash"/>
              <a:round/>
              <a:headEnd type="arrow" w="sm" len="sm"/>
              <a:tailEnd type="arrow" w="sm" len="sm"/>
            </a:ln>
            <a:effectLst/>
          </p:spPr>
        </p:cxnSp>
        <p:cxnSp>
          <p:nvCxnSpPr>
            <p:cNvPr id="45" name="Straight Arrow Connector 44"/>
            <p:cNvCxnSpPr/>
            <p:nvPr/>
          </p:nvCxnSpPr>
          <p:spPr bwMode="auto">
            <a:xfrm rot="5400000">
              <a:off x="2120104" y="4001440"/>
              <a:ext cx="295277" cy="2"/>
            </a:xfrm>
            <a:prstGeom prst="straightConnector1">
              <a:avLst/>
            </a:prstGeom>
            <a:solidFill>
              <a:srgbClr val="BBE0E3"/>
            </a:solidFill>
            <a:ln w="25400" cap="flat" cmpd="sng" algn="ctr">
              <a:solidFill>
                <a:schemeClr val="tx1"/>
              </a:solidFill>
              <a:prstDash val="sysDash"/>
              <a:round/>
              <a:headEnd type="arrow" w="sm" len="sm"/>
              <a:tailEnd type="arrow" w="sm" len="sm"/>
            </a:ln>
            <a:effectLst/>
          </p:spPr>
        </p:cxnSp>
        <p:graphicFrame>
          <p:nvGraphicFramePr>
            <p:cNvPr id="46" name="Object 178"/>
            <p:cNvGraphicFramePr>
              <a:graphicFrameLocks noChangeAspect="1"/>
            </p:cNvGraphicFramePr>
            <p:nvPr/>
          </p:nvGraphicFramePr>
          <p:xfrm>
            <a:off x="1907704" y="1752193"/>
            <a:ext cx="288032" cy="380663"/>
          </p:xfrm>
          <a:graphic>
            <a:graphicData uri="http://schemas.openxmlformats.org/presentationml/2006/ole">
              <mc:AlternateContent xmlns:mc="http://schemas.openxmlformats.org/markup-compatibility/2006">
                <mc:Choice xmlns:v="urn:schemas-microsoft-com:vml" Requires="v">
                  <p:oleObj spid="_x0000_s2064" name="Equation" r:id="rId4" imgW="203040" imgH="228600" progId="Equation.DSMT4">
                    <p:embed/>
                  </p:oleObj>
                </mc:Choice>
                <mc:Fallback>
                  <p:oleObj name="Equation" r:id="rId4" imgW="20304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752193"/>
                          <a:ext cx="288032" cy="38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179"/>
            <p:cNvGraphicFramePr>
              <a:graphicFrameLocks noChangeAspect="1"/>
            </p:cNvGraphicFramePr>
            <p:nvPr/>
          </p:nvGraphicFramePr>
          <p:xfrm>
            <a:off x="1913690" y="2132856"/>
            <a:ext cx="286784" cy="380662"/>
          </p:xfrm>
          <a:graphic>
            <a:graphicData uri="http://schemas.openxmlformats.org/presentationml/2006/ole">
              <mc:AlternateContent xmlns:mc="http://schemas.openxmlformats.org/markup-compatibility/2006">
                <mc:Choice xmlns:v="urn:schemas-microsoft-com:vml" Requires="v">
                  <p:oleObj spid="_x0000_s2065" name="Equation" r:id="rId6" imgW="215640" imgH="228600" progId="Equation.DSMT4">
                    <p:embed/>
                  </p:oleObj>
                </mc:Choice>
                <mc:Fallback>
                  <p:oleObj name="Equation" r:id="rId6" imgW="21564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3690" y="2132856"/>
                          <a:ext cx="286784" cy="38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180"/>
            <p:cNvGraphicFramePr>
              <a:graphicFrameLocks noChangeAspect="1"/>
            </p:cNvGraphicFramePr>
            <p:nvPr/>
          </p:nvGraphicFramePr>
          <p:xfrm>
            <a:off x="1907704" y="3212976"/>
            <a:ext cx="286784" cy="380662"/>
          </p:xfrm>
          <a:graphic>
            <a:graphicData uri="http://schemas.openxmlformats.org/presentationml/2006/ole">
              <mc:AlternateContent xmlns:mc="http://schemas.openxmlformats.org/markup-compatibility/2006">
                <mc:Choice xmlns:v="urn:schemas-microsoft-com:vml" Requires="v">
                  <p:oleObj spid="_x0000_s2066" name="Equation" r:id="rId8" imgW="215640" imgH="228600" progId="Equation.DSMT4">
                    <p:embed/>
                  </p:oleObj>
                </mc:Choice>
                <mc:Fallback>
                  <p:oleObj name="Equation" r:id="rId8" imgW="21564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7704" y="3212976"/>
                          <a:ext cx="286784" cy="38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81"/>
            <p:cNvGraphicFramePr>
              <a:graphicFrameLocks noChangeAspect="1"/>
            </p:cNvGraphicFramePr>
            <p:nvPr/>
          </p:nvGraphicFramePr>
          <p:xfrm>
            <a:off x="1907704" y="3789040"/>
            <a:ext cx="301761" cy="380663"/>
          </p:xfrm>
          <a:graphic>
            <a:graphicData uri="http://schemas.openxmlformats.org/presentationml/2006/ole">
              <mc:AlternateContent xmlns:mc="http://schemas.openxmlformats.org/markup-compatibility/2006">
                <mc:Choice xmlns:v="urn:schemas-microsoft-com:vml" Requires="v">
                  <p:oleObj spid="_x0000_s2067" name="Equation" r:id="rId10" imgW="215640" imgH="228600" progId="Equation.DSMT4">
                    <p:embed/>
                  </p:oleObj>
                </mc:Choice>
                <mc:Fallback>
                  <p:oleObj name="Equation" r:id="rId10" imgW="21564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704" y="3789040"/>
                          <a:ext cx="301761" cy="38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Arc 49"/>
            <p:cNvSpPr/>
            <p:nvPr/>
          </p:nvSpPr>
          <p:spPr bwMode="auto">
            <a:xfrm rot="10800000" flipH="1" flipV="1">
              <a:off x="3648625" y="2462266"/>
              <a:ext cx="288173" cy="352425"/>
            </a:xfrm>
            <a:prstGeom prst="arc">
              <a:avLst>
                <a:gd name="adj1" fmla="val 15427500"/>
                <a:gd name="adj2" fmla="val 0"/>
              </a:avLst>
            </a:prstGeom>
            <a:noFill/>
            <a:ln w="9525" cap="flat" cmpd="sng" algn="ctr">
              <a:solidFill>
                <a:srgbClr val="FFFF00"/>
              </a:solidFill>
              <a:prstDash val="solid"/>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pPr marL="0" marR="0" lvl="0" indent="0" algn="ctr" defTabSz="1000125" rtl="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Bookman Old Style" pitchFamily="18" charset="0"/>
                <a:cs typeface="Arial" charset="0"/>
              </a:endParaRPr>
            </a:p>
          </p:txBody>
        </p:sp>
        <p:graphicFrame>
          <p:nvGraphicFramePr>
            <p:cNvPr id="51" name="Object 30"/>
            <p:cNvGraphicFramePr>
              <a:graphicFrameLocks noChangeAspect="1"/>
            </p:cNvGraphicFramePr>
            <p:nvPr/>
          </p:nvGraphicFramePr>
          <p:xfrm>
            <a:off x="2411760" y="1772816"/>
            <a:ext cx="299110" cy="360040"/>
          </p:xfrm>
          <a:graphic>
            <a:graphicData uri="http://schemas.openxmlformats.org/presentationml/2006/ole">
              <mc:AlternateContent xmlns:mc="http://schemas.openxmlformats.org/markup-compatibility/2006">
                <mc:Choice xmlns:v="urn:schemas-microsoft-com:vml" Requires="v">
                  <p:oleObj spid="_x0000_s2068" name="Equation" r:id="rId12" imgW="139680" imgH="228600" progId="Equation.DSMT4">
                    <p:embed/>
                  </p:oleObj>
                </mc:Choice>
                <mc:Fallback>
                  <p:oleObj name="Equation" r:id="rId12" imgW="13968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760" y="1772816"/>
                          <a:ext cx="299110"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31"/>
            <p:cNvGraphicFramePr>
              <a:graphicFrameLocks noChangeAspect="1"/>
            </p:cNvGraphicFramePr>
            <p:nvPr/>
          </p:nvGraphicFramePr>
          <p:xfrm>
            <a:off x="2411760" y="2204864"/>
            <a:ext cx="360040" cy="365666"/>
          </p:xfrm>
          <a:graphic>
            <a:graphicData uri="http://schemas.openxmlformats.org/presentationml/2006/ole">
              <mc:AlternateContent xmlns:mc="http://schemas.openxmlformats.org/markup-compatibility/2006">
                <mc:Choice xmlns:v="urn:schemas-microsoft-com:vml" Requires="v">
                  <p:oleObj spid="_x0000_s2069" name="Equation" r:id="rId14" imgW="164880" imgH="228600" progId="Equation.DSMT4">
                    <p:embed/>
                  </p:oleObj>
                </mc:Choice>
                <mc:Fallback>
                  <p:oleObj name="Equation" r:id="rId14" imgW="16488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1760" y="2204864"/>
                          <a:ext cx="360040" cy="365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2"/>
            <p:cNvGraphicFramePr>
              <a:graphicFrameLocks noChangeAspect="1"/>
            </p:cNvGraphicFramePr>
            <p:nvPr/>
          </p:nvGraphicFramePr>
          <p:xfrm>
            <a:off x="2339752" y="2584202"/>
            <a:ext cx="373063" cy="340742"/>
          </p:xfrm>
          <a:graphic>
            <a:graphicData uri="http://schemas.openxmlformats.org/presentationml/2006/ole">
              <mc:AlternateContent xmlns:mc="http://schemas.openxmlformats.org/markup-compatibility/2006">
                <mc:Choice xmlns:v="urn:schemas-microsoft-com:vml" Requires="v">
                  <p:oleObj spid="_x0000_s2070" name="Equation" r:id="rId16" imgW="152280" imgH="228600" progId="Equation.DSMT4">
                    <p:embed/>
                  </p:oleObj>
                </mc:Choice>
                <mc:Fallback>
                  <p:oleObj name="Equation" r:id="rId16" imgW="152280" imgH="2286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9752" y="2584202"/>
                          <a:ext cx="373063" cy="340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3"/>
            <p:cNvGraphicFramePr>
              <a:graphicFrameLocks noChangeAspect="1"/>
            </p:cNvGraphicFramePr>
            <p:nvPr/>
          </p:nvGraphicFramePr>
          <p:xfrm>
            <a:off x="2365400" y="3088258"/>
            <a:ext cx="335500" cy="340742"/>
          </p:xfrm>
          <a:graphic>
            <a:graphicData uri="http://schemas.openxmlformats.org/presentationml/2006/ole">
              <mc:AlternateContent xmlns:mc="http://schemas.openxmlformats.org/markup-compatibility/2006">
                <mc:Choice xmlns:v="urn:schemas-microsoft-com:vml" Requires="v">
                  <p:oleObj spid="_x0000_s2071" name="Equation" r:id="rId18" imgW="164880" imgH="228600" progId="Equation.DSMT4">
                    <p:embed/>
                  </p:oleObj>
                </mc:Choice>
                <mc:Fallback>
                  <p:oleObj name="Equation" r:id="rId18" imgW="164880" imgH="2286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5400" y="3088258"/>
                          <a:ext cx="335500" cy="340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Freeform 54"/>
            <p:cNvSpPr/>
            <p:nvPr/>
          </p:nvSpPr>
          <p:spPr>
            <a:xfrm>
              <a:off x="2339752" y="1988840"/>
              <a:ext cx="2427514" cy="435428"/>
            </a:xfrm>
            <a:custGeom>
              <a:avLst/>
              <a:gdLst>
                <a:gd name="connsiteX0" fmla="*/ 0 w 2427514"/>
                <a:gd name="connsiteY0" fmla="*/ 185057 h 435428"/>
                <a:gd name="connsiteX1" fmla="*/ 174171 w 2427514"/>
                <a:gd name="connsiteY1" fmla="*/ 163286 h 435428"/>
                <a:gd name="connsiteX2" fmla="*/ 195943 w 2427514"/>
                <a:gd name="connsiteY2" fmla="*/ 185057 h 435428"/>
                <a:gd name="connsiteX3" fmla="*/ 228600 w 2427514"/>
                <a:gd name="connsiteY3" fmla="*/ 195943 h 435428"/>
                <a:gd name="connsiteX4" fmla="*/ 304800 w 2427514"/>
                <a:gd name="connsiteY4" fmla="*/ 228600 h 435428"/>
                <a:gd name="connsiteX5" fmla="*/ 348343 w 2427514"/>
                <a:gd name="connsiteY5" fmla="*/ 217714 h 435428"/>
                <a:gd name="connsiteX6" fmla="*/ 413657 w 2427514"/>
                <a:gd name="connsiteY6" fmla="*/ 195943 h 435428"/>
                <a:gd name="connsiteX7" fmla="*/ 435429 w 2427514"/>
                <a:gd name="connsiteY7" fmla="*/ 174171 h 435428"/>
                <a:gd name="connsiteX8" fmla="*/ 500743 w 2427514"/>
                <a:gd name="connsiteY8" fmla="*/ 152400 h 435428"/>
                <a:gd name="connsiteX9" fmla="*/ 533400 w 2427514"/>
                <a:gd name="connsiteY9" fmla="*/ 141514 h 435428"/>
                <a:gd name="connsiteX10" fmla="*/ 598714 w 2427514"/>
                <a:gd name="connsiteY10" fmla="*/ 119743 h 435428"/>
                <a:gd name="connsiteX11" fmla="*/ 631371 w 2427514"/>
                <a:gd name="connsiteY11" fmla="*/ 108857 h 435428"/>
                <a:gd name="connsiteX12" fmla="*/ 740229 w 2427514"/>
                <a:gd name="connsiteY12" fmla="*/ 87086 h 435428"/>
                <a:gd name="connsiteX13" fmla="*/ 827314 w 2427514"/>
                <a:gd name="connsiteY13" fmla="*/ 65314 h 435428"/>
                <a:gd name="connsiteX14" fmla="*/ 881743 w 2427514"/>
                <a:gd name="connsiteY14" fmla="*/ 21771 h 435428"/>
                <a:gd name="connsiteX15" fmla="*/ 1012371 w 2427514"/>
                <a:gd name="connsiteY15" fmla="*/ 21771 h 435428"/>
                <a:gd name="connsiteX16" fmla="*/ 1034143 w 2427514"/>
                <a:gd name="connsiteY16" fmla="*/ 0 h 435428"/>
                <a:gd name="connsiteX17" fmla="*/ 1121229 w 2427514"/>
                <a:gd name="connsiteY17" fmla="*/ 21771 h 435428"/>
                <a:gd name="connsiteX18" fmla="*/ 1143000 w 2427514"/>
                <a:gd name="connsiteY18" fmla="*/ 43543 h 435428"/>
                <a:gd name="connsiteX19" fmla="*/ 1240971 w 2427514"/>
                <a:gd name="connsiteY19" fmla="*/ 65314 h 435428"/>
                <a:gd name="connsiteX20" fmla="*/ 1328057 w 2427514"/>
                <a:gd name="connsiteY20" fmla="*/ 130628 h 435428"/>
                <a:gd name="connsiteX21" fmla="*/ 1393371 w 2427514"/>
                <a:gd name="connsiteY21" fmla="*/ 185057 h 435428"/>
                <a:gd name="connsiteX22" fmla="*/ 1415143 w 2427514"/>
                <a:gd name="connsiteY22" fmla="*/ 206828 h 435428"/>
                <a:gd name="connsiteX23" fmla="*/ 1480457 w 2427514"/>
                <a:gd name="connsiteY23" fmla="*/ 239486 h 435428"/>
                <a:gd name="connsiteX24" fmla="*/ 1502229 w 2427514"/>
                <a:gd name="connsiteY24" fmla="*/ 261257 h 435428"/>
                <a:gd name="connsiteX25" fmla="*/ 1534886 w 2427514"/>
                <a:gd name="connsiteY25" fmla="*/ 283028 h 435428"/>
                <a:gd name="connsiteX26" fmla="*/ 1709057 w 2427514"/>
                <a:gd name="connsiteY26" fmla="*/ 304800 h 435428"/>
                <a:gd name="connsiteX27" fmla="*/ 1752600 w 2427514"/>
                <a:gd name="connsiteY27" fmla="*/ 315686 h 435428"/>
                <a:gd name="connsiteX28" fmla="*/ 1785257 w 2427514"/>
                <a:gd name="connsiteY28" fmla="*/ 326571 h 435428"/>
                <a:gd name="connsiteX29" fmla="*/ 1817914 w 2427514"/>
                <a:gd name="connsiteY29" fmla="*/ 315686 h 435428"/>
                <a:gd name="connsiteX30" fmla="*/ 1872343 w 2427514"/>
                <a:gd name="connsiteY30" fmla="*/ 293914 h 435428"/>
                <a:gd name="connsiteX31" fmla="*/ 1992086 w 2427514"/>
                <a:gd name="connsiteY31" fmla="*/ 283028 h 435428"/>
                <a:gd name="connsiteX32" fmla="*/ 2024743 w 2427514"/>
                <a:gd name="connsiteY32" fmla="*/ 261257 h 435428"/>
                <a:gd name="connsiteX33" fmla="*/ 2100943 w 2427514"/>
                <a:gd name="connsiteY33" fmla="*/ 283028 h 435428"/>
                <a:gd name="connsiteX34" fmla="*/ 2188029 w 2427514"/>
                <a:gd name="connsiteY34" fmla="*/ 293914 h 435428"/>
                <a:gd name="connsiteX35" fmla="*/ 2275114 w 2427514"/>
                <a:gd name="connsiteY35" fmla="*/ 370114 h 435428"/>
                <a:gd name="connsiteX36" fmla="*/ 2307771 w 2427514"/>
                <a:gd name="connsiteY36" fmla="*/ 381000 h 435428"/>
                <a:gd name="connsiteX37" fmla="*/ 2405743 w 2427514"/>
                <a:gd name="connsiteY37" fmla="*/ 435428 h 435428"/>
                <a:gd name="connsiteX38" fmla="*/ 2427514 w 2427514"/>
                <a:gd name="connsiteY38" fmla="*/ 424543 h 4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27514" h="435428">
                  <a:moveTo>
                    <a:pt x="0" y="185057"/>
                  </a:moveTo>
                  <a:cubicBezTo>
                    <a:pt x="26866" y="104462"/>
                    <a:pt x="5477" y="133517"/>
                    <a:pt x="174171" y="163286"/>
                  </a:cubicBezTo>
                  <a:cubicBezTo>
                    <a:pt x="184278" y="165070"/>
                    <a:pt x="187142" y="179777"/>
                    <a:pt x="195943" y="185057"/>
                  </a:cubicBezTo>
                  <a:cubicBezTo>
                    <a:pt x="205782" y="190961"/>
                    <a:pt x="218337" y="190811"/>
                    <a:pt x="228600" y="195943"/>
                  </a:cubicBezTo>
                  <a:cubicBezTo>
                    <a:pt x="303775" y="233530"/>
                    <a:pt x="214179" y="205944"/>
                    <a:pt x="304800" y="228600"/>
                  </a:cubicBezTo>
                  <a:cubicBezTo>
                    <a:pt x="319314" y="224971"/>
                    <a:pt x="334013" y="222013"/>
                    <a:pt x="348343" y="217714"/>
                  </a:cubicBezTo>
                  <a:cubicBezTo>
                    <a:pt x="370324" y="211120"/>
                    <a:pt x="413657" y="195943"/>
                    <a:pt x="413657" y="195943"/>
                  </a:cubicBezTo>
                  <a:cubicBezTo>
                    <a:pt x="420914" y="188686"/>
                    <a:pt x="426249" y="178761"/>
                    <a:pt x="435429" y="174171"/>
                  </a:cubicBezTo>
                  <a:cubicBezTo>
                    <a:pt x="455955" y="163908"/>
                    <a:pt x="478972" y="159657"/>
                    <a:pt x="500743" y="152400"/>
                  </a:cubicBezTo>
                  <a:lnTo>
                    <a:pt x="533400" y="141514"/>
                  </a:lnTo>
                  <a:lnTo>
                    <a:pt x="598714" y="119743"/>
                  </a:lnTo>
                  <a:cubicBezTo>
                    <a:pt x="609600" y="116114"/>
                    <a:pt x="620119" y="111107"/>
                    <a:pt x="631371" y="108857"/>
                  </a:cubicBezTo>
                  <a:lnTo>
                    <a:pt x="740229" y="87086"/>
                  </a:lnTo>
                  <a:cubicBezTo>
                    <a:pt x="760932" y="82945"/>
                    <a:pt x="804998" y="76472"/>
                    <a:pt x="827314" y="65314"/>
                  </a:cubicBezTo>
                  <a:cubicBezTo>
                    <a:pt x="854779" y="51581"/>
                    <a:pt x="861492" y="42022"/>
                    <a:pt x="881743" y="21771"/>
                  </a:cubicBezTo>
                  <a:cubicBezTo>
                    <a:pt x="932113" y="28967"/>
                    <a:pt x="964617" y="42237"/>
                    <a:pt x="1012371" y="21771"/>
                  </a:cubicBezTo>
                  <a:cubicBezTo>
                    <a:pt x="1021804" y="17728"/>
                    <a:pt x="1026886" y="7257"/>
                    <a:pt x="1034143" y="0"/>
                  </a:cubicBezTo>
                  <a:cubicBezTo>
                    <a:pt x="1045843" y="2340"/>
                    <a:pt x="1104496" y="11731"/>
                    <a:pt x="1121229" y="21771"/>
                  </a:cubicBezTo>
                  <a:cubicBezTo>
                    <a:pt x="1130030" y="27051"/>
                    <a:pt x="1134199" y="38263"/>
                    <a:pt x="1143000" y="43543"/>
                  </a:cubicBezTo>
                  <a:cubicBezTo>
                    <a:pt x="1163611" y="55910"/>
                    <a:pt x="1227788" y="63117"/>
                    <a:pt x="1240971" y="65314"/>
                  </a:cubicBezTo>
                  <a:cubicBezTo>
                    <a:pt x="1303514" y="127857"/>
                    <a:pt x="1271058" y="111630"/>
                    <a:pt x="1328057" y="130628"/>
                  </a:cubicBezTo>
                  <a:cubicBezTo>
                    <a:pt x="1377293" y="179864"/>
                    <a:pt x="1315748" y="120371"/>
                    <a:pt x="1393371" y="185057"/>
                  </a:cubicBezTo>
                  <a:cubicBezTo>
                    <a:pt x="1401255" y="191627"/>
                    <a:pt x="1407129" y="200417"/>
                    <a:pt x="1415143" y="206828"/>
                  </a:cubicBezTo>
                  <a:cubicBezTo>
                    <a:pt x="1445291" y="230946"/>
                    <a:pt x="1445963" y="227988"/>
                    <a:pt x="1480457" y="239486"/>
                  </a:cubicBezTo>
                  <a:cubicBezTo>
                    <a:pt x="1487714" y="246743"/>
                    <a:pt x="1494215" y="254846"/>
                    <a:pt x="1502229" y="261257"/>
                  </a:cubicBezTo>
                  <a:cubicBezTo>
                    <a:pt x="1512445" y="269430"/>
                    <a:pt x="1523184" y="277177"/>
                    <a:pt x="1534886" y="283028"/>
                  </a:cubicBezTo>
                  <a:cubicBezTo>
                    <a:pt x="1581881" y="306526"/>
                    <a:pt x="1682039" y="302722"/>
                    <a:pt x="1709057" y="304800"/>
                  </a:cubicBezTo>
                  <a:cubicBezTo>
                    <a:pt x="1723571" y="308429"/>
                    <a:pt x="1738215" y="311576"/>
                    <a:pt x="1752600" y="315686"/>
                  </a:cubicBezTo>
                  <a:cubicBezTo>
                    <a:pt x="1763633" y="318838"/>
                    <a:pt x="1773783" y="326571"/>
                    <a:pt x="1785257" y="326571"/>
                  </a:cubicBezTo>
                  <a:cubicBezTo>
                    <a:pt x="1796731" y="326571"/>
                    <a:pt x="1807170" y="319715"/>
                    <a:pt x="1817914" y="315686"/>
                  </a:cubicBezTo>
                  <a:cubicBezTo>
                    <a:pt x="1836211" y="308825"/>
                    <a:pt x="1853137" y="297515"/>
                    <a:pt x="1872343" y="293914"/>
                  </a:cubicBezTo>
                  <a:cubicBezTo>
                    <a:pt x="1911735" y="286528"/>
                    <a:pt x="1952172" y="286657"/>
                    <a:pt x="1992086" y="283028"/>
                  </a:cubicBezTo>
                  <a:cubicBezTo>
                    <a:pt x="2002972" y="275771"/>
                    <a:pt x="2011792" y="263107"/>
                    <a:pt x="2024743" y="261257"/>
                  </a:cubicBezTo>
                  <a:cubicBezTo>
                    <a:pt x="2041764" y="258826"/>
                    <a:pt x="2082971" y="279760"/>
                    <a:pt x="2100943" y="283028"/>
                  </a:cubicBezTo>
                  <a:cubicBezTo>
                    <a:pt x="2129726" y="288261"/>
                    <a:pt x="2159000" y="290285"/>
                    <a:pt x="2188029" y="293914"/>
                  </a:cubicBezTo>
                  <a:cubicBezTo>
                    <a:pt x="2216406" y="322292"/>
                    <a:pt x="2239108" y="352111"/>
                    <a:pt x="2275114" y="370114"/>
                  </a:cubicBezTo>
                  <a:cubicBezTo>
                    <a:pt x="2285377" y="375246"/>
                    <a:pt x="2297740" y="375427"/>
                    <a:pt x="2307771" y="381000"/>
                  </a:cubicBezTo>
                  <a:cubicBezTo>
                    <a:pt x="2318963" y="387218"/>
                    <a:pt x="2376183" y="435428"/>
                    <a:pt x="2405743" y="435428"/>
                  </a:cubicBezTo>
                  <a:cubicBezTo>
                    <a:pt x="2413856" y="435428"/>
                    <a:pt x="2420257" y="428171"/>
                    <a:pt x="2427514" y="424543"/>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Freeform 55"/>
            <p:cNvSpPr/>
            <p:nvPr/>
          </p:nvSpPr>
          <p:spPr>
            <a:xfrm>
              <a:off x="2340429" y="2514600"/>
              <a:ext cx="2449285" cy="152400"/>
            </a:xfrm>
            <a:custGeom>
              <a:avLst/>
              <a:gdLst>
                <a:gd name="connsiteX0" fmla="*/ 0 w 2449285"/>
                <a:gd name="connsiteY0" fmla="*/ 0 h 152400"/>
                <a:gd name="connsiteX1" fmla="*/ 32657 w 2449285"/>
                <a:gd name="connsiteY1" fmla="*/ 21771 h 152400"/>
                <a:gd name="connsiteX2" fmla="*/ 54428 w 2449285"/>
                <a:gd name="connsiteY2" fmla="*/ 43543 h 152400"/>
                <a:gd name="connsiteX3" fmla="*/ 163285 w 2449285"/>
                <a:gd name="connsiteY3" fmla="*/ 87086 h 152400"/>
                <a:gd name="connsiteX4" fmla="*/ 1023257 w 2449285"/>
                <a:gd name="connsiteY4" fmla="*/ 97971 h 152400"/>
                <a:gd name="connsiteX5" fmla="*/ 1088571 w 2449285"/>
                <a:gd name="connsiteY5" fmla="*/ 108857 h 152400"/>
                <a:gd name="connsiteX6" fmla="*/ 1219200 w 2449285"/>
                <a:gd name="connsiteY6" fmla="*/ 119743 h 152400"/>
                <a:gd name="connsiteX7" fmla="*/ 1251857 w 2449285"/>
                <a:gd name="connsiteY7" fmla="*/ 152400 h 152400"/>
                <a:gd name="connsiteX8" fmla="*/ 1436914 w 2449285"/>
                <a:gd name="connsiteY8" fmla="*/ 141514 h 152400"/>
                <a:gd name="connsiteX9" fmla="*/ 1556657 w 2449285"/>
                <a:gd name="connsiteY9" fmla="*/ 119743 h 152400"/>
                <a:gd name="connsiteX10" fmla="*/ 1643742 w 2449285"/>
                <a:gd name="connsiteY10" fmla="*/ 108857 h 152400"/>
                <a:gd name="connsiteX11" fmla="*/ 1774371 w 2449285"/>
                <a:gd name="connsiteY11" fmla="*/ 65314 h 152400"/>
                <a:gd name="connsiteX12" fmla="*/ 1807028 w 2449285"/>
                <a:gd name="connsiteY12" fmla="*/ 54429 h 152400"/>
                <a:gd name="connsiteX13" fmla="*/ 1839685 w 2449285"/>
                <a:gd name="connsiteY13" fmla="*/ 43543 h 152400"/>
                <a:gd name="connsiteX14" fmla="*/ 1937657 w 2449285"/>
                <a:gd name="connsiteY14" fmla="*/ 54429 h 152400"/>
                <a:gd name="connsiteX15" fmla="*/ 1970314 w 2449285"/>
                <a:gd name="connsiteY15" fmla="*/ 65314 h 152400"/>
                <a:gd name="connsiteX16" fmla="*/ 2079171 w 2449285"/>
                <a:gd name="connsiteY16" fmla="*/ 76200 h 152400"/>
                <a:gd name="connsiteX17" fmla="*/ 2155371 w 2449285"/>
                <a:gd name="connsiteY17" fmla="*/ 97971 h 152400"/>
                <a:gd name="connsiteX18" fmla="*/ 2340428 w 2449285"/>
                <a:gd name="connsiteY18" fmla="*/ 119743 h 152400"/>
                <a:gd name="connsiteX19" fmla="*/ 2449285 w 2449285"/>
                <a:gd name="connsiteY19" fmla="*/ 13062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49285" h="152400">
                  <a:moveTo>
                    <a:pt x="0" y="0"/>
                  </a:moveTo>
                  <a:cubicBezTo>
                    <a:pt x="10886" y="7257"/>
                    <a:pt x="22441" y="13598"/>
                    <a:pt x="32657" y="21771"/>
                  </a:cubicBezTo>
                  <a:cubicBezTo>
                    <a:pt x="40671" y="28182"/>
                    <a:pt x="45889" y="37850"/>
                    <a:pt x="54428" y="43543"/>
                  </a:cubicBezTo>
                  <a:cubicBezTo>
                    <a:pt x="74185" y="56715"/>
                    <a:pt x="145243" y="86858"/>
                    <a:pt x="163285" y="87086"/>
                  </a:cubicBezTo>
                  <a:lnTo>
                    <a:pt x="1023257" y="97971"/>
                  </a:lnTo>
                  <a:cubicBezTo>
                    <a:pt x="1045028" y="101600"/>
                    <a:pt x="1066634" y="106420"/>
                    <a:pt x="1088571" y="108857"/>
                  </a:cubicBezTo>
                  <a:cubicBezTo>
                    <a:pt x="1131998" y="113682"/>
                    <a:pt x="1176981" y="108485"/>
                    <a:pt x="1219200" y="119743"/>
                  </a:cubicBezTo>
                  <a:cubicBezTo>
                    <a:pt x="1234075" y="123710"/>
                    <a:pt x="1240971" y="141514"/>
                    <a:pt x="1251857" y="152400"/>
                  </a:cubicBezTo>
                  <a:cubicBezTo>
                    <a:pt x="1313543" y="148771"/>
                    <a:pt x="1375354" y="146867"/>
                    <a:pt x="1436914" y="141514"/>
                  </a:cubicBezTo>
                  <a:cubicBezTo>
                    <a:pt x="1483526" y="137461"/>
                    <a:pt x="1511562" y="126681"/>
                    <a:pt x="1556657" y="119743"/>
                  </a:cubicBezTo>
                  <a:cubicBezTo>
                    <a:pt x="1585571" y="115295"/>
                    <a:pt x="1614714" y="112486"/>
                    <a:pt x="1643742" y="108857"/>
                  </a:cubicBezTo>
                  <a:lnTo>
                    <a:pt x="1774371" y="65314"/>
                  </a:lnTo>
                  <a:lnTo>
                    <a:pt x="1807028" y="54429"/>
                  </a:lnTo>
                  <a:lnTo>
                    <a:pt x="1839685" y="43543"/>
                  </a:lnTo>
                  <a:cubicBezTo>
                    <a:pt x="1872342" y="47172"/>
                    <a:pt x="1905246" y="49027"/>
                    <a:pt x="1937657" y="54429"/>
                  </a:cubicBezTo>
                  <a:cubicBezTo>
                    <a:pt x="1948975" y="56315"/>
                    <a:pt x="1958973" y="63569"/>
                    <a:pt x="1970314" y="65314"/>
                  </a:cubicBezTo>
                  <a:cubicBezTo>
                    <a:pt x="2006357" y="70859"/>
                    <a:pt x="2042885" y="72571"/>
                    <a:pt x="2079171" y="76200"/>
                  </a:cubicBezTo>
                  <a:cubicBezTo>
                    <a:pt x="2107156" y="85529"/>
                    <a:pt x="2125293" y="92502"/>
                    <a:pt x="2155371" y="97971"/>
                  </a:cubicBezTo>
                  <a:cubicBezTo>
                    <a:pt x="2232281" y="111954"/>
                    <a:pt x="2256339" y="109232"/>
                    <a:pt x="2340428" y="119743"/>
                  </a:cubicBezTo>
                  <a:cubicBezTo>
                    <a:pt x="2446603" y="133015"/>
                    <a:pt x="2366215" y="130629"/>
                    <a:pt x="2449285" y="13062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Freeform 56"/>
            <p:cNvSpPr/>
            <p:nvPr/>
          </p:nvSpPr>
          <p:spPr>
            <a:xfrm>
              <a:off x="2326023" y="3581319"/>
              <a:ext cx="2431034" cy="293995"/>
            </a:xfrm>
            <a:custGeom>
              <a:avLst/>
              <a:gdLst>
                <a:gd name="connsiteX0" fmla="*/ 2431034 w 2431034"/>
                <a:gd name="connsiteY0" fmla="*/ 130710 h 293995"/>
                <a:gd name="connsiteX1" fmla="*/ 2398377 w 2431034"/>
                <a:gd name="connsiteY1" fmla="*/ 152481 h 293995"/>
                <a:gd name="connsiteX2" fmla="*/ 2333063 w 2431034"/>
                <a:gd name="connsiteY2" fmla="*/ 174252 h 293995"/>
                <a:gd name="connsiteX3" fmla="*/ 2256863 w 2431034"/>
                <a:gd name="connsiteY3" fmla="*/ 206910 h 293995"/>
                <a:gd name="connsiteX4" fmla="*/ 2224206 w 2431034"/>
                <a:gd name="connsiteY4" fmla="*/ 185138 h 293995"/>
                <a:gd name="connsiteX5" fmla="*/ 2213320 w 2431034"/>
                <a:gd name="connsiteY5" fmla="*/ 141595 h 293995"/>
                <a:gd name="connsiteX6" fmla="*/ 2202434 w 2431034"/>
                <a:gd name="connsiteY6" fmla="*/ 10967 h 293995"/>
                <a:gd name="connsiteX7" fmla="*/ 2169777 w 2431034"/>
                <a:gd name="connsiteY7" fmla="*/ 81 h 293995"/>
                <a:gd name="connsiteX8" fmla="*/ 2093577 w 2431034"/>
                <a:gd name="connsiteY8" fmla="*/ 21852 h 293995"/>
                <a:gd name="connsiteX9" fmla="*/ 2039148 w 2431034"/>
                <a:gd name="connsiteY9" fmla="*/ 76281 h 293995"/>
                <a:gd name="connsiteX10" fmla="*/ 2017377 w 2431034"/>
                <a:gd name="connsiteY10" fmla="*/ 108938 h 293995"/>
                <a:gd name="connsiteX11" fmla="*/ 1952063 w 2431034"/>
                <a:gd name="connsiteY11" fmla="*/ 130710 h 293995"/>
                <a:gd name="connsiteX12" fmla="*/ 1908520 w 2431034"/>
                <a:gd name="connsiteY12" fmla="*/ 152481 h 293995"/>
                <a:gd name="connsiteX13" fmla="*/ 1886748 w 2431034"/>
                <a:gd name="connsiteY13" fmla="*/ 174252 h 293995"/>
                <a:gd name="connsiteX14" fmla="*/ 1821434 w 2431034"/>
                <a:gd name="connsiteY14" fmla="*/ 206910 h 293995"/>
                <a:gd name="connsiteX15" fmla="*/ 1788777 w 2431034"/>
                <a:gd name="connsiteY15" fmla="*/ 239567 h 293995"/>
                <a:gd name="connsiteX16" fmla="*/ 1723463 w 2431034"/>
                <a:gd name="connsiteY16" fmla="*/ 261338 h 293995"/>
                <a:gd name="connsiteX17" fmla="*/ 1690806 w 2431034"/>
                <a:gd name="connsiteY17" fmla="*/ 272224 h 293995"/>
                <a:gd name="connsiteX18" fmla="*/ 1538406 w 2431034"/>
                <a:gd name="connsiteY18" fmla="*/ 217795 h 293995"/>
                <a:gd name="connsiteX19" fmla="*/ 1516634 w 2431034"/>
                <a:gd name="connsiteY19" fmla="*/ 152481 h 293995"/>
                <a:gd name="connsiteX20" fmla="*/ 1505748 w 2431034"/>
                <a:gd name="connsiteY20" fmla="*/ 119824 h 293995"/>
                <a:gd name="connsiteX21" fmla="*/ 1494863 w 2431034"/>
                <a:gd name="connsiteY21" fmla="*/ 174252 h 293995"/>
                <a:gd name="connsiteX22" fmla="*/ 1429548 w 2431034"/>
                <a:gd name="connsiteY22" fmla="*/ 206910 h 293995"/>
                <a:gd name="connsiteX23" fmla="*/ 1233606 w 2431034"/>
                <a:gd name="connsiteY23" fmla="*/ 228681 h 293995"/>
                <a:gd name="connsiteX24" fmla="*/ 1190063 w 2431034"/>
                <a:gd name="connsiteY24" fmla="*/ 239567 h 293995"/>
                <a:gd name="connsiteX25" fmla="*/ 1124748 w 2431034"/>
                <a:gd name="connsiteY25" fmla="*/ 261338 h 293995"/>
                <a:gd name="connsiteX26" fmla="*/ 1059434 w 2431034"/>
                <a:gd name="connsiteY26" fmla="*/ 239567 h 293995"/>
                <a:gd name="connsiteX27" fmla="*/ 1026777 w 2431034"/>
                <a:gd name="connsiteY27" fmla="*/ 228681 h 293995"/>
                <a:gd name="connsiteX28" fmla="*/ 907034 w 2431034"/>
                <a:gd name="connsiteY28" fmla="*/ 217795 h 293995"/>
                <a:gd name="connsiteX29" fmla="*/ 874377 w 2431034"/>
                <a:gd name="connsiteY29" fmla="*/ 206910 h 293995"/>
                <a:gd name="connsiteX30" fmla="*/ 852606 w 2431034"/>
                <a:gd name="connsiteY30" fmla="*/ 185138 h 293995"/>
                <a:gd name="connsiteX31" fmla="*/ 809063 w 2431034"/>
                <a:gd name="connsiteY31" fmla="*/ 152481 h 293995"/>
                <a:gd name="connsiteX32" fmla="*/ 776406 w 2431034"/>
                <a:gd name="connsiteY32" fmla="*/ 130710 h 293995"/>
                <a:gd name="connsiteX33" fmla="*/ 754634 w 2431034"/>
                <a:gd name="connsiteY33" fmla="*/ 108938 h 293995"/>
                <a:gd name="connsiteX34" fmla="*/ 721977 w 2431034"/>
                <a:gd name="connsiteY34" fmla="*/ 87167 h 293995"/>
                <a:gd name="connsiteX35" fmla="*/ 700206 w 2431034"/>
                <a:gd name="connsiteY35" fmla="*/ 65395 h 293995"/>
                <a:gd name="connsiteX36" fmla="*/ 634891 w 2431034"/>
                <a:gd name="connsiteY36" fmla="*/ 43624 h 293995"/>
                <a:gd name="connsiteX37" fmla="*/ 526034 w 2431034"/>
                <a:gd name="connsiteY37" fmla="*/ 76281 h 293995"/>
                <a:gd name="connsiteX38" fmla="*/ 515148 w 2431034"/>
                <a:gd name="connsiteY38" fmla="*/ 119824 h 293995"/>
                <a:gd name="connsiteX39" fmla="*/ 449834 w 2431034"/>
                <a:gd name="connsiteY39" fmla="*/ 206910 h 293995"/>
                <a:gd name="connsiteX40" fmla="*/ 417177 w 2431034"/>
                <a:gd name="connsiteY40" fmla="*/ 217795 h 293995"/>
                <a:gd name="connsiteX41" fmla="*/ 351863 w 2431034"/>
                <a:gd name="connsiteY41" fmla="*/ 196024 h 293995"/>
                <a:gd name="connsiteX42" fmla="*/ 319206 w 2431034"/>
                <a:gd name="connsiteY42" fmla="*/ 185138 h 293995"/>
                <a:gd name="connsiteX43" fmla="*/ 297434 w 2431034"/>
                <a:gd name="connsiteY43" fmla="*/ 163367 h 293995"/>
                <a:gd name="connsiteX44" fmla="*/ 199463 w 2431034"/>
                <a:gd name="connsiteY44" fmla="*/ 174252 h 293995"/>
                <a:gd name="connsiteX45" fmla="*/ 101491 w 2431034"/>
                <a:gd name="connsiteY45" fmla="*/ 217795 h 293995"/>
                <a:gd name="connsiteX46" fmla="*/ 47063 w 2431034"/>
                <a:gd name="connsiteY46" fmla="*/ 272224 h 293995"/>
                <a:gd name="connsiteX47" fmla="*/ 3520 w 2431034"/>
                <a:gd name="connsiteY47" fmla="*/ 293995 h 29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31034" h="293995">
                  <a:moveTo>
                    <a:pt x="2431034" y="130710"/>
                  </a:moveTo>
                  <a:cubicBezTo>
                    <a:pt x="2420148" y="137967"/>
                    <a:pt x="2410332" y="147168"/>
                    <a:pt x="2398377" y="152481"/>
                  </a:cubicBezTo>
                  <a:cubicBezTo>
                    <a:pt x="2377406" y="161801"/>
                    <a:pt x="2333063" y="174252"/>
                    <a:pt x="2333063" y="174252"/>
                  </a:cubicBezTo>
                  <a:cubicBezTo>
                    <a:pt x="2308543" y="198772"/>
                    <a:pt x="2302723" y="212643"/>
                    <a:pt x="2256863" y="206910"/>
                  </a:cubicBezTo>
                  <a:cubicBezTo>
                    <a:pt x="2243881" y="205287"/>
                    <a:pt x="2235092" y="192395"/>
                    <a:pt x="2224206" y="185138"/>
                  </a:cubicBezTo>
                  <a:cubicBezTo>
                    <a:pt x="2220577" y="170624"/>
                    <a:pt x="2215176" y="156441"/>
                    <a:pt x="2213320" y="141595"/>
                  </a:cubicBezTo>
                  <a:cubicBezTo>
                    <a:pt x="2207900" y="98239"/>
                    <a:pt x="2215284" y="52728"/>
                    <a:pt x="2202434" y="10967"/>
                  </a:cubicBezTo>
                  <a:cubicBezTo>
                    <a:pt x="2199059" y="0"/>
                    <a:pt x="2180663" y="3710"/>
                    <a:pt x="2169777" y="81"/>
                  </a:cubicBezTo>
                  <a:cubicBezTo>
                    <a:pt x="2166010" y="1023"/>
                    <a:pt x="2101383" y="15997"/>
                    <a:pt x="2093577" y="21852"/>
                  </a:cubicBezTo>
                  <a:cubicBezTo>
                    <a:pt x="2073050" y="37247"/>
                    <a:pt x="2053380" y="54932"/>
                    <a:pt x="2039148" y="76281"/>
                  </a:cubicBezTo>
                  <a:cubicBezTo>
                    <a:pt x="2031891" y="87167"/>
                    <a:pt x="2028471" y="102004"/>
                    <a:pt x="2017377" y="108938"/>
                  </a:cubicBezTo>
                  <a:cubicBezTo>
                    <a:pt x="1997916" y="121101"/>
                    <a:pt x="1972589" y="120447"/>
                    <a:pt x="1952063" y="130710"/>
                  </a:cubicBezTo>
                  <a:cubicBezTo>
                    <a:pt x="1937549" y="137967"/>
                    <a:pt x="1922022" y="143480"/>
                    <a:pt x="1908520" y="152481"/>
                  </a:cubicBezTo>
                  <a:cubicBezTo>
                    <a:pt x="1899980" y="158174"/>
                    <a:pt x="1895549" y="168972"/>
                    <a:pt x="1886748" y="174252"/>
                  </a:cubicBezTo>
                  <a:cubicBezTo>
                    <a:pt x="1816616" y="216331"/>
                    <a:pt x="1892216" y="147925"/>
                    <a:pt x="1821434" y="206910"/>
                  </a:cubicBezTo>
                  <a:cubicBezTo>
                    <a:pt x="1809608" y="216765"/>
                    <a:pt x="1802234" y="232091"/>
                    <a:pt x="1788777" y="239567"/>
                  </a:cubicBezTo>
                  <a:cubicBezTo>
                    <a:pt x="1768716" y="250712"/>
                    <a:pt x="1745234" y="254081"/>
                    <a:pt x="1723463" y="261338"/>
                  </a:cubicBezTo>
                  <a:lnTo>
                    <a:pt x="1690806" y="272224"/>
                  </a:lnTo>
                  <a:cubicBezTo>
                    <a:pt x="1601150" y="212454"/>
                    <a:pt x="1651455" y="231927"/>
                    <a:pt x="1538406" y="217795"/>
                  </a:cubicBezTo>
                  <a:lnTo>
                    <a:pt x="1516634" y="152481"/>
                  </a:lnTo>
                  <a:lnTo>
                    <a:pt x="1505748" y="119824"/>
                  </a:lnTo>
                  <a:cubicBezTo>
                    <a:pt x="1502120" y="137967"/>
                    <a:pt x="1504042" y="158188"/>
                    <a:pt x="1494863" y="174252"/>
                  </a:cubicBezTo>
                  <a:cubicBezTo>
                    <a:pt x="1487197" y="187667"/>
                    <a:pt x="1444324" y="204799"/>
                    <a:pt x="1429548" y="206910"/>
                  </a:cubicBezTo>
                  <a:cubicBezTo>
                    <a:pt x="1364493" y="216204"/>
                    <a:pt x="1233606" y="228681"/>
                    <a:pt x="1233606" y="228681"/>
                  </a:cubicBezTo>
                  <a:cubicBezTo>
                    <a:pt x="1219092" y="232310"/>
                    <a:pt x="1204393" y="235268"/>
                    <a:pt x="1190063" y="239567"/>
                  </a:cubicBezTo>
                  <a:cubicBezTo>
                    <a:pt x="1168082" y="246161"/>
                    <a:pt x="1124748" y="261338"/>
                    <a:pt x="1124748" y="261338"/>
                  </a:cubicBezTo>
                  <a:lnTo>
                    <a:pt x="1059434" y="239567"/>
                  </a:lnTo>
                  <a:cubicBezTo>
                    <a:pt x="1048548" y="235938"/>
                    <a:pt x="1038204" y="229720"/>
                    <a:pt x="1026777" y="228681"/>
                  </a:cubicBezTo>
                  <a:lnTo>
                    <a:pt x="907034" y="217795"/>
                  </a:lnTo>
                  <a:cubicBezTo>
                    <a:pt x="896148" y="214167"/>
                    <a:pt x="884216" y="212814"/>
                    <a:pt x="874377" y="206910"/>
                  </a:cubicBezTo>
                  <a:cubicBezTo>
                    <a:pt x="865576" y="201630"/>
                    <a:pt x="860490" y="191708"/>
                    <a:pt x="852606" y="185138"/>
                  </a:cubicBezTo>
                  <a:cubicBezTo>
                    <a:pt x="838668" y="173523"/>
                    <a:pt x="823827" y="163026"/>
                    <a:pt x="809063" y="152481"/>
                  </a:cubicBezTo>
                  <a:cubicBezTo>
                    <a:pt x="798417" y="144877"/>
                    <a:pt x="786622" y="138883"/>
                    <a:pt x="776406" y="130710"/>
                  </a:cubicBezTo>
                  <a:cubicBezTo>
                    <a:pt x="768392" y="124299"/>
                    <a:pt x="762648" y="115349"/>
                    <a:pt x="754634" y="108938"/>
                  </a:cubicBezTo>
                  <a:cubicBezTo>
                    <a:pt x="744418" y="100765"/>
                    <a:pt x="732193" y="95340"/>
                    <a:pt x="721977" y="87167"/>
                  </a:cubicBezTo>
                  <a:cubicBezTo>
                    <a:pt x="713963" y="80756"/>
                    <a:pt x="709386" y="69985"/>
                    <a:pt x="700206" y="65395"/>
                  </a:cubicBezTo>
                  <a:cubicBezTo>
                    <a:pt x="679680" y="55132"/>
                    <a:pt x="634891" y="43624"/>
                    <a:pt x="634891" y="43624"/>
                  </a:cubicBezTo>
                  <a:cubicBezTo>
                    <a:pt x="611881" y="47459"/>
                    <a:pt x="546448" y="51785"/>
                    <a:pt x="526034" y="76281"/>
                  </a:cubicBezTo>
                  <a:cubicBezTo>
                    <a:pt x="516456" y="87774"/>
                    <a:pt x="521839" y="106442"/>
                    <a:pt x="515148" y="119824"/>
                  </a:cubicBezTo>
                  <a:cubicBezTo>
                    <a:pt x="512832" y="124456"/>
                    <a:pt x="471704" y="193788"/>
                    <a:pt x="449834" y="206910"/>
                  </a:cubicBezTo>
                  <a:cubicBezTo>
                    <a:pt x="439995" y="212813"/>
                    <a:pt x="428063" y="214167"/>
                    <a:pt x="417177" y="217795"/>
                  </a:cubicBezTo>
                  <a:lnTo>
                    <a:pt x="351863" y="196024"/>
                  </a:lnTo>
                  <a:lnTo>
                    <a:pt x="319206" y="185138"/>
                  </a:lnTo>
                  <a:cubicBezTo>
                    <a:pt x="311949" y="177881"/>
                    <a:pt x="307655" y="164296"/>
                    <a:pt x="297434" y="163367"/>
                  </a:cubicBezTo>
                  <a:cubicBezTo>
                    <a:pt x="264711" y="160392"/>
                    <a:pt x="231683" y="167808"/>
                    <a:pt x="199463" y="174252"/>
                  </a:cubicBezTo>
                  <a:cubicBezTo>
                    <a:pt x="165111" y="181122"/>
                    <a:pt x="128516" y="194148"/>
                    <a:pt x="101491" y="217795"/>
                  </a:cubicBezTo>
                  <a:cubicBezTo>
                    <a:pt x="82182" y="234691"/>
                    <a:pt x="71955" y="266001"/>
                    <a:pt x="47063" y="272224"/>
                  </a:cubicBezTo>
                  <a:cubicBezTo>
                    <a:pt x="0" y="283990"/>
                    <a:pt x="3520" y="268149"/>
                    <a:pt x="3520" y="293995"/>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58" name="Object 46"/>
            <p:cNvGraphicFramePr>
              <a:graphicFrameLocks noChangeAspect="1"/>
            </p:cNvGraphicFramePr>
            <p:nvPr/>
          </p:nvGraphicFramePr>
          <p:xfrm>
            <a:off x="2427288" y="3788346"/>
            <a:ext cx="327435" cy="360734"/>
          </p:xfrm>
          <a:graphic>
            <a:graphicData uri="http://schemas.openxmlformats.org/presentationml/2006/ole">
              <mc:AlternateContent xmlns:mc="http://schemas.openxmlformats.org/markup-compatibility/2006">
                <mc:Choice xmlns:v="urn:schemas-microsoft-com:vml" Requires="v">
                  <p:oleObj spid="_x0000_s2072" name="Equation" r:id="rId20" imgW="152280" imgH="228600" progId="Equation.DSMT4">
                    <p:embed/>
                  </p:oleObj>
                </mc:Choice>
                <mc:Fallback>
                  <p:oleObj name="Equation" r:id="rId20" imgW="152280" imgH="2286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27288" y="3788346"/>
                          <a:ext cx="327435" cy="3607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183"/>
            <p:cNvGraphicFramePr>
              <a:graphicFrameLocks noChangeAspect="1"/>
            </p:cNvGraphicFramePr>
            <p:nvPr/>
          </p:nvGraphicFramePr>
          <p:xfrm>
            <a:off x="3203848" y="1864351"/>
            <a:ext cx="435956" cy="412521"/>
          </p:xfrm>
          <a:graphic>
            <a:graphicData uri="http://schemas.openxmlformats.org/presentationml/2006/ole">
              <mc:AlternateContent xmlns:mc="http://schemas.openxmlformats.org/markup-compatibility/2006">
                <mc:Choice xmlns:v="urn:schemas-microsoft-com:vml" Requires="v">
                  <p:oleObj spid="_x0000_s2073" name="Equation" r:id="rId22" imgW="177480" imgH="228600" progId="Equation.DSMT4">
                    <p:embed/>
                  </p:oleObj>
                </mc:Choice>
                <mc:Fallback>
                  <p:oleObj name="Equation" r:id="rId22" imgW="177480" imgH="22860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03848" y="1864351"/>
                          <a:ext cx="435956" cy="412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84"/>
            <p:cNvGraphicFramePr>
              <a:graphicFrameLocks noChangeAspect="1"/>
            </p:cNvGraphicFramePr>
            <p:nvPr/>
          </p:nvGraphicFramePr>
          <p:xfrm>
            <a:off x="3131840" y="2368407"/>
            <a:ext cx="435956" cy="412521"/>
          </p:xfrm>
          <a:graphic>
            <a:graphicData uri="http://schemas.openxmlformats.org/presentationml/2006/ole">
              <mc:AlternateContent xmlns:mc="http://schemas.openxmlformats.org/markup-compatibility/2006">
                <mc:Choice xmlns:v="urn:schemas-microsoft-com:vml" Requires="v">
                  <p:oleObj spid="_x0000_s2074" name="Equation" r:id="rId24" imgW="177480" imgH="228600" progId="Equation.DSMT4">
                    <p:embed/>
                  </p:oleObj>
                </mc:Choice>
                <mc:Fallback>
                  <p:oleObj name="Equation" r:id="rId24" imgW="177480" imgH="22860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31840" y="2368407"/>
                          <a:ext cx="435956" cy="412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47"/>
            <p:cNvGraphicFramePr>
              <a:graphicFrameLocks noChangeAspect="1"/>
            </p:cNvGraphicFramePr>
            <p:nvPr/>
          </p:nvGraphicFramePr>
          <p:xfrm>
            <a:off x="3131839" y="2708920"/>
            <a:ext cx="434975" cy="412750"/>
          </p:xfrm>
          <a:graphic>
            <a:graphicData uri="http://schemas.openxmlformats.org/presentationml/2006/ole">
              <mc:AlternateContent xmlns:mc="http://schemas.openxmlformats.org/markup-compatibility/2006">
                <mc:Choice xmlns:v="urn:schemas-microsoft-com:vml" Requires="v">
                  <p:oleObj spid="_x0000_s2075" name="Equation" r:id="rId26" imgW="177480" imgH="228600" progId="Equation.DSMT4">
                    <p:embed/>
                  </p:oleObj>
                </mc:Choice>
                <mc:Fallback>
                  <p:oleObj name="Equation" r:id="rId26" imgW="177480" imgH="228600"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31839" y="2708920"/>
                          <a:ext cx="4349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48"/>
            <p:cNvGraphicFramePr>
              <a:graphicFrameLocks noChangeAspect="1"/>
            </p:cNvGraphicFramePr>
            <p:nvPr/>
          </p:nvGraphicFramePr>
          <p:xfrm>
            <a:off x="3203848" y="3592314"/>
            <a:ext cx="434975" cy="412750"/>
          </p:xfrm>
          <a:graphic>
            <a:graphicData uri="http://schemas.openxmlformats.org/presentationml/2006/ole">
              <mc:AlternateContent xmlns:mc="http://schemas.openxmlformats.org/markup-compatibility/2006">
                <mc:Choice xmlns:v="urn:schemas-microsoft-com:vml" Requires="v">
                  <p:oleObj spid="_x0000_s2076" name="Equation" r:id="rId28" imgW="177480" imgH="228600" progId="Equation.DSMT4">
                    <p:embed/>
                  </p:oleObj>
                </mc:Choice>
                <mc:Fallback>
                  <p:oleObj name="Equation" r:id="rId28" imgW="177480" imgH="228600" progId="Equation.DSMT4">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03848" y="3592314"/>
                          <a:ext cx="4349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Arrow Connector 62"/>
            <p:cNvCxnSpPr/>
            <p:nvPr/>
          </p:nvCxnSpPr>
          <p:spPr bwMode="auto">
            <a:xfrm rot="16200000" flipH="1">
              <a:off x="2100105" y="2708919"/>
              <a:ext cx="288032" cy="0"/>
            </a:xfrm>
            <a:prstGeom prst="straightConnector1">
              <a:avLst/>
            </a:prstGeom>
            <a:solidFill>
              <a:srgbClr val="BBE0E3"/>
            </a:solidFill>
            <a:ln w="25400" cap="flat" cmpd="sng" algn="ctr">
              <a:solidFill>
                <a:schemeClr val="tx1"/>
              </a:solidFill>
              <a:prstDash val="sysDash"/>
              <a:round/>
              <a:headEnd type="arrow" w="sm" len="sm"/>
              <a:tailEnd type="arrow" w="sm" len="sm"/>
            </a:ln>
            <a:effectLst/>
          </p:spPr>
        </p:cxnSp>
        <p:graphicFrame>
          <p:nvGraphicFramePr>
            <p:cNvPr id="64" name="Object 49"/>
            <p:cNvGraphicFramePr>
              <a:graphicFrameLocks noChangeAspect="1"/>
            </p:cNvGraphicFramePr>
            <p:nvPr/>
          </p:nvGraphicFramePr>
          <p:xfrm>
            <a:off x="1907704" y="2564904"/>
            <a:ext cx="287337" cy="379413"/>
          </p:xfrm>
          <a:graphic>
            <a:graphicData uri="http://schemas.openxmlformats.org/presentationml/2006/ole">
              <mc:AlternateContent xmlns:mc="http://schemas.openxmlformats.org/markup-compatibility/2006">
                <mc:Choice xmlns:v="urn:schemas-microsoft-com:vml" Requires="v">
                  <p:oleObj spid="_x0000_s2077" name="Equation" r:id="rId30" imgW="215640" imgH="228600" progId="Equation.DSMT4">
                    <p:embed/>
                  </p:oleObj>
                </mc:Choice>
                <mc:Fallback>
                  <p:oleObj name="Equation" r:id="rId30" imgW="215640" imgH="228600" progId="Equation.DSMT4">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07704" y="2564904"/>
                          <a:ext cx="287337"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064" name="Picture 16"/>
          <p:cNvPicPr>
            <a:picLocks noChangeAspect="1" noChangeArrowheads="1"/>
          </p:cNvPicPr>
          <p:nvPr/>
        </p:nvPicPr>
        <p:blipFill>
          <a:blip r:embed="rId32" cstate="print"/>
          <a:srcRect/>
          <a:stretch>
            <a:fillRect/>
          </a:stretch>
        </p:blipFill>
        <p:spPr bwMode="auto">
          <a:xfrm>
            <a:off x="609600" y="4953000"/>
            <a:ext cx="7953375" cy="88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9713" y="214393"/>
            <a:ext cx="980461" cy="461665"/>
          </a:xfrm>
          <a:prstGeom prst="rect">
            <a:avLst/>
          </a:prstGeom>
          <a:noFill/>
        </p:spPr>
        <p:txBody>
          <a:bodyPr wrap="square" rtlCol="0">
            <a:spAutoFit/>
          </a:bodyPr>
          <a:lstStyle/>
          <a:p>
            <a:r>
              <a:rPr lang="en-US" sz="1200" dirty="0" smtClean="0"/>
              <a:t>Ground truth</a:t>
            </a:r>
            <a:endParaRPr lang="en-US" sz="1200" dirty="0"/>
          </a:p>
        </p:txBody>
      </p:sp>
      <p:sp>
        <p:nvSpPr>
          <p:cNvPr id="8" name="TextBox 7"/>
          <p:cNvSpPr txBox="1"/>
          <p:nvPr/>
        </p:nvSpPr>
        <p:spPr>
          <a:xfrm>
            <a:off x="1663755" y="214393"/>
            <a:ext cx="930383" cy="461665"/>
          </a:xfrm>
          <a:prstGeom prst="rect">
            <a:avLst/>
          </a:prstGeom>
          <a:noFill/>
        </p:spPr>
        <p:txBody>
          <a:bodyPr wrap="square" rtlCol="0">
            <a:spAutoFit/>
          </a:bodyPr>
          <a:lstStyle/>
          <a:p>
            <a:r>
              <a:rPr lang="en-US" sz="1200" dirty="0" smtClean="0"/>
              <a:t>Input image</a:t>
            </a:r>
            <a:endParaRPr lang="en-US" sz="1200" dirty="0"/>
          </a:p>
        </p:txBody>
      </p:sp>
      <p:sp>
        <p:nvSpPr>
          <p:cNvPr id="9" name="TextBox 8"/>
          <p:cNvSpPr txBox="1"/>
          <p:nvPr/>
        </p:nvSpPr>
        <p:spPr>
          <a:xfrm>
            <a:off x="3612397" y="214393"/>
            <a:ext cx="990600" cy="461665"/>
          </a:xfrm>
          <a:prstGeom prst="rect">
            <a:avLst/>
          </a:prstGeom>
          <a:noFill/>
        </p:spPr>
        <p:txBody>
          <a:bodyPr wrap="square" rtlCol="0">
            <a:spAutoFit/>
          </a:bodyPr>
          <a:lstStyle/>
          <a:p>
            <a:r>
              <a:rPr lang="en-US" sz="1200" dirty="0" smtClean="0"/>
              <a:t>Relative location</a:t>
            </a:r>
            <a:endParaRPr lang="en-US" sz="1200" dirty="0"/>
          </a:p>
        </p:txBody>
      </p:sp>
      <p:sp>
        <p:nvSpPr>
          <p:cNvPr id="10" name="TextBox 9"/>
          <p:cNvSpPr txBox="1"/>
          <p:nvPr/>
        </p:nvSpPr>
        <p:spPr>
          <a:xfrm>
            <a:off x="4587430" y="214393"/>
            <a:ext cx="1190519" cy="461665"/>
          </a:xfrm>
          <a:prstGeom prst="rect">
            <a:avLst/>
          </a:prstGeom>
          <a:noFill/>
        </p:spPr>
        <p:txBody>
          <a:bodyPr wrap="square" rtlCol="0">
            <a:spAutoFit/>
          </a:bodyPr>
          <a:lstStyle/>
          <a:p>
            <a:r>
              <a:rPr lang="en-US" sz="1200" dirty="0" smtClean="0"/>
              <a:t>Boundary shape</a:t>
            </a:r>
            <a:endParaRPr lang="en-US" sz="1200" dirty="0"/>
          </a:p>
        </p:txBody>
      </p:sp>
      <p:sp>
        <p:nvSpPr>
          <p:cNvPr id="11" name="TextBox 10"/>
          <p:cNvSpPr txBox="1"/>
          <p:nvPr/>
        </p:nvSpPr>
        <p:spPr>
          <a:xfrm>
            <a:off x="5593597" y="214393"/>
            <a:ext cx="1056251" cy="461665"/>
          </a:xfrm>
          <a:prstGeom prst="rect">
            <a:avLst/>
          </a:prstGeom>
          <a:noFill/>
        </p:spPr>
        <p:txBody>
          <a:bodyPr wrap="square" rtlCol="0">
            <a:spAutoFit/>
          </a:bodyPr>
          <a:lstStyle/>
          <a:p>
            <a:r>
              <a:rPr lang="en-US" sz="1200" dirty="0" smtClean="0"/>
              <a:t>Color &amp; texture</a:t>
            </a:r>
            <a:endParaRPr lang="en-US" sz="1200" dirty="0"/>
          </a:p>
        </p:txBody>
      </p:sp>
      <p:sp>
        <p:nvSpPr>
          <p:cNvPr id="12" name="TextBox 11"/>
          <p:cNvSpPr txBox="1"/>
          <p:nvPr/>
        </p:nvSpPr>
        <p:spPr>
          <a:xfrm>
            <a:off x="6670529" y="214393"/>
            <a:ext cx="683200" cy="461665"/>
          </a:xfrm>
          <a:prstGeom prst="rect">
            <a:avLst/>
          </a:prstGeom>
          <a:noFill/>
        </p:spPr>
        <p:txBody>
          <a:bodyPr wrap="square" rtlCol="0">
            <a:spAutoFit/>
          </a:bodyPr>
          <a:lstStyle/>
          <a:p>
            <a:r>
              <a:rPr lang="en-US" sz="1200" dirty="0" smtClean="0"/>
              <a:t>All cues </a:t>
            </a:r>
            <a:endParaRPr lang="en-US" sz="1200" dirty="0"/>
          </a:p>
        </p:txBody>
      </p:sp>
      <p:grpSp>
        <p:nvGrpSpPr>
          <p:cNvPr id="2" name="Group 26"/>
          <p:cNvGrpSpPr>
            <a:grpSpLocks noChangeAspect="1"/>
          </p:cNvGrpSpPr>
          <p:nvPr/>
        </p:nvGrpSpPr>
        <p:grpSpPr>
          <a:xfrm>
            <a:off x="1753863" y="785745"/>
            <a:ext cx="5712104" cy="5922168"/>
            <a:chOff x="1165405" y="952351"/>
            <a:chExt cx="6833657" cy="7084965"/>
          </a:xfrm>
        </p:grpSpPr>
        <p:pic>
          <p:nvPicPr>
            <p:cNvPr id="13" name="Picture 10"/>
            <p:cNvPicPr>
              <a:picLocks noChangeAspect="1" noChangeArrowheads="1"/>
            </p:cNvPicPr>
            <p:nvPr/>
          </p:nvPicPr>
          <p:blipFill>
            <a:blip r:embed="rId3" cstate="print"/>
            <a:srcRect l="12862" t="13640" r="9438" b="65705"/>
            <a:stretch>
              <a:fillRect/>
            </a:stretch>
          </p:blipFill>
          <p:spPr bwMode="auto">
            <a:xfrm>
              <a:off x="1165405" y="3932771"/>
              <a:ext cx="6810648" cy="1039415"/>
            </a:xfrm>
            <a:prstGeom prst="rect">
              <a:avLst/>
            </a:prstGeom>
            <a:noFill/>
            <a:ln w="9525">
              <a:noFill/>
              <a:miter lim="800000"/>
              <a:headEnd/>
              <a:tailEnd/>
            </a:ln>
            <a:effectLst/>
          </p:spPr>
        </p:pic>
        <p:pic>
          <p:nvPicPr>
            <p:cNvPr id="17" name="Picture 15"/>
            <p:cNvPicPr>
              <a:picLocks noChangeAspect="1" noChangeArrowheads="1"/>
            </p:cNvPicPr>
            <p:nvPr/>
          </p:nvPicPr>
          <p:blipFill>
            <a:blip r:embed="rId4" cstate="print"/>
            <a:srcRect l="12862" t="15618" r="9176" b="65852"/>
            <a:stretch>
              <a:fillRect/>
            </a:stretch>
          </p:blipFill>
          <p:spPr bwMode="auto">
            <a:xfrm>
              <a:off x="1165405" y="1941118"/>
              <a:ext cx="6833657" cy="932516"/>
            </a:xfrm>
            <a:prstGeom prst="rect">
              <a:avLst/>
            </a:prstGeom>
            <a:noFill/>
            <a:ln w="9525">
              <a:noFill/>
              <a:miter lim="800000"/>
              <a:headEnd/>
              <a:tailEnd/>
            </a:ln>
            <a:effectLst/>
          </p:spPr>
        </p:pic>
        <p:pic>
          <p:nvPicPr>
            <p:cNvPr id="20" name="Picture 5"/>
            <p:cNvPicPr>
              <a:picLocks noChangeAspect="1" noChangeArrowheads="1"/>
            </p:cNvPicPr>
            <p:nvPr/>
          </p:nvPicPr>
          <p:blipFill>
            <a:blip r:embed="rId5" cstate="print"/>
            <a:srcRect l="13125" t="15765" r="9701" b="65852"/>
            <a:stretch>
              <a:fillRect/>
            </a:stretch>
          </p:blipFill>
          <p:spPr bwMode="auto">
            <a:xfrm>
              <a:off x="1165405" y="2940642"/>
              <a:ext cx="6764631" cy="925120"/>
            </a:xfrm>
            <a:prstGeom prst="rect">
              <a:avLst/>
            </a:prstGeom>
            <a:noFill/>
            <a:ln w="9525">
              <a:noFill/>
              <a:miter lim="800000"/>
              <a:headEnd/>
              <a:tailEnd/>
            </a:ln>
            <a:effectLst/>
          </p:spPr>
        </p:pic>
        <p:pic>
          <p:nvPicPr>
            <p:cNvPr id="22" name="Picture 5"/>
            <p:cNvPicPr>
              <a:picLocks noChangeAspect="1" noChangeArrowheads="1"/>
            </p:cNvPicPr>
            <p:nvPr/>
          </p:nvPicPr>
          <p:blipFill>
            <a:blip r:embed="rId6" cstate="print"/>
            <a:srcRect l="12862" t="15177" r="9438" b="65852"/>
            <a:stretch>
              <a:fillRect/>
            </a:stretch>
          </p:blipFill>
          <p:spPr bwMode="auto">
            <a:xfrm>
              <a:off x="1165405" y="7082614"/>
              <a:ext cx="6810648" cy="954702"/>
            </a:xfrm>
            <a:prstGeom prst="rect">
              <a:avLst/>
            </a:prstGeom>
            <a:noFill/>
            <a:ln w="9525">
              <a:noFill/>
              <a:miter lim="800000"/>
              <a:headEnd/>
              <a:tailEnd/>
            </a:ln>
            <a:effectLst/>
          </p:spPr>
        </p:pic>
        <p:pic>
          <p:nvPicPr>
            <p:cNvPr id="23" name="Picture 6"/>
            <p:cNvPicPr>
              <a:picLocks noChangeAspect="1" noChangeArrowheads="1"/>
            </p:cNvPicPr>
            <p:nvPr/>
          </p:nvPicPr>
          <p:blipFill>
            <a:blip r:embed="rId7" cstate="print"/>
            <a:srcRect l="12984" t="15177" r="9317" b="65852"/>
            <a:stretch>
              <a:fillRect/>
            </a:stretch>
          </p:blipFill>
          <p:spPr bwMode="auto">
            <a:xfrm>
              <a:off x="1165405" y="5039195"/>
              <a:ext cx="6810648" cy="954702"/>
            </a:xfrm>
            <a:prstGeom prst="rect">
              <a:avLst/>
            </a:prstGeom>
            <a:noFill/>
            <a:ln w="9525">
              <a:noFill/>
              <a:miter lim="800000"/>
              <a:headEnd/>
              <a:tailEnd/>
            </a:ln>
            <a:effectLst/>
          </p:spPr>
        </p:pic>
        <p:pic>
          <p:nvPicPr>
            <p:cNvPr id="24" name="Picture 7"/>
            <p:cNvPicPr>
              <a:picLocks noChangeAspect="1" noChangeArrowheads="1"/>
            </p:cNvPicPr>
            <p:nvPr/>
          </p:nvPicPr>
          <p:blipFill>
            <a:blip r:embed="rId8" cstate="print"/>
            <a:srcRect l="13125" t="15177" r="9701" b="66507"/>
            <a:stretch>
              <a:fillRect/>
            </a:stretch>
          </p:blipFill>
          <p:spPr bwMode="auto">
            <a:xfrm>
              <a:off x="1165405" y="952351"/>
              <a:ext cx="6764631" cy="921758"/>
            </a:xfrm>
            <a:prstGeom prst="rect">
              <a:avLst/>
            </a:prstGeom>
            <a:noFill/>
            <a:ln w="9525">
              <a:noFill/>
              <a:miter lim="800000"/>
              <a:headEnd/>
              <a:tailEnd/>
            </a:ln>
            <a:effectLst/>
          </p:spPr>
        </p:pic>
        <p:pic>
          <p:nvPicPr>
            <p:cNvPr id="25" name="Picture 10"/>
            <p:cNvPicPr>
              <a:picLocks noChangeAspect="1" noChangeArrowheads="1"/>
            </p:cNvPicPr>
            <p:nvPr/>
          </p:nvPicPr>
          <p:blipFill>
            <a:blip r:embed="rId9" cstate="print"/>
            <a:srcRect l="13042" t="15177" r="49218" b="65852"/>
            <a:stretch>
              <a:fillRect/>
            </a:stretch>
          </p:blipFill>
          <p:spPr bwMode="auto">
            <a:xfrm>
              <a:off x="1173302" y="6060905"/>
              <a:ext cx="3289710" cy="954702"/>
            </a:xfrm>
            <a:prstGeom prst="rect">
              <a:avLst/>
            </a:prstGeom>
            <a:noFill/>
            <a:ln w="9525">
              <a:noFill/>
              <a:miter lim="800000"/>
              <a:headEnd/>
              <a:tailEnd/>
            </a:ln>
            <a:effectLst/>
          </p:spPr>
        </p:pic>
        <p:pic>
          <p:nvPicPr>
            <p:cNvPr id="26" name="Picture 10"/>
            <p:cNvPicPr>
              <a:picLocks noChangeAspect="1" noChangeArrowheads="1"/>
            </p:cNvPicPr>
            <p:nvPr/>
          </p:nvPicPr>
          <p:blipFill>
            <a:blip r:embed="rId9" cstate="print"/>
            <a:srcRect l="52646" t="15177" r="9353" b="65852"/>
            <a:stretch>
              <a:fillRect/>
            </a:stretch>
          </p:blipFill>
          <p:spPr bwMode="auto">
            <a:xfrm>
              <a:off x="4651768" y="6063634"/>
              <a:ext cx="3312485" cy="954702"/>
            </a:xfrm>
            <a:prstGeom prst="rect">
              <a:avLst/>
            </a:prstGeom>
            <a:noFill/>
            <a:ln w="9525">
              <a:noFill/>
              <a:miter lim="800000"/>
              <a:headEnd/>
              <a:tailEnd/>
            </a:ln>
            <a:effectLst/>
          </p:spPr>
        </p:pic>
      </p:grpSp>
      <p:sp>
        <p:nvSpPr>
          <p:cNvPr id="18" name="Slide Number Placeholder 17"/>
          <p:cNvSpPr>
            <a:spLocks noGrp="1"/>
          </p:cNvSpPr>
          <p:nvPr>
            <p:ph type="sldNum" sz="quarter" idx="12"/>
          </p:nvPr>
        </p:nvSpPr>
        <p:spPr/>
        <p:txBody>
          <a:bodyPr/>
          <a:lstStyle/>
          <a:p>
            <a:fld id="{3A269CD6-A9BE-4F1C-9976-6C60881E8819}"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29400" y="4495800"/>
            <a:ext cx="1806388" cy="369332"/>
          </a:xfrm>
          <a:prstGeom prst="rect">
            <a:avLst/>
          </a:prstGeom>
          <a:noFill/>
        </p:spPr>
        <p:txBody>
          <a:bodyPr wrap="square" rtlCol="0">
            <a:spAutoFit/>
          </a:bodyPr>
          <a:lstStyle/>
          <a:p>
            <a:r>
              <a:rPr lang="en-US" b="1" dirty="0" smtClean="0"/>
              <a:t>19 categories!</a:t>
            </a:r>
            <a:endParaRPr lang="en-US" b="1" dirty="0"/>
          </a:p>
        </p:txBody>
      </p:sp>
      <p:sp>
        <p:nvSpPr>
          <p:cNvPr id="6" name="Slide Number Placeholder 5"/>
          <p:cNvSpPr>
            <a:spLocks noGrp="1"/>
          </p:cNvSpPr>
          <p:nvPr>
            <p:ph type="sldNum" sz="quarter" idx="12"/>
          </p:nvPr>
        </p:nvSpPr>
        <p:spPr/>
        <p:txBody>
          <a:bodyPr/>
          <a:lstStyle/>
          <a:p>
            <a:fld id="{3A269CD6-A9BE-4F1C-9976-6C60881E8819}" type="slidenum">
              <a:rPr lang="en-US" smtClean="0"/>
              <a:pPr/>
              <a:t>28</a:t>
            </a:fld>
            <a:endParaRPr lang="en-US" dirty="0"/>
          </a:p>
        </p:txBody>
      </p:sp>
      <p:sp>
        <p:nvSpPr>
          <p:cNvPr id="7" name="Title 2"/>
          <p:cNvSpPr>
            <a:spLocks noGrp="1"/>
          </p:cNvSpPr>
          <p:nvPr>
            <p:ph type="title"/>
          </p:nvPr>
        </p:nvSpPr>
        <p:spPr>
          <a:xfrm>
            <a:off x="457200" y="274638"/>
            <a:ext cx="8229600" cy="1143000"/>
          </a:xfrm>
        </p:spPr>
        <p:txBody>
          <a:bodyPr>
            <a:normAutofit fontScale="90000"/>
          </a:bodyPr>
          <a:lstStyle/>
          <a:p>
            <a:r>
              <a:rPr lang="en-US" dirty="0" smtClean="0"/>
              <a:t>Incorporating global context (5)</a:t>
            </a:r>
            <a:endParaRPr lang="en-US" dirty="0"/>
          </a:p>
        </p:txBody>
      </p:sp>
      <p:sp>
        <p:nvSpPr>
          <p:cNvPr id="11" name="Content Placeholder 1"/>
          <p:cNvSpPr>
            <a:spLocks noGrp="1"/>
          </p:cNvSpPr>
          <p:nvPr>
            <p:ph idx="1"/>
          </p:nvPr>
        </p:nvSpPr>
        <p:spPr>
          <a:xfrm>
            <a:off x="457200" y="1524000"/>
            <a:ext cx="5029200" cy="3886201"/>
          </a:xfrm>
        </p:spPr>
        <p:txBody>
          <a:bodyPr>
            <a:normAutofit/>
          </a:bodyPr>
          <a:lstStyle/>
          <a:p>
            <a:r>
              <a:rPr lang="en-US" dirty="0" smtClean="0"/>
              <a:t>Accuracy per class:</a:t>
            </a:r>
          </a:p>
          <a:p>
            <a:pPr lvl="1"/>
            <a:r>
              <a:rPr lang="en-US" dirty="0" smtClean="0"/>
              <a:t>Color &amp; texture: higher accuracy for trees, field, rocks, plants, snow</a:t>
            </a:r>
          </a:p>
          <a:p>
            <a:pPr lvl="1"/>
            <a:r>
              <a:rPr lang="en-US" dirty="0" smtClean="0"/>
              <a:t>Layout: better for sky, mountain, sea, sand</a:t>
            </a:r>
          </a:p>
          <a:p>
            <a:pPr lvl="1"/>
            <a:r>
              <a:rPr lang="en-US" dirty="0" smtClean="0"/>
              <a:t>Other classes performance: very low due to their number.</a:t>
            </a:r>
          </a:p>
          <a:p>
            <a:endParaRPr lang="en-US" dirty="0"/>
          </a:p>
        </p:txBody>
      </p:sp>
      <p:graphicFrame>
        <p:nvGraphicFramePr>
          <p:cNvPr id="12" name="Table 11"/>
          <p:cNvGraphicFramePr>
            <a:graphicFrameLocks noGrp="1"/>
          </p:cNvGraphicFramePr>
          <p:nvPr/>
        </p:nvGraphicFramePr>
        <p:xfrm>
          <a:off x="5867400" y="1676400"/>
          <a:ext cx="3048000" cy="2819401"/>
        </p:xfrm>
        <a:graphic>
          <a:graphicData uri="http://schemas.openxmlformats.org/drawingml/2006/table">
            <a:tbl>
              <a:tblPr>
                <a:tableStyleId>{5940675A-B579-460E-94D1-54222C63F5DA}</a:tableStyleId>
              </a:tblPr>
              <a:tblGrid>
                <a:gridCol w="2133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42551">
                <a:tc>
                  <a:txBody>
                    <a:bodyPr/>
                    <a:lstStyle/>
                    <a:p>
                      <a:pPr algn="l" fontAlgn="b"/>
                      <a:r>
                        <a:rPr lang="en-US" sz="1400" b="1" u="none" strike="noStrike" dirty="0" smtClean="0"/>
                        <a:t>Cue</a:t>
                      </a:r>
                      <a:endParaRPr lang="en-US" sz="1400" b="1" i="0" u="none" strike="noStrike" dirty="0">
                        <a:solidFill>
                          <a:srgbClr val="000000"/>
                        </a:solidFill>
                        <a:latin typeface="Calibri"/>
                      </a:endParaRPr>
                    </a:p>
                  </a:txBody>
                  <a:tcPr marL="9525" marR="9525" marT="9525" marB="0" anchor="b"/>
                </a:tc>
                <a:tc>
                  <a:txBody>
                    <a:bodyPr/>
                    <a:lstStyle/>
                    <a:p>
                      <a:pPr algn="l" fontAlgn="b"/>
                      <a:r>
                        <a:rPr lang="en-US" sz="1400" b="1" u="none" strike="noStrike" dirty="0" smtClean="0"/>
                        <a:t>Accuracy</a:t>
                      </a:r>
                      <a:endParaRPr lang="en-US" sz="14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0"/>
                  </a:ext>
                </a:extLst>
              </a:tr>
              <a:tr h="207309">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207309">
                <a:tc>
                  <a:txBody>
                    <a:bodyPr/>
                    <a:lstStyle/>
                    <a:p>
                      <a:pPr algn="l" fontAlgn="b"/>
                      <a:r>
                        <a:rPr lang="en-US" sz="1100" u="none" strike="noStrike" dirty="0" smtClean="0"/>
                        <a:t>Color&amp;Texture</a:t>
                      </a:r>
                      <a:endParaRPr lang="en-US" sz="1100" b="0" i="0" u="none" strike="noStrike" dirty="0">
                        <a:solidFill>
                          <a:srgbClr val="000000"/>
                        </a:solidFill>
                        <a:latin typeface="Calibri"/>
                      </a:endParaRPr>
                    </a:p>
                  </a:txBody>
                  <a:tcPr marL="9525" marR="9525" marT="9525" marB="0" anchor="b">
                    <a:solidFill>
                      <a:srgbClr val="FFFF00"/>
                    </a:solidFill>
                  </a:tcPr>
                </a:tc>
                <a:tc>
                  <a:txBody>
                    <a:bodyPr/>
                    <a:lstStyle/>
                    <a:p>
                      <a:pPr algn="ctr" fontAlgn="b"/>
                      <a:r>
                        <a:rPr lang="en-US" sz="1100" u="none" strike="noStrike" dirty="0"/>
                        <a:t>0.615</a:t>
                      </a:r>
                      <a:endParaRPr lang="en-US" sz="1100" b="0" i="0" u="none" strike="noStrike" dirty="0">
                        <a:solidFill>
                          <a:srgbClr val="000000"/>
                        </a:solidFill>
                        <a:latin typeface="Calibri"/>
                      </a:endParaRPr>
                    </a:p>
                  </a:txBody>
                  <a:tcPr marL="9525" marR="9525" marT="9525" marB="0" anchor="b">
                    <a:solidFill>
                      <a:srgbClr val="FFFF00"/>
                    </a:solidFill>
                  </a:tcPr>
                </a:tc>
                <a:extLst>
                  <a:ext uri="{0D108BD9-81ED-4DB2-BD59-A6C34878D82A}">
                    <a16:rowId xmlns:a16="http://schemas.microsoft.com/office/drawing/2014/main" val="10002"/>
                  </a:ext>
                </a:extLst>
              </a:tr>
              <a:tr h="207309">
                <a:tc>
                  <a:txBody>
                    <a:bodyPr/>
                    <a:lstStyle/>
                    <a:p>
                      <a:pPr algn="l" fontAlgn="b"/>
                      <a:r>
                        <a:rPr lang="en-US" sz="1100" u="none" strike="noStrike" dirty="0" smtClean="0"/>
                        <a:t>Relative Location</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100" u="none" strike="noStrike" dirty="0"/>
                        <a:t>0.503</a:t>
                      </a:r>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207309">
                <a:tc>
                  <a:txBody>
                    <a:bodyPr/>
                    <a:lstStyle/>
                    <a:p>
                      <a:pPr algn="l" fontAlgn="b"/>
                      <a:r>
                        <a:rPr lang="en-US" sz="1100" u="none" strike="noStrike" dirty="0" smtClean="0"/>
                        <a:t>Boundary Shape</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100" u="none" strike="noStrike" dirty="0"/>
                        <a:t>0.452</a:t>
                      </a:r>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207309">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ctr" fontAlgn="b"/>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375229">
                <a:tc>
                  <a:txBody>
                    <a:bodyPr/>
                    <a:lstStyle/>
                    <a:p>
                      <a:pPr algn="l" fontAlgn="b"/>
                      <a:r>
                        <a:rPr lang="en-US" sz="1100" u="none" strike="noStrike" dirty="0" smtClean="0"/>
                        <a:t>Relative Loc. + Boundary Shape</a:t>
                      </a:r>
                      <a:endParaRPr lang="en-US" sz="1100" b="0" i="0" u="none" strike="noStrike" dirty="0">
                        <a:solidFill>
                          <a:srgbClr val="000000"/>
                        </a:solidFill>
                        <a:latin typeface="+mn-lt"/>
                      </a:endParaRPr>
                    </a:p>
                  </a:txBody>
                  <a:tcPr marL="9525" marR="9525" marT="9525" marB="0" anchor="b"/>
                </a:tc>
                <a:tc>
                  <a:txBody>
                    <a:bodyPr/>
                    <a:lstStyle/>
                    <a:p>
                      <a:pPr algn="ctr" fontAlgn="b"/>
                      <a:r>
                        <a:rPr lang="en-US" sz="1100" u="none" strike="noStrike" dirty="0"/>
                        <a:t>0.573</a:t>
                      </a:r>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6"/>
                  </a:ext>
                </a:extLst>
              </a:tr>
              <a:tr h="375229">
                <a:tc>
                  <a:txBody>
                    <a:bodyPr/>
                    <a:lstStyle/>
                    <a:p>
                      <a:pPr algn="l" fontAlgn="b"/>
                      <a:r>
                        <a:rPr lang="en-US" sz="1100" u="none" strike="noStrike" dirty="0" smtClean="0"/>
                        <a:t>Color&amp;Texture </a:t>
                      </a:r>
                      <a:r>
                        <a:rPr lang="en-US" sz="1100" u="none" strike="noStrike" dirty="0"/>
                        <a:t>+ </a:t>
                      </a:r>
                      <a:r>
                        <a:rPr lang="en-US" sz="1100" u="none" strike="noStrike" dirty="0" smtClean="0"/>
                        <a:t>Relative Loc.</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100" u="none" strike="noStrike" dirty="0"/>
                        <a:t>0.676</a:t>
                      </a:r>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7"/>
                  </a:ext>
                </a:extLst>
              </a:tr>
              <a:tr h="375229">
                <a:tc>
                  <a:txBody>
                    <a:bodyPr/>
                    <a:lstStyle/>
                    <a:p>
                      <a:pPr algn="l" fontAlgn="b"/>
                      <a:r>
                        <a:rPr lang="en-US" sz="1100" u="none" strike="noStrike" dirty="0" smtClean="0"/>
                        <a:t>Color&amp;Texture + Boundary Shape</a:t>
                      </a:r>
                      <a:endParaRPr lang="en-US" sz="1100" b="0" i="0" u="none" strike="noStrike" dirty="0">
                        <a:solidFill>
                          <a:srgbClr val="000000"/>
                        </a:solidFill>
                        <a:latin typeface="Calibri"/>
                      </a:endParaRPr>
                    </a:p>
                  </a:txBody>
                  <a:tcPr marL="9525" marR="9525" marT="9525" marB="0" anchor="b"/>
                </a:tc>
                <a:tc>
                  <a:txBody>
                    <a:bodyPr/>
                    <a:lstStyle/>
                    <a:p>
                      <a:pPr algn="ctr" fontAlgn="b"/>
                      <a:r>
                        <a:rPr lang="en-US" sz="1100" u="none" strike="noStrike" dirty="0"/>
                        <a:t>0.641</a:t>
                      </a:r>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8"/>
                  </a:ext>
                </a:extLst>
              </a:tr>
              <a:tr h="207309">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ctr" fontAlgn="b"/>
                      <a:endParaRPr lang="en-US" sz="1100" b="0"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val="10009"/>
                  </a:ext>
                </a:extLst>
              </a:tr>
              <a:tr h="207309">
                <a:tc>
                  <a:txBody>
                    <a:bodyPr/>
                    <a:lstStyle/>
                    <a:p>
                      <a:pPr algn="l" fontAlgn="b"/>
                      <a:r>
                        <a:rPr lang="en-US" sz="1100" u="none" strike="noStrike" dirty="0" smtClean="0"/>
                        <a:t>All (ORC)</a:t>
                      </a:r>
                      <a:endParaRPr lang="en-US" sz="1100" b="0" i="0" u="none" strike="noStrike" dirty="0">
                        <a:solidFill>
                          <a:srgbClr val="000000"/>
                        </a:solidFill>
                        <a:latin typeface="Calibri"/>
                      </a:endParaRPr>
                    </a:p>
                  </a:txBody>
                  <a:tcPr marL="9525" marR="9525" marT="9525" marB="0" anchor="b">
                    <a:solidFill>
                      <a:srgbClr val="FFFF00"/>
                    </a:solidFill>
                  </a:tcPr>
                </a:tc>
                <a:tc>
                  <a:txBody>
                    <a:bodyPr/>
                    <a:lstStyle/>
                    <a:p>
                      <a:pPr algn="ctr" fontAlgn="b"/>
                      <a:r>
                        <a:rPr lang="en-US" sz="1100" u="none" strike="noStrike" dirty="0"/>
                        <a:t>0.682</a:t>
                      </a:r>
                      <a:endParaRPr lang="en-US" sz="1100" b="0" i="0" u="none" strike="noStrike" dirty="0">
                        <a:solidFill>
                          <a:srgbClr val="000000"/>
                        </a:solidFill>
                        <a:latin typeface="Calibri"/>
                      </a:endParaRPr>
                    </a:p>
                  </a:txBody>
                  <a:tcPr marL="9525" marR="9525" marT="9525" marB="0" anchor="b">
                    <a:solidFill>
                      <a:srgbClr val="FFFF00"/>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2688" y="504056"/>
            <a:ext cx="1091837" cy="6463308"/>
          </a:xfrm>
          <a:prstGeom prst="rect">
            <a:avLst/>
          </a:prstGeom>
          <a:noFill/>
          <a:ln w="25400">
            <a:noFill/>
          </a:ln>
        </p:spPr>
        <p:txBody>
          <a:bodyPr wrap="none" rtlCol="0">
            <a:spAutoFit/>
          </a:bodyPr>
          <a:lstStyle/>
          <a:p>
            <a:r>
              <a:rPr lang="en-US" dirty="0" smtClean="0">
                <a:solidFill>
                  <a:prstClr val="black"/>
                </a:solidFill>
              </a:rPr>
              <a:t>sky</a:t>
            </a:r>
          </a:p>
          <a:p>
            <a:endParaRPr lang="en-US" dirty="0" smtClean="0">
              <a:solidFill>
                <a:prstClr val="black"/>
              </a:solidFill>
            </a:endParaRPr>
          </a:p>
          <a:p>
            <a:r>
              <a:rPr lang="en-US" dirty="0" smtClean="0">
                <a:solidFill>
                  <a:prstClr val="black"/>
                </a:solidFill>
              </a:rPr>
              <a:t>sea</a:t>
            </a:r>
          </a:p>
          <a:p>
            <a:r>
              <a:rPr lang="en-US" dirty="0" smtClean="0">
                <a:solidFill>
                  <a:prstClr val="black"/>
                </a:solidFill>
              </a:rPr>
              <a:t>river</a:t>
            </a:r>
          </a:p>
          <a:p>
            <a:r>
              <a:rPr lang="en-US" dirty="0">
                <a:solidFill>
                  <a:prstClr val="black"/>
                </a:solidFill>
              </a:rPr>
              <a:t>l</a:t>
            </a:r>
            <a:r>
              <a:rPr lang="en-US" dirty="0" smtClean="0">
                <a:solidFill>
                  <a:prstClr val="black"/>
                </a:solidFill>
              </a:rPr>
              <a:t>ake</a:t>
            </a:r>
          </a:p>
          <a:p>
            <a:endParaRPr lang="en-US" dirty="0" smtClean="0">
              <a:solidFill>
                <a:prstClr val="black"/>
              </a:solidFill>
            </a:endParaRPr>
          </a:p>
          <a:p>
            <a:endParaRPr lang="en-US" dirty="0" smtClean="0">
              <a:solidFill>
                <a:prstClr val="black"/>
              </a:solidFill>
            </a:endParaRPr>
          </a:p>
          <a:p>
            <a:r>
              <a:rPr lang="en-US" dirty="0" smtClean="0">
                <a:solidFill>
                  <a:prstClr val="black"/>
                </a:solidFill>
              </a:rPr>
              <a:t>mountain</a:t>
            </a:r>
          </a:p>
          <a:p>
            <a:r>
              <a:rPr lang="en-US" dirty="0">
                <a:solidFill>
                  <a:prstClr val="black"/>
                </a:solidFill>
              </a:rPr>
              <a:t>c</a:t>
            </a:r>
            <a:r>
              <a:rPr lang="en-US" dirty="0" smtClean="0">
                <a:solidFill>
                  <a:prstClr val="black"/>
                </a:solidFill>
              </a:rPr>
              <a:t>liff</a:t>
            </a:r>
          </a:p>
          <a:p>
            <a:r>
              <a:rPr lang="en-US" dirty="0">
                <a:solidFill>
                  <a:prstClr val="black"/>
                </a:solidFill>
              </a:rPr>
              <a:t>p</a:t>
            </a:r>
            <a:r>
              <a:rPr lang="en-US" dirty="0" smtClean="0">
                <a:solidFill>
                  <a:prstClr val="black"/>
                </a:solidFill>
              </a:rPr>
              <a:t>lateau</a:t>
            </a:r>
          </a:p>
          <a:p>
            <a:r>
              <a:rPr lang="en-US" dirty="0">
                <a:solidFill>
                  <a:prstClr val="black"/>
                </a:solidFill>
              </a:rPr>
              <a:t>l</a:t>
            </a:r>
            <a:r>
              <a:rPr lang="en-US" dirty="0" smtClean="0">
                <a:solidFill>
                  <a:prstClr val="black"/>
                </a:solidFill>
              </a:rPr>
              <a:t>and</a:t>
            </a:r>
          </a:p>
          <a:p>
            <a:r>
              <a:rPr lang="en-US" dirty="0" smtClean="0">
                <a:solidFill>
                  <a:prstClr val="black"/>
                </a:solidFill>
              </a:rPr>
              <a:t>field</a:t>
            </a:r>
          </a:p>
          <a:p>
            <a:r>
              <a:rPr lang="en-US" dirty="0" smtClean="0">
                <a:solidFill>
                  <a:prstClr val="black"/>
                </a:solidFill>
              </a:rPr>
              <a:t>valley</a:t>
            </a:r>
          </a:p>
          <a:p>
            <a:r>
              <a:rPr lang="en-US" dirty="0">
                <a:solidFill>
                  <a:prstClr val="black"/>
                </a:solidFill>
              </a:rPr>
              <a:t>b</a:t>
            </a:r>
            <a:r>
              <a:rPr lang="en-US" dirty="0" smtClean="0">
                <a:solidFill>
                  <a:prstClr val="black"/>
                </a:solidFill>
              </a:rPr>
              <a:t>ank</a:t>
            </a:r>
          </a:p>
          <a:p>
            <a:r>
              <a:rPr lang="en-US" dirty="0">
                <a:solidFill>
                  <a:prstClr val="black"/>
                </a:solidFill>
              </a:rPr>
              <a:t>b</a:t>
            </a:r>
            <a:r>
              <a:rPr lang="en-US" dirty="0" smtClean="0">
                <a:solidFill>
                  <a:prstClr val="black"/>
                </a:solidFill>
              </a:rPr>
              <a:t>each</a:t>
            </a:r>
          </a:p>
          <a:p>
            <a:endParaRPr lang="en-US" dirty="0" smtClean="0">
              <a:solidFill>
                <a:prstClr val="black"/>
              </a:solidFill>
            </a:endParaRPr>
          </a:p>
          <a:p>
            <a:r>
              <a:rPr lang="en-US" dirty="0" smtClean="0">
                <a:solidFill>
                  <a:prstClr val="black"/>
                </a:solidFill>
              </a:rPr>
              <a:t>sand </a:t>
            </a:r>
          </a:p>
          <a:p>
            <a:r>
              <a:rPr lang="en-US" dirty="0">
                <a:solidFill>
                  <a:prstClr val="black"/>
                </a:solidFill>
              </a:rPr>
              <a:t>g</a:t>
            </a:r>
            <a:r>
              <a:rPr lang="en-US" dirty="0" smtClean="0">
                <a:solidFill>
                  <a:prstClr val="black"/>
                </a:solidFill>
              </a:rPr>
              <a:t>round</a:t>
            </a:r>
          </a:p>
          <a:p>
            <a:r>
              <a:rPr lang="en-US" dirty="0">
                <a:solidFill>
                  <a:prstClr val="black"/>
                </a:solidFill>
              </a:rPr>
              <a:t>r</a:t>
            </a:r>
            <a:r>
              <a:rPr lang="en-US" dirty="0" smtClean="0">
                <a:solidFill>
                  <a:prstClr val="black"/>
                </a:solidFill>
              </a:rPr>
              <a:t>ocks </a:t>
            </a:r>
          </a:p>
          <a:p>
            <a:r>
              <a:rPr lang="en-US" dirty="0">
                <a:solidFill>
                  <a:prstClr val="black"/>
                </a:solidFill>
              </a:rPr>
              <a:t>p</a:t>
            </a:r>
            <a:r>
              <a:rPr lang="en-US" dirty="0" smtClean="0">
                <a:solidFill>
                  <a:prstClr val="black"/>
                </a:solidFill>
              </a:rPr>
              <a:t>lants</a:t>
            </a:r>
          </a:p>
          <a:p>
            <a:r>
              <a:rPr lang="en-US" dirty="0">
                <a:solidFill>
                  <a:prstClr val="black"/>
                </a:solidFill>
              </a:rPr>
              <a:t>t</a:t>
            </a:r>
            <a:r>
              <a:rPr lang="en-US" dirty="0" smtClean="0">
                <a:solidFill>
                  <a:prstClr val="black"/>
                </a:solidFill>
              </a:rPr>
              <a:t>rees</a:t>
            </a:r>
          </a:p>
          <a:p>
            <a:r>
              <a:rPr lang="en-US" dirty="0">
                <a:solidFill>
                  <a:prstClr val="black"/>
                </a:solidFill>
              </a:rPr>
              <a:t>g</a:t>
            </a:r>
            <a:r>
              <a:rPr lang="en-US" dirty="0" smtClean="0">
                <a:solidFill>
                  <a:prstClr val="black"/>
                </a:solidFill>
              </a:rPr>
              <a:t>rass</a:t>
            </a:r>
          </a:p>
          <a:p>
            <a:r>
              <a:rPr lang="en-US" dirty="0">
                <a:solidFill>
                  <a:prstClr val="black"/>
                </a:solidFill>
              </a:rPr>
              <a:t>s</a:t>
            </a:r>
            <a:r>
              <a:rPr lang="en-US" dirty="0" smtClean="0">
                <a:solidFill>
                  <a:prstClr val="black"/>
                </a:solidFill>
              </a:rPr>
              <a:t>now</a:t>
            </a:r>
          </a:p>
        </p:txBody>
      </p:sp>
      <p:sp>
        <p:nvSpPr>
          <p:cNvPr id="5" name="TextBox 4"/>
          <p:cNvSpPr txBox="1"/>
          <p:nvPr/>
        </p:nvSpPr>
        <p:spPr>
          <a:xfrm>
            <a:off x="7071320" y="432048"/>
            <a:ext cx="1656184" cy="923330"/>
          </a:xfrm>
          <a:prstGeom prst="rect">
            <a:avLst/>
          </a:prstGeom>
          <a:noFill/>
          <a:ln w="25400">
            <a:noFill/>
          </a:ln>
        </p:spPr>
        <p:txBody>
          <a:bodyPr wrap="square" rtlCol="0">
            <a:spAutoFit/>
          </a:bodyPr>
          <a:lstStyle/>
          <a:p>
            <a:r>
              <a:rPr lang="en-US" dirty="0" smtClean="0">
                <a:solidFill>
                  <a:prstClr val="black"/>
                </a:solidFill>
              </a:rPr>
              <a:t>SKY</a:t>
            </a:r>
          </a:p>
          <a:p>
            <a:r>
              <a:rPr lang="en-US" dirty="0" smtClean="0">
                <a:solidFill>
                  <a:prstClr val="black"/>
                </a:solidFill>
              </a:rPr>
              <a:t>WATER</a:t>
            </a:r>
          </a:p>
          <a:p>
            <a:r>
              <a:rPr lang="en-US" dirty="0" smtClean="0">
                <a:solidFill>
                  <a:prstClr val="black"/>
                </a:solidFill>
              </a:rPr>
              <a:t>LAND</a:t>
            </a:r>
            <a:endParaRPr lang="en-US" dirty="0">
              <a:solidFill>
                <a:prstClr val="black"/>
              </a:solidFill>
            </a:endParaRPr>
          </a:p>
        </p:txBody>
      </p:sp>
      <p:sp>
        <p:nvSpPr>
          <p:cNvPr id="6" name="TextBox 5"/>
          <p:cNvSpPr txBox="1"/>
          <p:nvPr/>
        </p:nvSpPr>
        <p:spPr>
          <a:xfrm>
            <a:off x="3830960" y="3816424"/>
            <a:ext cx="1656184" cy="2308324"/>
          </a:xfrm>
          <a:prstGeom prst="rect">
            <a:avLst/>
          </a:prstGeom>
          <a:noFill/>
          <a:ln w="25400">
            <a:noFill/>
          </a:ln>
        </p:spPr>
        <p:txBody>
          <a:bodyPr wrap="square" rtlCol="0">
            <a:spAutoFit/>
          </a:bodyPr>
          <a:lstStyle/>
          <a:p>
            <a:r>
              <a:rPr lang="en-US" dirty="0" smtClean="0">
                <a:solidFill>
                  <a:prstClr val="black"/>
                </a:solidFill>
              </a:rPr>
              <a:t>SAND</a:t>
            </a:r>
          </a:p>
          <a:p>
            <a:r>
              <a:rPr lang="en-US" dirty="0" smtClean="0">
                <a:solidFill>
                  <a:prstClr val="black"/>
                </a:solidFill>
              </a:rPr>
              <a:t>GROUND</a:t>
            </a:r>
          </a:p>
          <a:p>
            <a:r>
              <a:rPr lang="en-US" dirty="0" smtClean="0">
                <a:solidFill>
                  <a:prstClr val="black"/>
                </a:solidFill>
              </a:rPr>
              <a:t>ROCKS</a:t>
            </a:r>
          </a:p>
          <a:p>
            <a:r>
              <a:rPr lang="en-US" dirty="0" smtClean="0">
                <a:solidFill>
                  <a:prstClr val="black"/>
                </a:solidFill>
              </a:rPr>
              <a:t>PLANTS</a:t>
            </a:r>
          </a:p>
          <a:p>
            <a:r>
              <a:rPr lang="en-US" dirty="0" smtClean="0">
                <a:solidFill>
                  <a:prstClr val="black"/>
                </a:solidFill>
              </a:rPr>
              <a:t>TREES</a:t>
            </a:r>
          </a:p>
          <a:p>
            <a:r>
              <a:rPr lang="en-US" dirty="0" smtClean="0">
                <a:solidFill>
                  <a:prstClr val="black"/>
                </a:solidFill>
              </a:rPr>
              <a:t>GRASS</a:t>
            </a:r>
          </a:p>
          <a:p>
            <a:r>
              <a:rPr lang="en-US" dirty="0" smtClean="0">
                <a:solidFill>
                  <a:prstClr val="black"/>
                </a:solidFill>
              </a:rPr>
              <a:t>SNOW</a:t>
            </a:r>
            <a:endParaRPr lang="en-US" dirty="0">
              <a:solidFill>
                <a:prstClr val="black"/>
              </a:solidFill>
            </a:endParaRPr>
          </a:p>
          <a:p>
            <a:endParaRPr lang="en-US" dirty="0">
              <a:solidFill>
                <a:prstClr val="black"/>
              </a:solidFill>
            </a:endParaRPr>
          </a:p>
        </p:txBody>
      </p:sp>
      <p:sp>
        <p:nvSpPr>
          <p:cNvPr id="7" name="TextBox 6"/>
          <p:cNvSpPr txBox="1"/>
          <p:nvPr/>
        </p:nvSpPr>
        <p:spPr>
          <a:xfrm>
            <a:off x="4191000" y="2088232"/>
            <a:ext cx="1656184" cy="1477328"/>
          </a:xfrm>
          <a:prstGeom prst="rect">
            <a:avLst/>
          </a:prstGeom>
          <a:noFill/>
          <a:ln w="25400">
            <a:noFill/>
          </a:ln>
        </p:spPr>
        <p:txBody>
          <a:bodyPr wrap="square" rtlCol="0">
            <a:spAutoFit/>
          </a:bodyPr>
          <a:lstStyle/>
          <a:p>
            <a:r>
              <a:rPr lang="en-US" dirty="0" smtClean="0">
                <a:solidFill>
                  <a:prstClr val="black"/>
                </a:solidFill>
              </a:rPr>
              <a:t>MOUNTAIN</a:t>
            </a:r>
          </a:p>
          <a:p>
            <a:r>
              <a:rPr lang="en-US" dirty="0" smtClean="0">
                <a:solidFill>
                  <a:prstClr val="black"/>
                </a:solidFill>
              </a:rPr>
              <a:t>PLAIN</a:t>
            </a:r>
          </a:p>
          <a:p>
            <a:r>
              <a:rPr lang="en-US" dirty="0" smtClean="0">
                <a:solidFill>
                  <a:prstClr val="black"/>
                </a:solidFill>
              </a:rPr>
              <a:t>VALLEY</a:t>
            </a:r>
          </a:p>
          <a:p>
            <a:r>
              <a:rPr lang="en-US" dirty="0" smtClean="0">
                <a:solidFill>
                  <a:prstClr val="black"/>
                </a:solidFill>
              </a:rPr>
              <a:t>BANK</a:t>
            </a:r>
            <a:endParaRPr lang="en-US" dirty="0">
              <a:solidFill>
                <a:prstClr val="black"/>
              </a:solidFill>
            </a:endParaRPr>
          </a:p>
          <a:p>
            <a:endParaRPr lang="en-US" dirty="0">
              <a:solidFill>
                <a:prstClr val="black"/>
              </a:solidFill>
            </a:endParaRPr>
          </a:p>
        </p:txBody>
      </p:sp>
      <p:cxnSp>
        <p:nvCxnSpPr>
          <p:cNvPr id="8" name="Straight Arrow Connector 7"/>
          <p:cNvCxnSpPr/>
          <p:nvPr/>
        </p:nvCxnSpPr>
        <p:spPr>
          <a:xfrm rot="10800000" flipV="1">
            <a:off x="5487144" y="1224136"/>
            <a:ext cx="1440160" cy="12241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443028" y="1692188"/>
            <a:ext cx="2952328" cy="20162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179374">
            <a:off x="5190381" y="1435744"/>
            <a:ext cx="1935658" cy="461665"/>
          </a:xfrm>
          <a:prstGeom prst="rect">
            <a:avLst/>
          </a:prstGeom>
          <a:noFill/>
          <a:ln w="25400">
            <a:noFill/>
          </a:ln>
        </p:spPr>
        <p:txBody>
          <a:bodyPr wrap="none" rtlCol="0">
            <a:spAutoFit/>
          </a:bodyPr>
          <a:lstStyle/>
          <a:p>
            <a:r>
              <a:rPr lang="en-US" sz="2400" dirty="0">
                <a:solidFill>
                  <a:srgbClr val="F79646">
                    <a:lumMod val="50000"/>
                  </a:srgbClr>
                </a:solidFill>
              </a:rPr>
              <a:t>l</a:t>
            </a:r>
            <a:r>
              <a:rPr lang="en-US" sz="2400" dirty="0" smtClean="0">
                <a:solidFill>
                  <a:srgbClr val="F79646">
                    <a:lumMod val="50000"/>
                  </a:srgbClr>
                </a:solidFill>
              </a:rPr>
              <a:t>and structure</a:t>
            </a:r>
            <a:endParaRPr lang="en-US" sz="2400" dirty="0">
              <a:solidFill>
                <a:srgbClr val="F79646">
                  <a:lumMod val="50000"/>
                </a:srgbClr>
              </a:solidFill>
            </a:endParaRPr>
          </a:p>
        </p:txBody>
      </p:sp>
      <p:sp>
        <p:nvSpPr>
          <p:cNvPr id="11" name="TextBox 10"/>
          <p:cNvSpPr txBox="1"/>
          <p:nvPr/>
        </p:nvSpPr>
        <p:spPr>
          <a:xfrm rot="18228405">
            <a:off x="5366980" y="2543631"/>
            <a:ext cx="1480983" cy="461665"/>
          </a:xfrm>
          <a:prstGeom prst="rect">
            <a:avLst/>
          </a:prstGeom>
          <a:noFill/>
          <a:ln w="25400">
            <a:noFill/>
          </a:ln>
        </p:spPr>
        <p:txBody>
          <a:bodyPr wrap="none" rtlCol="0">
            <a:spAutoFit/>
          </a:bodyPr>
          <a:lstStyle/>
          <a:p>
            <a:r>
              <a:rPr lang="en-US" sz="2400" dirty="0">
                <a:solidFill>
                  <a:srgbClr val="F79646">
                    <a:lumMod val="50000"/>
                  </a:srgbClr>
                </a:solidFill>
              </a:rPr>
              <a:t>l</a:t>
            </a:r>
            <a:r>
              <a:rPr lang="en-US" sz="2400" dirty="0" smtClean="0">
                <a:solidFill>
                  <a:srgbClr val="F79646">
                    <a:lumMod val="50000"/>
                  </a:srgbClr>
                </a:solidFill>
              </a:rPr>
              <a:t>and cover</a:t>
            </a:r>
            <a:endParaRPr lang="en-US" sz="2400" dirty="0">
              <a:solidFill>
                <a:srgbClr val="F79646">
                  <a:lumMod val="50000"/>
                </a:srgbClr>
              </a:solidFill>
            </a:endParaRPr>
          </a:p>
        </p:txBody>
      </p:sp>
      <p:sp>
        <p:nvSpPr>
          <p:cNvPr id="12" name="TextBox 11"/>
          <p:cNvSpPr txBox="1"/>
          <p:nvPr/>
        </p:nvSpPr>
        <p:spPr>
          <a:xfrm>
            <a:off x="1238672" y="0"/>
            <a:ext cx="1745991" cy="461665"/>
          </a:xfrm>
          <a:prstGeom prst="rect">
            <a:avLst/>
          </a:prstGeom>
          <a:noFill/>
          <a:ln w="25400">
            <a:noFill/>
          </a:ln>
        </p:spPr>
        <p:txBody>
          <a:bodyPr wrap="none" rtlCol="0">
            <a:spAutoFit/>
          </a:bodyPr>
          <a:lstStyle/>
          <a:p>
            <a:r>
              <a:rPr lang="en-US" sz="2400" dirty="0">
                <a:solidFill>
                  <a:srgbClr val="FF0000"/>
                </a:solidFill>
              </a:rPr>
              <a:t>b</a:t>
            </a:r>
            <a:r>
              <a:rPr lang="en-US" sz="2400" dirty="0" smtClean="0">
                <a:solidFill>
                  <a:srgbClr val="FF0000"/>
                </a:solidFill>
              </a:rPr>
              <a:t>asic classes</a:t>
            </a:r>
            <a:endParaRPr lang="en-US" sz="2400" dirty="0">
              <a:solidFill>
                <a:srgbClr val="FF0000"/>
              </a:solidFill>
            </a:endParaRPr>
          </a:p>
        </p:txBody>
      </p:sp>
      <p:sp>
        <p:nvSpPr>
          <p:cNvPr id="13" name="TextBox 12"/>
          <p:cNvSpPr txBox="1"/>
          <p:nvPr/>
        </p:nvSpPr>
        <p:spPr>
          <a:xfrm>
            <a:off x="4695056" y="0"/>
            <a:ext cx="2726067" cy="461665"/>
          </a:xfrm>
          <a:prstGeom prst="rect">
            <a:avLst/>
          </a:prstGeom>
          <a:noFill/>
          <a:ln w="25400">
            <a:noFill/>
          </a:ln>
        </p:spPr>
        <p:txBody>
          <a:bodyPr wrap="none" rtlCol="0">
            <a:spAutoFit/>
          </a:bodyPr>
          <a:lstStyle/>
          <a:p>
            <a:r>
              <a:rPr lang="en-US" sz="2400" dirty="0">
                <a:solidFill>
                  <a:srgbClr val="FF0000"/>
                </a:solidFill>
              </a:rPr>
              <a:t>h</a:t>
            </a:r>
            <a:r>
              <a:rPr lang="en-US" sz="2400" dirty="0" smtClean="0">
                <a:solidFill>
                  <a:srgbClr val="FF0000"/>
                </a:solidFill>
              </a:rPr>
              <a:t>igh level categories</a:t>
            </a:r>
            <a:endParaRPr lang="en-US" sz="2400" dirty="0">
              <a:solidFill>
                <a:srgbClr val="FF0000"/>
              </a:solidFill>
            </a:endParaRPr>
          </a:p>
        </p:txBody>
      </p:sp>
      <p:cxnSp>
        <p:nvCxnSpPr>
          <p:cNvPr id="14" name="Straight Arrow Connector 13"/>
          <p:cNvCxnSpPr/>
          <p:nvPr/>
        </p:nvCxnSpPr>
        <p:spPr>
          <a:xfrm rot="10800000" flipV="1">
            <a:off x="2246784" y="648072"/>
            <a:ext cx="4752528"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1958752" y="864096"/>
            <a:ext cx="5040560" cy="9361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030760" y="864096"/>
            <a:ext cx="4968552"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2030760" y="864096"/>
            <a:ext cx="489654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2462808" y="2232248"/>
            <a:ext cx="1800200"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1958752" y="2232248"/>
            <a:ext cx="2304256"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2246784" y="2520280"/>
            <a:ext cx="201622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1958752" y="2520280"/>
            <a:ext cx="2304256" cy="9361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p:cNvCxnSpPr>
          <p:nvPr/>
        </p:nvCxnSpPr>
        <p:spPr>
          <a:xfrm rot="10800000" flipV="1">
            <a:off x="2030760" y="2826896"/>
            <a:ext cx="2160240" cy="11335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1958752" y="2520280"/>
            <a:ext cx="2304256"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1958752" y="3096344"/>
            <a:ext cx="2304256"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2030760" y="3096344"/>
            <a:ext cx="2232248" cy="144016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1958752" y="3960440"/>
            <a:ext cx="1872208"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246784" y="4320480"/>
            <a:ext cx="1584176" cy="1008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102768" y="4608512"/>
            <a:ext cx="1800200" cy="1008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2102768" y="4824536"/>
            <a:ext cx="1728192" cy="108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2030760" y="5112568"/>
            <a:ext cx="1800200" cy="108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2030760" y="5400600"/>
            <a:ext cx="1800200" cy="108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2030760" y="5688632"/>
            <a:ext cx="1800200" cy="1008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Work\ISL Project\Dev\LabelMeDB\Images\spatial_envelope_256x256_static_8outdoorcategories\forest_nat203.jpg"/>
          <p:cNvPicPr>
            <a:picLocks noChangeAspect="1" noChangeArrowheads="1"/>
          </p:cNvPicPr>
          <p:nvPr/>
        </p:nvPicPr>
        <p:blipFill>
          <a:blip r:embed="rId2" cstate="print"/>
          <a:srcRect/>
          <a:stretch>
            <a:fillRect/>
          </a:stretch>
        </p:blipFill>
        <p:spPr bwMode="auto">
          <a:xfrm>
            <a:off x="2362200" y="1219200"/>
            <a:ext cx="4876800" cy="4876800"/>
          </a:xfrm>
          <a:prstGeom prst="rect">
            <a:avLst/>
          </a:prstGeom>
          <a:noFill/>
        </p:spPr>
      </p:pic>
      <p:sp>
        <p:nvSpPr>
          <p:cNvPr id="3" name="Title 2"/>
          <p:cNvSpPr>
            <a:spLocks noGrp="1"/>
          </p:cNvSpPr>
          <p:nvPr>
            <p:ph type="title"/>
          </p:nvPr>
        </p:nvSpPr>
        <p:spPr/>
        <p:txBody>
          <a:bodyPr/>
          <a:lstStyle/>
          <a:p>
            <a:r>
              <a:rPr lang="en-US" dirty="0" smtClean="0"/>
              <a:t>The purpose of this project</a:t>
            </a:r>
            <a:endParaRPr lang="en-US" dirty="0"/>
          </a:p>
        </p:txBody>
      </p:sp>
      <p:sp>
        <p:nvSpPr>
          <p:cNvPr id="7" name="TextBox 6"/>
          <p:cNvSpPr txBox="1"/>
          <p:nvPr/>
        </p:nvSpPr>
        <p:spPr>
          <a:xfrm>
            <a:off x="533400" y="1905000"/>
            <a:ext cx="1322798" cy="369332"/>
          </a:xfrm>
          <a:prstGeom prst="rect">
            <a:avLst/>
          </a:prstGeom>
          <a:noFill/>
        </p:spPr>
        <p:txBody>
          <a:bodyPr wrap="none" rtlCol="0">
            <a:spAutoFit/>
          </a:bodyPr>
          <a:lstStyle/>
          <a:p>
            <a:r>
              <a:rPr lang="en-US" dirty="0" smtClean="0"/>
              <a:t>What is it?</a:t>
            </a:r>
            <a:endParaRPr lang="en-US" dirty="0"/>
          </a:p>
        </p:txBody>
      </p:sp>
      <p:cxnSp>
        <p:nvCxnSpPr>
          <p:cNvPr id="9" name="Straight Arrow Connector 8"/>
          <p:cNvCxnSpPr>
            <a:stCxn id="7" idx="3"/>
            <a:endCxn id="16" idx="1"/>
          </p:cNvCxnSpPr>
          <p:nvPr/>
        </p:nvCxnSpPr>
        <p:spPr>
          <a:xfrm>
            <a:off x="1856198" y="2089666"/>
            <a:ext cx="1344202" cy="34348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24400" y="1600200"/>
            <a:ext cx="533400" cy="533400"/>
          </a:xfrm>
          <a:prstGeom prst="rect">
            <a:avLst/>
          </a:prstGeom>
          <a:noFill/>
          <a:ln w="25400" cap="sq" cmpd="sng">
            <a:solidFill>
              <a:srgbClr val="FF0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3200400" y="5257800"/>
            <a:ext cx="533400" cy="533400"/>
          </a:xfrm>
          <a:prstGeom prst="rect">
            <a:avLst/>
          </a:prstGeom>
          <a:noFill/>
          <a:ln w="25400" cap="sq" cmpd="sng">
            <a:solidFill>
              <a:srgbClr val="FF0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7" idx="3"/>
            <a:endCxn id="10" idx="1"/>
          </p:cNvCxnSpPr>
          <p:nvPr/>
        </p:nvCxnSpPr>
        <p:spPr>
          <a:xfrm flipV="1">
            <a:off x="1856198" y="1866900"/>
            <a:ext cx="2868202" cy="2227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038600" y="3886200"/>
            <a:ext cx="533400" cy="533400"/>
          </a:xfrm>
          <a:prstGeom prst="rect">
            <a:avLst/>
          </a:prstGeom>
          <a:noFill/>
          <a:ln w="25400" cap="sq" cmpd="sng">
            <a:solidFill>
              <a:srgbClr val="FF0000"/>
            </a:solidFill>
            <a:roun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 name="Straight Arrow Connector 25"/>
          <p:cNvCxnSpPr>
            <a:stCxn id="7" idx="3"/>
            <a:endCxn id="25" idx="1"/>
          </p:cNvCxnSpPr>
          <p:nvPr/>
        </p:nvCxnSpPr>
        <p:spPr>
          <a:xfrm>
            <a:off x="1856198" y="2089666"/>
            <a:ext cx="2182402" cy="2063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p:txBody>
          <a:bodyPr/>
          <a:lstStyle/>
          <a:p>
            <a:fld id="{91974DF9-AD47-4691-BA21-BBFCE3637A9A}" type="slidenum">
              <a:rPr kumimoji="0" lang="en-US" smtClean="0"/>
              <a:pPr/>
              <a:t>3</a:t>
            </a:fld>
            <a:endParaRPr kumimoji="0"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974DF9-AD47-4691-BA21-BBFCE3637A9A}" type="slidenum">
              <a:rPr kumimoji="0" lang="en-US" smtClean="0"/>
              <a:pPr/>
              <a:t>30</a:t>
            </a:fld>
            <a:endParaRPr kumimoji="0" lang="en-US"/>
          </a:p>
        </p:txBody>
      </p:sp>
      <p:sp>
        <p:nvSpPr>
          <p:cNvPr id="5" name="TextBox 4"/>
          <p:cNvSpPr txBox="1"/>
          <p:nvPr/>
        </p:nvSpPr>
        <p:spPr>
          <a:xfrm>
            <a:off x="3928666" y="41959"/>
            <a:ext cx="1081309" cy="335385"/>
          </a:xfrm>
          <a:prstGeom prst="rect">
            <a:avLst/>
          </a:prstGeom>
          <a:noFill/>
        </p:spPr>
        <p:txBody>
          <a:bodyPr wrap="none" rtlCol="0">
            <a:spAutoFit/>
          </a:bodyPr>
          <a:lstStyle/>
          <a:p>
            <a:r>
              <a:rPr lang="en-US" dirty="0"/>
              <a:t>g</a:t>
            </a:r>
            <a:r>
              <a:rPr lang="en-US" dirty="0" smtClean="0"/>
              <a:t>round truth</a:t>
            </a:r>
            <a:endParaRPr lang="en-US" dirty="0"/>
          </a:p>
        </p:txBody>
      </p:sp>
      <p:sp>
        <p:nvSpPr>
          <p:cNvPr id="6" name="TextBox 5"/>
          <p:cNvSpPr txBox="1"/>
          <p:nvPr/>
        </p:nvSpPr>
        <p:spPr>
          <a:xfrm>
            <a:off x="2565122" y="41959"/>
            <a:ext cx="1019017" cy="335385"/>
          </a:xfrm>
          <a:prstGeom prst="rect">
            <a:avLst/>
          </a:prstGeom>
          <a:noFill/>
        </p:spPr>
        <p:txBody>
          <a:bodyPr wrap="none" rtlCol="0">
            <a:spAutoFit/>
          </a:bodyPr>
          <a:lstStyle/>
          <a:p>
            <a:r>
              <a:rPr lang="en-US" dirty="0" smtClean="0"/>
              <a:t>Input image</a:t>
            </a:r>
            <a:endParaRPr lang="en-US" dirty="0"/>
          </a:p>
        </p:txBody>
      </p:sp>
      <p:sp>
        <p:nvSpPr>
          <p:cNvPr id="7" name="TextBox 6"/>
          <p:cNvSpPr txBox="1"/>
          <p:nvPr/>
        </p:nvSpPr>
        <p:spPr>
          <a:xfrm>
            <a:off x="5573574" y="70592"/>
            <a:ext cx="668007" cy="335385"/>
          </a:xfrm>
          <a:prstGeom prst="rect">
            <a:avLst/>
          </a:prstGeom>
          <a:noFill/>
        </p:spPr>
        <p:txBody>
          <a:bodyPr wrap="none" rtlCol="0">
            <a:spAutoFit/>
          </a:bodyPr>
          <a:lstStyle/>
          <a:p>
            <a:r>
              <a:rPr lang="en-US" dirty="0" smtClean="0"/>
              <a:t>M</a:t>
            </a:r>
            <a:r>
              <a:rPr lang="he-IL" dirty="0" smtClean="0"/>
              <a:t>-</a:t>
            </a:r>
            <a:r>
              <a:rPr lang="en-US" dirty="0" smtClean="0"/>
              <a:t>ORC</a:t>
            </a:r>
            <a:endParaRPr lang="en-US" dirty="0"/>
          </a:p>
        </p:txBody>
      </p:sp>
      <p:pic>
        <p:nvPicPr>
          <p:cNvPr id="8" name="Picture 2"/>
          <p:cNvPicPr>
            <a:picLocks noChangeAspect="1" noChangeArrowheads="1"/>
          </p:cNvPicPr>
          <p:nvPr/>
        </p:nvPicPr>
        <p:blipFill>
          <a:blip r:embed="rId2" cstate="print"/>
          <a:srcRect l="79717" t="61655" r="9197" b="18425"/>
          <a:stretch>
            <a:fillRect/>
          </a:stretch>
        </p:blipFill>
        <p:spPr bwMode="auto">
          <a:xfrm>
            <a:off x="5425006" y="319765"/>
            <a:ext cx="1178033" cy="1373179"/>
          </a:xfrm>
          <a:prstGeom prst="rect">
            <a:avLst/>
          </a:prstGeom>
          <a:noFill/>
          <a:ln w="9525">
            <a:noFill/>
            <a:miter lim="800000"/>
            <a:headEnd/>
            <a:tailEnd/>
          </a:ln>
          <a:effectLst/>
        </p:spPr>
      </p:pic>
      <p:pic>
        <p:nvPicPr>
          <p:cNvPr id="9" name="Picture 5"/>
          <p:cNvPicPr>
            <a:picLocks noChangeAspect="1" noChangeArrowheads="1"/>
          </p:cNvPicPr>
          <p:nvPr/>
        </p:nvPicPr>
        <p:blipFill>
          <a:blip r:embed="rId3" cstate="print"/>
          <a:srcRect l="79925" t="62289" r="9575" b="18740"/>
          <a:stretch>
            <a:fillRect/>
          </a:stretch>
        </p:blipFill>
        <p:spPr bwMode="auto">
          <a:xfrm>
            <a:off x="5475590" y="2977572"/>
            <a:ext cx="1121937" cy="1307790"/>
          </a:xfrm>
          <a:prstGeom prst="rect">
            <a:avLst/>
          </a:prstGeom>
          <a:noFill/>
          <a:ln w="9525">
            <a:noFill/>
            <a:miter lim="800000"/>
            <a:headEnd/>
            <a:tailEnd/>
          </a:ln>
          <a:effectLst/>
        </p:spPr>
      </p:pic>
      <p:pic>
        <p:nvPicPr>
          <p:cNvPr id="10" name="Picture 6"/>
          <p:cNvPicPr>
            <a:picLocks noChangeAspect="1" noChangeArrowheads="1"/>
          </p:cNvPicPr>
          <p:nvPr/>
        </p:nvPicPr>
        <p:blipFill>
          <a:blip r:embed="rId3" cstate="print"/>
          <a:srcRect l="12725" t="62289" r="63650" b="18740"/>
          <a:stretch>
            <a:fillRect/>
          </a:stretch>
        </p:blipFill>
        <p:spPr bwMode="auto">
          <a:xfrm>
            <a:off x="2611386" y="2934324"/>
            <a:ext cx="2524357" cy="1307790"/>
          </a:xfrm>
          <a:prstGeom prst="rect">
            <a:avLst/>
          </a:prstGeom>
          <a:noFill/>
          <a:ln w="9525">
            <a:noFill/>
            <a:miter lim="800000"/>
            <a:headEnd/>
            <a:tailEnd/>
          </a:ln>
          <a:effectLst/>
        </p:spPr>
      </p:pic>
      <p:pic>
        <p:nvPicPr>
          <p:cNvPr id="11" name="Picture 7"/>
          <p:cNvPicPr>
            <a:picLocks noChangeAspect="1" noChangeArrowheads="1"/>
          </p:cNvPicPr>
          <p:nvPr/>
        </p:nvPicPr>
        <p:blipFill>
          <a:blip r:embed="rId4" cstate="print"/>
          <a:srcRect l="79925" t="62289" r="9575" b="18740"/>
          <a:stretch>
            <a:fillRect/>
          </a:stretch>
        </p:blipFill>
        <p:spPr bwMode="auto">
          <a:xfrm>
            <a:off x="5474470" y="4281517"/>
            <a:ext cx="1121937" cy="1307790"/>
          </a:xfrm>
          <a:prstGeom prst="rect">
            <a:avLst/>
          </a:prstGeom>
          <a:noFill/>
          <a:ln w="9525">
            <a:noFill/>
            <a:miter lim="800000"/>
            <a:headEnd/>
            <a:tailEnd/>
          </a:ln>
          <a:effectLst/>
        </p:spPr>
      </p:pic>
      <p:pic>
        <p:nvPicPr>
          <p:cNvPr id="12" name="Picture 8"/>
          <p:cNvPicPr>
            <a:picLocks noChangeAspect="1" noChangeArrowheads="1"/>
          </p:cNvPicPr>
          <p:nvPr/>
        </p:nvPicPr>
        <p:blipFill>
          <a:blip r:embed="rId4" cstate="print"/>
          <a:srcRect l="12725" t="62289" r="76548" b="18740"/>
          <a:stretch>
            <a:fillRect/>
          </a:stretch>
        </p:blipFill>
        <p:spPr bwMode="auto">
          <a:xfrm>
            <a:off x="2617687" y="4246918"/>
            <a:ext cx="1146233" cy="1307790"/>
          </a:xfrm>
          <a:prstGeom prst="rect">
            <a:avLst/>
          </a:prstGeom>
          <a:noFill/>
          <a:ln w="9525">
            <a:noFill/>
            <a:miter lim="800000"/>
            <a:headEnd/>
            <a:tailEnd/>
          </a:ln>
          <a:effectLst/>
        </p:spPr>
      </p:pic>
      <p:pic>
        <p:nvPicPr>
          <p:cNvPr id="13" name="Picture 9"/>
          <p:cNvPicPr>
            <a:picLocks noChangeAspect="1" noChangeArrowheads="1"/>
          </p:cNvPicPr>
          <p:nvPr/>
        </p:nvPicPr>
        <p:blipFill>
          <a:blip r:embed="rId5" cstate="print"/>
          <a:srcRect l="80330" t="62289" r="9350" b="19352"/>
          <a:stretch>
            <a:fillRect/>
          </a:stretch>
        </p:blipFill>
        <p:spPr bwMode="auto">
          <a:xfrm>
            <a:off x="5524176" y="5574892"/>
            <a:ext cx="1096596" cy="1265624"/>
          </a:xfrm>
          <a:prstGeom prst="rect">
            <a:avLst/>
          </a:prstGeom>
          <a:noFill/>
          <a:ln w="9525">
            <a:noFill/>
            <a:miter lim="800000"/>
            <a:headEnd/>
            <a:tailEnd/>
          </a:ln>
          <a:effectLst/>
        </p:spPr>
      </p:pic>
      <p:pic>
        <p:nvPicPr>
          <p:cNvPr id="14" name="Picture 10"/>
          <p:cNvPicPr>
            <a:picLocks noChangeAspect="1" noChangeArrowheads="1"/>
          </p:cNvPicPr>
          <p:nvPr/>
        </p:nvPicPr>
        <p:blipFill>
          <a:blip r:embed="rId5" cstate="print"/>
          <a:srcRect l="12670" t="61341" r="63198" b="18740"/>
          <a:stretch>
            <a:fillRect/>
          </a:stretch>
        </p:blipFill>
        <p:spPr bwMode="auto">
          <a:xfrm>
            <a:off x="2610266" y="5476862"/>
            <a:ext cx="2564203" cy="1373179"/>
          </a:xfrm>
          <a:prstGeom prst="rect">
            <a:avLst/>
          </a:prstGeom>
          <a:noFill/>
          <a:ln w="9525">
            <a:noFill/>
            <a:miter lim="800000"/>
            <a:headEnd/>
            <a:tailEnd/>
          </a:ln>
          <a:effectLst/>
        </p:spPr>
      </p:pic>
      <p:pic>
        <p:nvPicPr>
          <p:cNvPr id="15" name="Picture 11"/>
          <p:cNvPicPr>
            <a:picLocks noChangeAspect="1" noChangeArrowheads="1"/>
          </p:cNvPicPr>
          <p:nvPr/>
        </p:nvPicPr>
        <p:blipFill>
          <a:blip r:embed="rId6" cstate="print"/>
          <a:srcRect l="66800" t="62331" r="22700" b="18698"/>
          <a:stretch>
            <a:fillRect/>
          </a:stretch>
        </p:blipFill>
        <p:spPr bwMode="auto">
          <a:xfrm>
            <a:off x="5502856" y="1674159"/>
            <a:ext cx="1121937" cy="1307790"/>
          </a:xfrm>
          <a:prstGeom prst="rect">
            <a:avLst/>
          </a:prstGeom>
          <a:noFill/>
          <a:ln w="9525">
            <a:noFill/>
            <a:miter lim="800000"/>
            <a:headEnd/>
            <a:tailEnd/>
          </a:ln>
          <a:effectLst/>
        </p:spPr>
      </p:pic>
      <p:pic>
        <p:nvPicPr>
          <p:cNvPr id="16" name="Picture 12"/>
          <p:cNvPicPr>
            <a:picLocks noChangeAspect="1" noChangeArrowheads="1"/>
          </p:cNvPicPr>
          <p:nvPr/>
        </p:nvPicPr>
        <p:blipFill>
          <a:blip r:embed="rId6" cstate="print"/>
          <a:srcRect l="12200" t="62331" r="63125" b="19647"/>
          <a:stretch>
            <a:fillRect/>
          </a:stretch>
        </p:blipFill>
        <p:spPr bwMode="auto">
          <a:xfrm>
            <a:off x="2550498" y="1674159"/>
            <a:ext cx="2636551" cy="1242400"/>
          </a:xfrm>
          <a:prstGeom prst="rect">
            <a:avLst/>
          </a:prstGeom>
          <a:noFill/>
          <a:ln w="9525">
            <a:noFill/>
            <a:miter lim="800000"/>
            <a:headEnd/>
            <a:tailEnd/>
          </a:ln>
          <a:effectLst/>
        </p:spPr>
      </p:pic>
      <p:pic>
        <p:nvPicPr>
          <p:cNvPr id="17" name="Picture 15"/>
          <p:cNvPicPr>
            <a:picLocks noChangeAspect="1" noChangeArrowheads="1"/>
          </p:cNvPicPr>
          <p:nvPr/>
        </p:nvPicPr>
        <p:blipFill>
          <a:blip r:embed="rId7" cstate="print"/>
          <a:srcRect l="80462" t="62331" r="9575" b="19647"/>
          <a:stretch>
            <a:fillRect/>
          </a:stretch>
        </p:blipFill>
        <p:spPr bwMode="auto">
          <a:xfrm>
            <a:off x="5528383" y="9494243"/>
            <a:ext cx="1064555" cy="1242400"/>
          </a:xfrm>
          <a:prstGeom prst="rect">
            <a:avLst/>
          </a:prstGeom>
          <a:noFill/>
          <a:ln w="9525">
            <a:noFill/>
            <a:miter lim="800000"/>
            <a:headEnd/>
            <a:tailEnd/>
          </a:ln>
          <a:effectLst/>
        </p:spPr>
      </p:pic>
      <p:pic>
        <p:nvPicPr>
          <p:cNvPr id="18" name="Picture 16"/>
          <p:cNvPicPr>
            <a:picLocks noChangeAspect="1" noChangeArrowheads="1"/>
          </p:cNvPicPr>
          <p:nvPr/>
        </p:nvPicPr>
        <p:blipFill>
          <a:blip r:embed="rId7" cstate="print"/>
          <a:srcRect l="12200" t="62331" r="63125" b="18698"/>
          <a:stretch>
            <a:fillRect/>
          </a:stretch>
        </p:blipFill>
        <p:spPr bwMode="auto">
          <a:xfrm>
            <a:off x="2564855" y="9469749"/>
            <a:ext cx="2636551" cy="1307790"/>
          </a:xfrm>
          <a:prstGeom prst="rect">
            <a:avLst/>
          </a:prstGeom>
          <a:noFill/>
          <a:ln w="9525">
            <a:noFill/>
            <a:miter lim="800000"/>
            <a:headEnd/>
            <a:tailEnd/>
          </a:ln>
          <a:effectLst/>
        </p:spPr>
      </p:pic>
      <p:pic>
        <p:nvPicPr>
          <p:cNvPr id="19" name="Picture 17"/>
          <p:cNvPicPr>
            <a:picLocks noChangeAspect="1" noChangeArrowheads="1"/>
          </p:cNvPicPr>
          <p:nvPr/>
        </p:nvPicPr>
        <p:blipFill>
          <a:blip r:embed="rId8" cstate="print"/>
          <a:srcRect l="66800" t="61383" r="21650" b="18698"/>
          <a:stretch>
            <a:fillRect/>
          </a:stretch>
        </p:blipFill>
        <p:spPr bwMode="auto">
          <a:xfrm>
            <a:off x="5533156" y="10706012"/>
            <a:ext cx="1234130" cy="1373179"/>
          </a:xfrm>
          <a:prstGeom prst="rect">
            <a:avLst/>
          </a:prstGeom>
          <a:noFill/>
          <a:ln w="9525">
            <a:noFill/>
            <a:miter lim="800000"/>
            <a:headEnd/>
            <a:tailEnd/>
          </a:ln>
          <a:effectLst/>
        </p:spPr>
      </p:pic>
      <p:pic>
        <p:nvPicPr>
          <p:cNvPr id="20" name="Picture 18"/>
          <p:cNvPicPr>
            <a:picLocks noChangeAspect="1" noChangeArrowheads="1"/>
          </p:cNvPicPr>
          <p:nvPr/>
        </p:nvPicPr>
        <p:blipFill>
          <a:blip r:embed="rId8" cstate="print"/>
          <a:srcRect l="12200" t="61383" r="63125" b="18698"/>
          <a:stretch>
            <a:fillRect/>
          </a:stretch>
        </p:blipFill>
        <p:spPr bwMode="auto">
          <a:xfrm>
            <a:off x="2568428" y="10704536"/>
            <a:ext cx="2636551" cy="1373179"/>
          </a:xfrm>
          <a:prstGeom prst="rect">
            <a:avLst/>
          </a:prstGeom>
          <a:noFill/>
          <a:ln w="9525">
            <a:noFill/>
            <a:miter lim="800000"/>
            <a:headEnd/>
            <a:tailEnd/>
          </a:ln>
          <a:effectLst/>
        </p:spPr>
      </p:pic>
      <p:pic>
        <p:nvPicPr>
          <p:cNvPr id="21" name="Picture 33"/>
          <p:cNvPicPr>
            <a:picLocks noChangeAspect="1" noChangeArrowheads="1"/>
          </p:cNvPicPr>
          <p:nvPr/>
        </p:nvPicPr>
        <p:blipFill>
          <a:blip r:embed="rId9" cstate="print"/>
          <a:srcRect l="79564" t="62331" r="9350" b="18698"/>
          <a:stretch>
            <a:fillRect/>
          </a:stretch>
        </p:blipFill>
        <p:spPr bwMode="auto">
          <a:xfrm>
            <a:off x="5420818" y="8181450"/>
            <a:ext cx="1178033" cy="1307790"/>
          </a:xfrm>
          <a:prstGeom prst="rect">
            <a:avLst/>
          </a:prstGeom>
          <a:noFill/>
          <a:ln w="9525">
            <a:noFill/>
            <a:miter lim="800000"/>
            <a:headEnd/>
            <a:tailEnd/>
          </a:ln>
          <a:effectLst/>
        </p:spPr>
      </p:pic>
      <p:pic>
        <p:nvPicPr>
          <p:cNvPr id="22" name="Picture 34"/>
          <p:cNvPicPr>
            <a:picLocks noChangeAspect="1" noChangeArrowheads="1"/>
          </p:cNvPicPr>
          <p:nvPr/>
        </p:nvPicPr>
        <p:blipFill>
          <a:blip r:embed="rId9" cstate="print"/>
          <a:srcRect l="13045" t="62331" r="63198" b="18698"/>
          <a:stretch>
            <a:fillRect/>
          </a:stretch>
        </p:blipFill>
        <p:spPr bwMode="auto">
          <a:xfrm>
            <a:off x="2646786" y="8170609"/>
            <a:ext cx="2524357" cy="1307790"/>
          </a:xfrm>
          <a:prstGeom prst="rect">
            <a:avLst/>
          </a:prstGeom>
          <a:noFill/>
          <a:ln w="9525">
            <a:noFill/>
            <a:miter lim="800000"/>
            <a:headEnd/>
            <a:tailEnd/>
          </a:ln>
          <a:effectLst/>
        </p:spPr>
      </p:pic>
      <p:pic>
        <p:nvPicPr>
          <p:cNvPr id="23" name="Picture 35"/>
          <p:cNvPicPr>
            <a:picLocks noChangeAspect="1" noChangeArrowheads="1"/>
          </p:cNvPicPr>
          <p:nvPr/>
        </p:nvPicPr>
        <p:blipFill>
          <a:blip r:embed="rId10" cstate="print"/>
          <a:srcRect l="80400" t="62331" r="9350" b="19647"/>
          <a:stretch>
            <a:fillRect/>
          </a:stretch>
        </p:blipFill>
        <p:spPr bwMode="auto">
          <a:xfrm>
            <a:off x="5549281" y="12114986"/>
            <a:ext cx="1089176" cy="1242400"/>
          </a:xfrm>
          <a:prstGeom prst="rect">
            <a:avLst/>
          </a:prstGeom>
          <a:noFill/>
          <a:ln w="9525">
            <a:noFill/>
            <a:miter lim="800000"/>
            <a:headEnd/>
            <a:tailEnd/>
          </a:ln>
          <a:effectLst/>
        </p:spPr>
      </p:pic>
      <p:pic>
        <p:nvPicPr>
          <p:cNvPr id="24" name="Picture 36"/>
          <p:cNvPicPr>
            <a:picLocks noChangeAspect="1" noChangeArrowheads="1"/>
          </p:cNvPicPr>
          <p:nvPr/>
        </p:nvPicPr>
        <p:blipFill>
          <a:blip r:embed="rId10" cstate="print"/>
          <a:srcRect l="13045" t="62331" r="63198" b="18698"/>
          <a:stretch>
            <a:fillRect/>
          </a:stretch>
        </p:blipFill>
        <p:spPr bwMode="auto">
          <a:xfrm>
            <a:off x="2664988" y="12077716"/>
            <a:ext cx="2524357" cy="1307790"/>
          </a:xfrm>
          <a:prstGeom prst="rect">
            <a:avLst/>
          </a:prstGeom>
          <a:noFill/>
          <a:ln w="9525">
            <a:noFill/>
            <a:miter lim="800000"/>
            <a:headEnd/>
            <a:tailEnd/>
          </a:ln>
          <a:effectLst/>
        </p:spPr>
      </p:pic>
      <p:pic>
        <p:nvPicPr>
          <p:cNvPr id="25" name="Picture 41"/>
          <p:cNvPicPr>
            <a:picLocks noChangeAspect="1" noChangeArrowheads="1"/>
          </p:cNvPicPr>
          <p:nvPr/>
        </p:nvPicPr>
        <p:blipFill>
          <a:blip r:embed="rId11" cstate="print"/>
          <a:srcRect l="66894" t="62331" r="22548" b="18698"/>
          <a:stretch>
            <a:fillRect/>
          </a:stretch>
        </p:blipFill>
        <p:spPr bwMode="auto">
          <a:xfrm>
            <a:off x="5556701" y="13391984"/>
            <a:ext cx="1121937" cy="1307790"/>
          </a:xfrm>
          <a:prstGeom prst="rect">
            <a:avLst/>
          </a:prstGeom>
          <a:noFill/>
          <a:ln w="9525">
            <a:noFill/>
            <a:miter lim="800000"/>
            <a:headEnd/>
            <a:tailEnd/>
          </a:ln>
          <a:effectLst/>
        </p:spPr>
      </p:pic>
      <p:pic>
        <p:nvPicPr>
          <p:cNvPr id="26" name="Picture 42"/>
          <p:cNvPicPr>
            <a:picLocks noChangeAspect="1" noChangeArrowheads="1"/>
          </p:cNvPicPr>
          <p:nvPr/>
        </p:nvPicPr>
        <p:blipFill>
          <a:blip r:embed="rId11" cstate="print"/>
          <a:srcRect l="13045" t="62331" r="63198" b="18698"/>
          <a:stretch>
            <a:fillRect/>
          </a:stretch>
        </p:blipFill>
        <p:spPr bwMode="auto">
          <a:xfrm>
            <a:off x="2667577" y="13377892"/>
            <a:ext cx="2524357" cy="1307790"/>
          </a:xfrm>
          <a:prstGeom prst="rect">
            <a:avLst/>
          </a:prstGeom>
          <a:noFill/>
          <a:ln w="9525">
            <a:noFill/>
            <a:miter lim="800000"/>
            <a:headEnd/>
            <a:tailEnd/>
          </a:ln>
          <a:effectLst/>
        </p:spPr>
      </p:pic>
      <p:pic>
        <p:nvPicPr>
          <p:cNvPr id="27" name="Picture 43"/>
          <p:cNvPicPr>
            <a:picLocks noChangeAspect="1" noChangeArrowheads="1"/>
          </p:cNvPicPr>
          <p:nvPr/>
        </p:nvPicPr>
        <p:blipFill>
          <a:blip r:embed="rId12" cstate="print"/>
          <a:srcRect l="79925" t="62331" r="9575" b="18698"/>
          <a:stretch>
            <a:fillRect/>
          </a:stretch>
        </p:blipFill>
        <p:spPr bwMode="auto">
          <a:xfrm>
            <a:off x="5518823" y="14682474"/>
            <a:ext cx="1121937" cy="1307790"/>
          </a:xfrm>
          <a:prstGeom prst="rect">
            <a:avLst/>
          </a:prstGeom>
          <a:noFill/>
          <a:ln w="9525">
            <a:noFill/>
            <a:miter lim="800000"/>
            <a:headEnd/>
            <a:tailEnd/>
          </a:ln>
          <a:effectLst/>
        </p:spPr>
      </p:pic>
      <p:pic>
        <p:nvPicPr>
          <p:cNvPr id="28" name="Picture 44"/>
          <p:cNvPicPr>
            <a:picLocks noChangeAspect="1" noChangeArrowheads="1"/>
          </p:cNvPicPr>
          <p:nvPr/>
        </p:nvPicPr>
        <p:blipFill>
          <a:blip r:embed="rId12" cstate="print"/>
          <a:srcRect l="12725" t="62331" r="63125" b="18698"/>
          <a:stretch>
            <a:fillRect/>
          </a:stretch>
        </p:blipFill>
        <p:spPr bwMode="auto">
          <a:xfrm>
            <a:off x="2639365" y="14677032"/>
            <a:ext cx="2580454" cy="1307790"/>
          </a:xfrm>
          <a:prstGeom prst="rect">
            <a:avLst/>
          </a:prstGeom>
          <a:noFill/>
          <a:ln w="9525">
            <a:noFill/>
            <a:miter lim="800000"/>
            <a:headEnd/>
            <a:tailEnd/>
          </a:ln>
          <a:effectLst/>
        </p:spPr>
      </p:pic>
      <p:pic>
        <p:nvPicPr>
          <p:cNvPr id="29" name="Picture 45"/>
          <p:cNvPicPr>
            <a:picLocks noChangeAspect="1" noChangeArrowheads="1"/>
          </p:cNvPicPr>
          <p:nvPr/>
        </p:nvPicPr>
        <p:blipFill>
          <a:blip r:embed="rId13" cstate="print"/>
          <a:srcRect l="80085" t="62331" r="9350" b="18698"/>
          <a:stretch>
            <a:fillRect/>
          </a:stretch>
        </p:blipFill>
        <p:spPr bwMode="auto">
          <a:xfrm>
            <a:off x="5550267" y="15978844"/>
            <a:ext cx="1122664" cy="1307790"/>
          </a:xfrm>
          <a:prstGeom prst="rect">
            <a:avLst/>
          </a:prstGeom>
          <a:noFill/>
          <a:ln w="9525">
            <a:noFill/>
            <a:miter lim="800000"/>
            <a:headEnd/>
            <a:tailEnd/>
          </a:ln>
          <a:effectLst/>
        </p:spPr>
      </p:pic>
      <p:pic>
        <p:nvPicPr>
          <p:cNvPr id="30" name="Picture 46"/>
          <p:cNvPicPr>
            <a:picLocks noChangeAspect="1" noChangeArrowheads="1"/>
          </p:cNvPicPr>
          <p:nvPr/>
        </p:nvPicPr>
        <p:blipFill>
          <a:blip r:embed="rId13" cstate="print"/>
          <a:srcRect l="12517" t="61383" r="63198" b="18698"/>
          <a:stretch>
            <a:fillRect/>
          </a:stretch>
        </p:blipFill>
        <p:spPr bwMode="auto">
          <a:xfrm>
            <a:off x="2624525" y="15912855"/>
            <a:ext cx="2580454" cy="1373179"/>
          </a:xfrm>
          <a:prstGeom prst="rect">
            <a:avLst/>
          </a:prstGeom>
          <a:noFill/>
          <a:ln w="9525">
            <a:noFill/>
            <a:miter lim="800000"/>
            <a:headEnd/>
            <a:tailEnd/>
          </a:ln>
          <a:effectLst/>
        </p:spPr>
      </p:pic>
      <p:pic>
        <p:nvPicPr>
          <p:cNvPr id="31" name="Picture 2"/>
          <p:cNvPicPr>
            <a:picLocks noChangeAspect="1" noChangeArrowheads="1"/>
          </p:cNvPicPr>
          <p:nvPr/>
        </p:nvPicPr>
        <p:blipFill>
          <a:blip r:embed="rId2" cstate="print"/>
          <a:srcRect l="12670" t="61655" r="63045" b="18425"/>
          <a:stretch>
            <a:fillRect/>
          </a:stretch>
        </p:blipFill>
        <p:spPr bwMode="auto">
          <a:xfrm>
            <a:off x="2595601" y="319765"/>
            <a:ext cx="2580454" cy="1373179"/>
          </a:xfrm>
          <a:prstGeom prst="rect">
            <a:avLst/>
          </a:prstGeom>
          <a:noFill/>
          <a:ln w="9525">
            <a:noFill/>
            <a:miter lim="800000"/>
            <a:headEnd/>
            <a:tailEnd/>
          </a:ln>
          <a:effectLst/>
        </p:spPr>
      </p:pic>
      <p:pic>
        <p:nvPicPr>
          <p:cNvPr id="32" name="Picture 8"/>
          <p:cNvPicPr>
            <a:picLocks noChangeAspect="1" noChangeArrowheads="1"/>
          </p:cNvPicPr>
          <p:nvPr/>
        </p:nvPicPr>
        <p:blipFill>
          <a:blip r:embed="rId4" cstate="print"/>
          <a:srcRect l="26439" t="62289" r="63125" b="18740"/>
          <a:stretch>
            <a:fillRect/>
          </a:stretch>
        </p:blipFill>
        <p:spPr bwMode="auto">
          <a:xfrm>
            <a:off x="4055033" y="4241309"/>
            <a:ext cx="1115147" cy="1307790"/>
          </a:xfrm>
          <a:prstGeom prst="rect">
            <a:avLst/>
          </a:prstGeom>
          <a:noFill/>
          <a:ln w="9525">
            <a:noFill/>
            <a:miter lim="800000"/>
            <a:headEnd/>
            <a:tailEnd/>
          </a:ln>
          <a:effectLst/>
        </p:spPr>
      </p:pic>
      <p:pic>
        <p:nvPicPr>
          <p:cNvPr id="33" name="Picture 27"/>
          <p:cNvPicPr>
            <a:picLocks noChangeAspect="1" noChangeArrowheads="1"/>
          </p:cNvPicPr>
          <p:nvPr/>
        </p:nvPicPr>
        <p:blipFill>
          <a:blip r:embed="rId14" cstate="print"/>
          <a:srcRect l="66649" t="62331" r="22700" b="18698"/>
          <a:stretch>
            <a:fillRect/>
          </a:stretch>
        </p:blipFill>
        <p:spPr bwMode="auto">
          <a:xfrm>
            <a:off x="5482981" y="6875982"/>
            <a:ext cx="1138062" cy="1307790"/>
          </a:xfrm>
          <a:prstGeom prst="rect">
            <a:avLst/>
          </a:prstGeom>
          <a:noFill/>
          <a:ln w="9525">
            <a:noFill/>
            <a:miter lim="800000"/>
            <a:headEnd/>
            <a:tailEnd/>
          </a:ln>
          <a:effectLst/>
        </p:spPr>
      </p:pic>
      <p:pic>
        <p:nvPicPr>
          <p:cNvPr id="34" name="Picture 28"/>
          <p:cNvPicPr>
            <a:picLocks noChangeAspect="1" noChangeArrowheads="1"/>
          </p:cNvPicPr>
          <p:nvPr/>
        </p:nvPicPr>
        <p:blipFill>
          <a:blip r:embed="rId14" cstate="print"/>
          <a:srcRect l="12200" t="62331" r="63125" b="18698"/>
          <a:stretch>
            <a:fillRect/>
          </a:stretch>
        </p:blipFill>
        <p:spPr bwMode="auto">
          <a:xfrm>
            <a:off x="2562240" y="6862823"/>
            <a:ext cx="2636551" cy="13077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974DF9-AD47-4691-BA21-BBFCE3637A9A}" type="slidenum">
              <a:rPr kumimoji="0" lang="en-US" smtClean="0"/>
              <a:pPr/>
              <a:t>31</a:t>
            </a:fld>
            <a:endParaRPr kumimoji="0" lang="en-US"/>
          </a:p>
        </p:txBody>
      </p:sp>
      <p:sp>
        <p:nvSpPr>
          <p:cNvPr id="4" name="Title 3"/>
          <p:cNvSpPr>
            <a:spLocks noGrp="1"/>
          </p:cNvSpPr>
          <p:nvPr>
            <p:ph type="title"/>
          </p:nvPr>
        </p:nvSpPr>
        <p:spPr/>
        <p:txBody>
          <a:bodyPr>
            <a:normAutofit fontScale="90000"/>
          </a:bodyPr>
          <a:lstStyle/>
          <a:p>
            <a:r>
              <a:rPr lang="en-US" dirty="0" smtClean="0"/>
              <a:t>Multiple Ordered Region Classification – Results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153688"/>
            <a:ext cx="8229600" cy="318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Scenery images</a:t>
            </a:r>
          </a:p>
          <a:p>
            <a:r>
              <a:rPr lang="en-US" dirty="0" smtClean="0"/>
              <a:t>Feature vectors</a:t>
            </a:r>
          </a:p>
          <a:p>
            <a:r>
              <a:rPr lang="en-US" dirty="0" smtClean="0"/>
              <a:t>Optimal parameters</a:t>
            </a:r>
          </a:p>
          <a:p>
            <a:r>
              <a:rPr lang="en-US" dirty="0" smtClean="0"/>
              <a:t>Patches classification</a:t>
            </a:r>
          </a:p>
          <a:p>
            <a:r>
              <a:rPr lang="en-US" dirty="0" smtClean="0"/>
              <a:t>Regions classification</a:t>
            </a:r>
          </a:p>
          <a:p>
            <a:r>
              <a:rPr lang="en-US" dirty="0" smtClean="0"/>
              <a:t>Incorporating global context</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Summary</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32</a:t>
            </a:fld>
            <a:endParaRPr kumimoji="0"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Segmentation</a:t>
            </a:r>
          </a:p>
          <a:p>
            <a:r>
              <a:rPr lang="en-US" dirty="0" smtClean="0"/>
              <a:t>Scene categorization</a:t>
            </a:r>
          </a:p>
          <a:p>
            <a:r>
              <a:rPr lang="en-US" dirty="0" smtClean="0"/>
              <a:t>Extension to other domains</a:t>
            </a:r>
          </a:p>
          <a:p>
            <a:r>
              <a:rPr lang="en-US" dirty="0" smtClean="0"/>
              <a:t>Picture alignment</a:t>
            </a:r>
          </a:p>
          <a:p>
            <a:endParaRPr lang="en-US" dirty="0"/>
          </a:p>
        </p:txBody>
      </p:sp>
      <p:sp>
        <p:nvSpPr>
          <p:cNvPr id="3" name="Title 2"/>
          <p:cNvSpPr>
            <a:spLocks noGrp="1"/>
          </p:cNvSpPr>
          <p:nvPr>
            <p:ph type="title"/>
          </p:nvPr>
        </p:nvSpPr>
        <p:spPr/>
        <p:txBody>
          <a:bodyPr/>
          <a:lstStyle/>
          <a:p>
            <a:r>
              <a:rPr lang="en-US" dirty="0" smtClean="0"/>
              <a:t>Future work…</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33</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34</a:t>
            </a:fld>
            <a:endParaRPr kumimoji="0"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35</a:t>
            </a:fld>
            <a:endParaRPr kumimoji="0"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LabelMe Database</a:t>
            </a:r>
            <a:endParaRPr lang="en-US" dirty="0"/>
          </a:p>
        </p:txBody>
      </p:sp>
      <p:pic>
        <p:nvPicPr>
          <p:cNvPr id="15363" name="Picture 3"/>
          <p:cNvPicPr>
            <a:picLocks noGrp="1" noChangeAspect="1" noChangeArrowheads="1"/>
          </p:cNvPicPr>
          <p:nvPr>
            <p:ph idx="1"/>
          </p:nvPr>
        </p:nvPicPr>
        <p:blipFill>
          <a:blip r:embed="rId2" cstate="print"/>
          <a:srcRect/>
          <a:stretch>
            <a:fillRect/>
          </a:stretch>
        </p:blipFill>
        <p:spPr bwMode="auto">
          <a:xfrm>
            <a:off x="2313773" y="1481138"/>
            <a:ext cx="4516454" cy="4525962"/>
          </a:xfrm>
          <a:prstGeom prst="rect">
            <a:avLst/>
          </a:prstGeom>
          <a:noFill/>
          <a:ln w="9525">
            <a:noFill/>
            <a:miter lim="800000"/>
            <a:headEnd/>
            <a:tailEnd/>
          </a:ln>
        </p:spPr>
      </p:pic>
      <p:sp>
        <p:nvSpPr>
          <p:cNvPr id="8" name="TextBox 7"/>
          <p:cNvSpPr txBox="1"/>
          <p:nvPr/>
        </p:nvSpPr>
        <p:spPr>
          <a:xfrm>
            <a:off x="2590800" y="1752600"/>
            <a:ext cx="556563" cy="369332"/>
          </a:xfrm>
          <a:prstGeom prst="rect">
            <a:avLst/>
          </a:prstGeom>
          <a:noFill/>
        </p:spPr>
        <p:txBody>
          <a:bodyPr wrap="none" rtlCol="0">
            <a:spAutoFit/>
          </a:bodyPr>
          <a:lstStyle/>
          <a:p>
            <a:r>
              <a:rPr lang="en-US" dirty="0" smtClean="0">
                <a:solidFill>
                  <a:schemeClr val="bg1"/>
                </a:solidFill>
              </a:rPr>
              <a:t>sky</a:t>
            </a:r>
            <a:endParaRPr lang="en-US" dirty="0">
              <a:solidFill>
                <a:schemeClr val="bg1"/>
              </a:solidFill>
            </a:endParaRPr>
          </a:p>
        </p:txBody>
      </p:sp>
      <p:sp>
        <p:nvSpPr>
          <p:cNvPr id="9" name="TextBox 8"/>
          <p:cNvSpPr txBox="1"/>
          <p:nvPr/>
        </p:nvSpPr>
        <p:spPr>
          <a:xfrm>
            <a:off x="2819400" y="5562600"/>
            <a:ext cx="739305" cy="369332"/>
          </a:xfrm>
          <a:prstGeom prst="rect">
            <a:avLst/>
          </a:prstGeom>
          <a:noFill/>
        </p:spPr>
        <p:txBody>
          <a:bodyPr wrap="none" rtlCol="0">
            <a:spAutoFit/>
          </a:bodyPr>
          <a:lstStyle/>
          <a:p>
            <a:r>
              <a:rPr lang="en-US" dirty="0" smtClean="0">
                <a:solidFill>
                  <a:schemeClr val="bg1"/>
                </a:solidFill>
              </a:rPr>
              <a:t>trees</a:t>
            </a:r>
          </a:p>
        </p:txBody>
      </p:sp>
      <p:sp>
        <p:nvSpPr>
          <p:cNvPr id="10" name="TextBox 9"/>
          <p:cNvSpPr txBox="1"/>
          <p:nvPr/>
        </p:nvSpPr>
        <p:spPr>
          <a:xfrm>
            <a:off x="2590800" y="2819400"/>
            <a:ext cx="529312" cy="369332"/>
          </a:xfrm>
          <a:prstGeom prst="rect">
            <a:avLst/>
          </a:prstGeom>
          <a:noFill/>
        </p:spPr>
        <p:txBody>
          <a:bodyPr wrap="none" rtlCol="0">
            <a:spAutoFit/>
          </a:bodyPr>
          <a:lstStyle/>
          <a:p>
            <a:r>
              <a:rPr lang="en-US" dirty="0" smtClean="0">
                <a:solidFill>
                  <a:schemeClr val="bg1"/>
                </a:solidFill>
              </a:rPr>
              <a:t>hill</a:t>
            </a:r>
            <a:endParaRPr lang="en-US" dirty="0">
              <a:solidFill>
                <a:schemeClr val="bg1"/>
              </a:solidFill>
            </a:endParaRPr>
          </a:p>
        </p:txBody>
      </p:sp>
      <p:sp>
        <p:nvSpPr>
          <p:cNvPr id="11" name="TextBox 10"/>
          <p:cNvSpPr txBox="1"/>
          <p:nvPr/>
        </p:nvSpPr>
        <p:spPr>
          <a:xfrm>
            <a:off x="2362200" y="3657600"/>
            <a:ext cx="1072730" cy="369332"/>
          </a:xfrm>
          <a:prstGeom prst="rect">
            <a:avLst/>
          </a:prstGeom>
          <a:noFill/>
        </p:spPr>
        <p:txBody>
          <a:bodyPr wrap="none" rtlCol="0">
            <a:spAutoFit/>
          </a:bodyPr>
          <a:lstStyle/>
          <a:p>
            <a:r>
              <a:rPr lang="en-US" dirty="0" smtClean="0">
                <a:solidFill>
                  <a:schemeClr val="bg1"/>
                </a:solidFill>
              </a:rPr>
              <a:t>brushes</a:t>
            </a:r>
            <a:endParaRPr lang="en-US" dirty="0">
              <a:solidFill>
                <a:schemeClr val="bg1"/>
              </a:solidFill>
            </a:endParaRPr>
          </a:p>
        </p:txBody>
      </p:sp>
      <p:sp>
        <p:nvSpPr>
          <p:cNvPr id="12" name="TextBox 11"/>
          <p:cNvSpPr txBox="1"/>
          <p:nvPr/>
        </p:nvSpPr>
        <p:spPr>
          <a:xfrm>
            <a:off x="5181600" y="2590800"/>
            <a:ext cx="739305" cy="369332"/>
          </a:xfrm>
          <a:prstGeom prst="rect">
            <a:avLst/>
          </a:prstGeom>
          <a:noFill/>
        </p:spPr>
        <p:txBody>
          <a:bodyPr wrap="none" rtlCol="0">
            <a:spAutoFit/>
          </a:bodyPr>
          <a:lstStyle/>
          <a:p>
            <a:r>
              <a:rPr lang="en-US" dirty="0" smtClean="0">
                <a:solidFill>
                  <a:schemeClr val="bg1"/>
                </a:solidFill>
              </a:rPr>
              <a:t>trees</a:t>
            </a:r>
          </a:p>
        </p:txBody>
      </p:sp>
      <p:sp>
        <p:nvSpPr>
          <p:cNvPr id="13" name="TextBox 12"/>
          <p:cNvSpPr txBox="1"/>
          <p:nvPr/>
        </p:nvSpPr>
        <p:spPr>
          <a:xfrm>
            <a:off x="5334000" y="4267200"/>
            <a:ext cx="1378904" cy="369332"/>
          </a:xfrm>
          <a:prstGeom prst="rect">
            <a:avLst/>
          </a:prstGeom>
          <a:noFill/>
        </p:spPr>
        <p:txBody>
          <a:bodyPr wrap="none" rtlCol="0">
            <a:spAutoFit/>
          </a:bodyPr>
          <a:lstStyle/>
          <a:p>
            <a:r>
              <a:rPr lang="en-US" dirty="0" smtClean="0">
                <a:solidFill>
                  <a:schemeClr val="bg1"/>
                </a:solidFill>
              </a:rPr>
              <a:t>river water</a:t>
            </a:r>
            <a:endParaRPr lang="en-US" dirty="0">
              <a:solidFill>
                <a:schemeClr val="bg1"/>
              </a:solidFill>
            </a:endParaRPr>
          </a:p>
        </p:txBody>
      </p:sp>
      <p:sp>
        <p:nvSpPr>
          <p:cNvPr id="14" name="TextBox 13"/>
          <p:cNvSpPr txBox="1"/>
          <p:nvPr/>
        </p:nvSpPr>
        <p:spPr>
          <a:xfrm>
            <a:off x="3581400" y="3352800"/>
            <a:ext cx="739305" cy="369332"/>
          </a:xfrm>
          <a:prstGeom prst="rect">
            <a:avLst/>
          </a:prstGeom>
          <a:noFill/>
        </p:spPr>
        <p:txBody>
          <a:bodyPr wrap="none" rtlCol="0">
            <a:spAutoFit/>
          </a:bodyPr>
          <a:lstStyle/>
          <a:p>
            <a:r>
              <a:rPr lang="en-US" dirty="0" smtClean="0">
                <a:solidFill>
                  <a:schemeClr val="bg1"/>
                </a:solidFill>
              </a:rPr>
              <a:t>trees</a:t>
            </a:r>
          </a:p>
        </p:txBody>
      </p:sp>
      <p:sp>
        <p:nvSpPr>
          <p:cNvPr id="15" name="Slide Number Placeholder 14"/>
          <p:cNvSpPr>
            <a:spLocks noGrp="1"/>
          </p:cNvSpPr>
          <p:nvPr>
            <p:ph type="sldNum" sz="quarter" idx="12"/>
          </p:nvPr>
        </p:nvSpPr>
        <p:spPr/>
        <p:txBody>
          <a:bodyPr/>
          <a:lstStyle/>
          <a:p>
            <a:fld id="{91974DF9-AD47-4691-BA21-BBFCE3637A9A}" type="slidenum">
              <a:rPr kumimoji="0" lang="en-US" smtClean="0"/>
              <a:pPr/>
              <a:t>4</a:t>
            </a:fld>
            <a:endParaRPr kumimoji="0"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Division to patches</a:t>
            </a:r>
            <a:endParaRPr lang="en-US" dirty="0"/>
          </a:p>
        </p:txBody>
      </p:sp>
      <p:pic>
        <p:nvPicPr>
          <p:cNvPr id="5" name="Content Placeholder 4" descr="C:\Work\ISL Project\Dev\LabelMeDB\Images\spatial_envelope_256x256_static_8outdoorcategories\opencountry_natu529.jpg"/>
          <p:cNvPicPr>
            <a:picLocks noGrp="1" noChangeAspect="1" noChangeArrowheads="1"/>
          </p:cNvPicPr>
          <p:nvPr>
            <p:ph idx="1"/>
          </p:nvPr>
        </p:nvPicPr>
        <p:blipFill>
          <a:blip r:embed="rId2" cstate="print"/>
          <a:srcRect/>
          <a:stretch>
            <a:fillRect/>
          </a:stretch>
        </p:blipFill>
        <p:spPr bwMode="auto">
          <a:xfrm>
            <a:off x="2362200" y="1447800"/>
            <a:ext cx="4572000" cy="4572000"/>
          </a:xfrm>
          <a:prstGeom prst="rect">
            <a:avLst/>
          </a:prstGeom>
          <a:noFill/>
        </p:spPr>
      </p:pic>
      <p:graphicFrame>
        <p:nvGraphicFramePr>
          <p:cNvPr id="7" name="Table 6"/>
          <p:cNvGraphicFramePr>
            <a:graphicFrameLocks noGrp="1"/>
          </p:cNvGraphicFramePr>
          <p:nvPr/>
        </p:nvGraphicFramePr>
        <p:xfrm>
          <a:off x="2362200" y="1447800"/>
          <a:ext cx="4572000" cy="45720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4572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4572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572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572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457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pic>
        <p:nvPicPr>
          <p:cNvPr id="16387" name="Picture 3" descr="C:\Work\ISL Project\Docs - Competition\patches.png"/>
          <p:cNvPicPr>
            <a:picLocks noChangeAspect="1" noChangeArrowheads="1"/>
          </p:cNvPicPr>
          <p:nvPr/>
        </p:nvPicPr>
        <p:blipFill>
          <a:blip r:embed="rId3" cstate="print"/>
          <a:srcRect/>
          <a:stretch>
            <a:fillRect/>
          </a:stretch>
        </p:blipFill>
        <p:spPr bwMode="auto">
          <a:xfrm>
            <a:off x="1981200" y="2057400"/>
            <a:ext cx="5373286" cy="3376961"/>
          </a:xfrm>
          <a:prstGeom prst="rect">
            <a:avLst/>
          </a:prstGeom>
          <a:noFill/>
        </p:spPr>
      </p:pic>
      <p:sp>
        <p:nvSpPr>
          <p:cNvPr id="6" name="Slide Number Placeholder 5"/>
          <p:cNvSpPr>
            <a:spLocks noGrp="1"/>
          </p:cNvSpPr>
          <p:nvPr>
            <p:ph type="sldNum" sz="quarter" idx="12"/>
          </p:nvPr>
        </p:nvSpPr>
        <p:spPr/>
        <p:txBody>
          <a:bodyPr/>
          <a:lstStyle/>
          <a:p>
            <a:fld id="{91974DF9-AD47-4691-BA21-BBFCE3637A9A}" type="slidenum">
              <a:rPr kumimoji="0" lang="en-US" smtClean="0"/>
              <a:pPr/>
              <a:t>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Dataset size</a:t>
            </a:r>
            <a:endParaRPr lang="en-US" dirty="0"/>
          </a:p>
        </p:txBody>
      </p:sp>
      <p:graphicFrame>
        <p:nvGraphicFramePr>
          <p:cNvPr id="4" name="Content Placeholder 3"/>
          <p:cNvGraphicFramePr>
            <a:graphicFrameLocks noGrp="1"/>
          </p:cNvGraphicFramePr>
          <p:nvPr>
            <p:ph sz="quarter" idx="2"/>
          </p:nvPr>
        </p:nvGraphicFramePr>
        <p:xfrm>
          <a:off x="4648200" y="1295400"/>
          <a:ext cx="4040189" cy="4572000"/>
        </p:xfrm>
        <a:graphic>
          <a:graphicData uri="http://schemas.openxmlformats.org/drawingml/2006/table">
            <a:tbl>
              <a:tblPr>
                <a:tableStyleId>{3C2FFA5D-87B4-456A-9821-1D502468CF0F}</a:tableStyleId>
              </a:tblPr>
              <a:tblGrid>
                <a:gridCol w="791204">
                  <a:extLst>
                    <a:ext uri="{9D8B030D-6E8A-4147-A177-3AD203B41FA5}">
                      <a16:colId xmlns:a16="http://schemas.microsoft.com/office/drawing/2014/main" val="20000"/>
                    </a:ext>
                  </a:extLst>
                </a:gridCol>
                <a:gridCol w="723867">
                  <a:extLst>
                    <a:ext uri="{9D8B030D-6E8A-4147-A177-3AD203B41FA5}">
                      <a16:colId xmlns:a16="http://schemas.microsoft.com/office/drawing/2014/main" val="20001"/>
                    </a:ext>
                  </a:extLst>
                </a:gridCol>
                <a:gridCol w="656531">
                  <a:extLst>
                    <a:ext uri="{9D8B030D-6E8A-4147-A177-3AD203B41FA5}">
                      <a16:colId xmlns:a16="http://schemas.microsoft.com/office/drawing/2014/main" val="20002"/>
                    </a:ext>
                  </a:extLst>
                </a:gridCol>
                <a:gridCol w="909042">
                  <a:extLst>
                    <a:ext uri="{9D8B030D-6E8A-4147-A177-3AD203B41FA5}">
                      <a16:colId xmlns:a16="http://schemas.microsoft.com/office/drawing/2014/main" val="20003"/>
                    </a:ext>
                  </a:extLst>
                </a:gridCol>
                <a:gridCol w="959545">
                  <a:extLst>
                    <a:ext uri="{9D8B030D-6E8A-4147-A177-3AD203B41FA5}">
                      <a16:colId xmlns:a16="http://schemas.microsoft.com/office/drawing/2014/main" val="20004"/>
                    </a:ext>
                  </a:extLst>
                </a:gridCol>
              </a:tblGrid>
              <a:tr h="685800">
                <a:tc>
                  <a:txBody>
                    <a:bodyPr/>
                    <a:lstStyle/>
                    <a:p>
                      <a:pPr marL="0" marR="0">
                        <a:lnSpc>
                          <a:spcPct val="115000"/>
                        </a:lnSpc>
                        <a:spcBef>
                          <a:spcPts val="0"/>
                        </a:spcBef>
                        <a:spcAft>
                          <a:spcPts val="0"/>
                        </a:spcAft>
                      </a:pPr>
                      <a:r>
                        <a:rPr lang="en-US" sz="1100" dirty="0"/>
                        <a:t>Category</a:t>
                      </a:r>
                      <a:endParaRPr lang="en-US" sz="1100" dirty="0">
                        <a:latin typeface="Calibri"/>
                        <a:ea typeface="Calibri"/>
                        <a:cs typeface="Arial"/>
                      </a:endParaRPr>
                    </a:p>
                  </a:txBody>
                  <a:tcPr marL="60603" marR="60603" marT="0" marB="0"/>
                </a:tc>
                <a:tc>
                  <a:txBody>
                    <a:bodyPr/>
                    <a:lstStyle/>
                    <a:p>
                      <a:pPr marL="0" marR="0">
                        <a:lnSpc>
                          <a:spcPct val="115000"/>
                        </a:lnSpc>
                        <a:spcBef>
                          <a:spcPts val="0"/>
                        </a:spcBef>
                        <a:spcAft>
                          <a:spcPts val="0"/>
                        </a:spcAft>
                      </a:pPr>
                      <a:r>
                        <a:rPr lang="en-US" sz="1100" dirty="0"/>
                        <a:t>Training set (#)</a:t>
                      </a:r>
                      <a:endParaRPr lang="en-US" sz="1100" dirty="0">
                        <a:latin typeface="Calibri"/>
                        <a:ea typeface="Calibri"/>
                        <a:cs typeface="Arial"/>
                      </a:endParaRPr>
                    </a:p>
                  </a:txBody>
                  <a:tcPr marL="60603" marR="60603" marT="0" marB="0"/>
                </a:tc>
                <a:tc>
                  <a:txBody>
                    <a:bodyPr/>
                    <a:lstStyle/>
                    <a:p>
                      <a:pPr marL="0" marR="0">
                        <a:lnSpc>
                          <a:spcPct val="115000"/>
                        </a:lnSpc>
                        <a:spcBef>
                          <a:spcPts val="0"/>
                        </a:spcBef>
                        <a:spcAft>
                          <a:spcPts val="0"/>
                        </a:spcAft>
                      </a:pPr>
                      <a:r>
                        <a:rPr lang="en-US" sz="1100"/>
                        <a:t>Testing set (#)</a:t>
                      </a:r>
                      <a:endParaRPr lang="en-US" sz="1100">
                        <a:latin typeface="Calibri"/>
                        <a:ea typeface="Calibri"/>
                        <a:cs typeface="Arial"/>
                      </a:endParaRPr>
                    </a:p>
                  </a:txBody>
                  <a:tcPr marL="60603" marR="60603" marT="0" marB="0"/>
                </a:tc>
                <a:tc>
                  <a:txBody>
                    <a:bodyPr/>
                    <a:lstStyle/>
                    <a:p>
                      <a:pPr marL="0" marR="0">
                        <a:lnSpc>
                          <a:spcPct val="115000"/>
                        </a:lnSpc>
                        <a:spcBef>
                          <a:spcPts val="0"/>
                        </a:spcBef>
                        <a:spcAft>
                          <a:spcPts val="0"/>
                        </a:spcAft>
                      </a:pPr>
                      <a:r>
                        <a:rPr lang="en-US" sz="1100" dirty="0"/>
                        <a:t>Training + Testing (#)</a:t>
                      </a:r>
                      <a:endParaRPr lang="en-US" sz="1100" dirty="0">
                        <a:latin typeface="Calibri"/>
                        <a:ea typeface="Calibri"/>
                        <a:cs typeface="Arial"/>
                      </a:endParaRPr>
                    </a:p>
                  </a:txBody>
                  <a:tcPr marL="60603" marR="60603" marT="0" marB="0"/>
                </a:tc>
                <a:tc>
                  <a:txBody>
                    <a:bodyPr/>
                    <a:lstStyle/>
                    <a:p>
                      <a:pPr marL="0" marR="0">
                        <a:lnSpc>
                          <a:spcPct val="115000"/>
                        </a:lnSpc>
                        <a:spcBef>
                          <a:spcPts val="0"/>
                        </a:spcBef>
                        <a:spcAft>
                          <a:spcPts val="0"/>
                        </a:spcAft>
                      </a:pPr>
                      <a:r>
                        <a:rPr lang="en-US" sz="1100"/>
                        <a:t>Training + Testing (%)</a:t>
                      </a:r>
                      <a:endParaRPr lang="en-US" sz="1100">
                        <a:latin typeface="Calibri"/>
                        <a:ea typeface="Calibri"/>
                        <a:cs typeface="Arial"/>
                      </a:endParaRPr>
                    </a:p>
                  </a:txBody>
                  <a:tcPr marL="60603" marR="60603" marT="0" marB="0"/>
                </a:tc>
                <a:extLst>
                  <a:ext uri="{0D108BD9-81ED-4DB2-BD59-A6C34878D82A}">
                    <a16:rowId xmlns:a16="http://schemas.microsoft.com/office/drawing/2014/main" val="10000"/>
                  </a:ext>
                </a:extLst>
              </a:tr>
              <a:tr h="228600">
                <a:tc>
                  <a:txBody>
                    <a:bodyPr/>
                    <a:lstStyle/>
                    <a:p>
                      <a:pPr marL="0" marR="0">
                        <a:lnSpc>
                          <a:spcPct val="115000"/>
                        </a:lnSpc>
                        <a:spcBef>
                          <a:spcPts val="0"/>
                        </a:spcBef>
                        <a:spcAft>
                          <a:spcPts val="0"/>
                        </a:spcAft>
                      </a:pPr>
                      <a:r>
                        <a:rPr lang="en-US" sz="1100"/>
                        <a:t>field</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2,980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3,323</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6,303</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11.3%</a:t>
                      </a:r>
                      <a:endParaRPr lang="en-US" sz="1100">
                        <a:latin typeface="Calibri"/>
                        <a:ea typeface="Calibri"/>
                        <a:cs typeface="Arial"/>
                      </a:endParaRPr>
                    </a:p>
                  </a:txBody>
                  <a:tcPr marL="60603" marR="60603" marT="0" marB="0"/>
                </a:tc>
                <a:extLst>
                  <a:ext uri="{0D108BD9-81ED-4DB2-BD59-A6C34878D82A}">
                    <a16:rowId xmlns:a16="http://schemas.microsoft.com/office/drawing/2014/main" val="10001"/>
                  </a:ext>
                </a:extLst>
              </a:tr>
              <a:tr h="228600">
                <a:tc>
                  <a:txBody>
                    <a:bodyPr/>
                    <a:lstStyle/>
                    <a:p>
                      <a:pPr marL="0" marR="0">
                        <a:lnSpc>
                          <a:spcPct val="115000"/>
                        </a:lnSpc>
                        <a:spcBef>
                          <a:spcPts val="0"/>
                        </a:spcBef>
                        <a:spcAft>
                          <a:spcPts val="0"/>
                        </a:spcAft>
                      </a:pPr>
                      <a:r>
                        <a:rPr lang="en-US" sz="1100"/>
                        <a:t>grass</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121</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99</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220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0.4%</a:t>
                      </a:r>
                      <a:endParaRPr lang="en-US" sz="1100">
                        <a:latin typeface="Calibri"/>
                        <a:ea typeface="Calibri"/>
                        <a:cs typeface="Arial"/>
                      </a:endParaRPr>
                    </a:p>
                  </a:txBody>
                  <a:tcPr marL="60603" marR="60603" marT="0" marB="0"/>
                </a:tc>
                <a:extLst>
                  <a:ext uri="{0D108BD9-81ED-4DB2-BD59-A6C34878D82A}">
                    <a16:rowId xmlns:a16="http://schemas.microsoft.com/office/drawing/2014/main" val="10002"/>
                  </a:ext>
                </a:extLst>
              </a:tr>
              <a:tr h="228600">
                <a:tc>
                  <a:txBody>
                    <a:bodyPr/>
                    <a:lstStyle/>
                    <a:p>
                      <a:pPr marL="0" marR="0">
                        <a:lnSpc>
                          <a:spcPct val="115000"/>
                        </a:lnSpc>
                        <a:spcBef>
                          <a:spcPts val="0"/>
                        </a:spcBef>
                        <a:spcAft>
                          <a:spcPts val="0"/>
                        </a:spcAft>
                      </a:pPr>
                      <a:r>
                        <a:rPr lang="en-US" sz="1100"/>
                        <a:t>ground</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478</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531</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1,009</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dirty="0"/>
                        <a:t>1.8%</a:t>
                      </a:r>
                      <a:endParaRPr lang="en-US" sz="1100" dirty="0">
                        <a:latin typeface="Calibri"/>
                        <a:ea typeface="Calibri"/>
                        <a:cs typeface="Arial"/>
                      </a:endParaRPr>
                    </a:p>
                  </a:txBody>
                  <a:tcPr marL="60603" marR="60603" marT="0" marB="0"/>
                </a:tc>
                <a:extLst>
                  <a:ext uri="{0D108BD9-81ED-4DB2-BD59-A6C34878D82A}">
                    <a16:rowId xmlns:a16="http://schemas.microsoft.com/office/drawing/2014/main" val="10003"/>
                  </a:ext>
                </a:extLst>
              </a:tr>
              <a:tr h="228600">
                <a:tc>
                  <a:txBody>
                    <a:bodyPr/>
                    <a:lstStyle/>
                    <a:p>
                      <a:pPr marL="0" marR="0">
                        <a:lnSpc>
                          <a:spcPct val="115000"/>
                        </a:lnSpc>
                        <a:spcBef>
                          <a:spcPts val="0"/>
                        </a:spcBef>
                        <a:spcAft>
                          <a:spcPts val="0"/>
                        </a:spcAft>
                      </a:pPr>
                      <a:r>
                        <a:rPr lang="en-US" sz="1100"/>
                        <a:t>land</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0.0%</a:t>
                      </a:r>
                      <a:endParaRPr lang="en-US" sz="1100">
                        <a:latin typeface="Calibri"/>
                        <a:ea typeface="Calibri"/>
                        <a:cs typeface="Arial"/>
                      </a:endParaRPr>
                    </a:p>
                  </a:txBody>
                  <a:tcPr marL="60603" marR="60603" marT="0" marB="0"/>
                </a:tc>
                <a:extLst>
                  <a:ext uri="{0D108BD9-81ED-4DB2-BD59-A6C34878D82A}">
                    <a16:rowId xmlns:a16="http://schemas.microsoft.com/office/drawing/2014/main" val="10004"/>
                  </a:ext>
                </a:extLst>
              </a:tr>
              <a:tr h="457200">
                <a:tc>
                  <a:txBody>
                    <a:bodyPr/>
                    <a:lstStyle/>
                    <a:p>
                      <a:pPr marL="0" marR="0">
                        <a:lnSpc>
                          <a:spcPct val="115000"/>
                        </a:lnSpc>
                        <a:spcBef>
                          <a:spcPts val="0"/>
                        </a:spcBef>
                        <a:spcAft>
                          <a:spcPts val="0"/>
                        </a:spcAft>
                      </a:pPr>
                      <a:r>
                        <a:rPr lang="en-US" sz="1100"/>
                        <a:t>mountain</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7,826</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7,982</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15,808</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28.2%</a:t>
                      </a:r>
                      <a:endParaRPr lang="en-US" sz="1100">
                        <a:latin typeface="Calibri"/>
                        <a:ea typeface="Calibri"/>
                        <a:cs typeface="Arial"/>
                      </a:endParaRPr>
                    </a:p>
                  </a:txBody>
                  <a:tcPr marL="60603" marR="60603" marT="0" marB="0"/>
                </a:tc>
                <a:extLst>
                  <a:ext uri="{0D108BD9-81ED-4DB2-BD59-A6C34878D82A}">
                    <a16:rowId xmlns:a16="http://schemas.microsoft.com/office/drawing/2014/main" val="10005"/>
                  </a:ext>
                </a:extLst>
              </a:tr>
              <a:tr h="228600">
                <a:tc>
                  <a:txBody>
                    <a:bodyPr/>
                    <a:lstStyle/>
                    <a:p>
                      <a:pPr marL="0" marR="0">
                        <a:lnSpc>
                          <a:spcPct val="115000"/>
                        </a:lnSpc>
                        <a:spcBef>
                          <a:spcPts val="0"/>
                        </a:spcBef>
                        <a:spcAft>
                          <a:spcPts val="0"/>
                        </a:spcAft>
                      </a:pPr>
                      <a:r>
                        <a:rPr lang="en-US" sz="1100"/>
                        <a:t>plain</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124</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168</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292</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0.5%</a:t>
                      </a:r>
                      <a:endParaRPr lang="en-US" sz="1100">
                        <a:latin typeface="Calibri"/>
                        <a:ea typeface="Calibri"/>
                        <a:cs typeface="Arial"/>
                      </a:endParaRPr>
                    </a:p>
                  </a:txBody>
                  <a:tcPr marL="60603" marR="60603" marT="0" marB="0"/>
                </a:tc>
                <a:extLst>
                  <a:ext uri="{0D108BD9-81ED-4DB2-BD59-A6C34878D82A}">
                    <a16:rowId xmlns:a16="http://schemas.microsoft.com/office/drawing/2014/main" val="10006"/>
                  </a:ext>
                </a:extLst>
              </a:tr>
              <a:tr h="228600">
                <a:tc>
                  <a:txBody>
                    <a:bodyPr/>
                    <a:lstStyle/>
                    <a:p>
                      <a:pPr marL="0" marR="0">
                        <a:lnSpc>
                          <a:spcPct val="115000"/>
                        </a:lnSpc>
                        <a:spcBef>
                          <a:spcPts val="0"/>
                        </a:spcBef>
                        <a:spcAft>
                          <a:spcPts val="0"/>
                        </a:spcAft>
                      </a:pPr>
                      <a:r>
                        <a:rPr lang="en-US" sz="1100"/>
                        <a:t>plants</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210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156</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366</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0.7%</a:t>
                      </a:r>
                      <a:endParaRPr lang="en-US" sz="1100">
                        <a:latin typeface="Calibri"/>
                        <a:ea typeface="Calibri"/>
                        <a:cs typeface="Arial"/>
                      </a:endParaRPr>
                    </a:p>
                  </a:txBody>
                  <a:tcPr marL="60603" marR="60603" marT="0" marB="0"/>
                </a:tc>
                <a:extLst>
                  <a:ext uri="{0D108BD9-81ED-4DB2-BD59-A6C34878D82A}">
                    <a16:rowId xmlns:a16="http://schemas.microsoft.com/office/drawing/2014/main" val="10007"/>
                  </a:ext>
                </a:extLst>
              </a:tr>
              <a:tr h="228600">
                <a:tc>
                  <a:txBody>
                    <a:bodyPr/>
                    <a:lstStyle/>
                    <a:p>
                      <a:pPr marL="0" marR="0">
                        <a:lnSpc>
                          <a:spcPct val="115000"/>
                        </a:lnSpc>
                        <a:spcBef>
                          <a:spcPts val="0"/>
                        </a:spcBef>
                        <a:spcAft>
                          <a:spcPts val="0"/>
                        </a:spcAft>
                      </a:pPr>
                      <a:r>
                        <a:rPr lang="en-US" sz="1100"/>
                        <a:t>river</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500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636</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1,136</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2.0%</a:t>
                      </a:r>
                      <a:endParaRPr lang="en-US" sz="1100">
                        <a:latin typeface="Calibri"/>
                        <a:ea typeface="Calibri"/>
                        <a:cs typeface="Arial"/>
                      </a:endParaRPr>
                    </a:p>
                  </a:txBody>
                  <a:tcPr marL="60603" marR="60603" marT="0" marB="0"/>
                </a:tc>
                <a:extLst>
                  <a:ext uri="{0D108BD9-81ED-4DB2-BD59-A6C34878D82A}">
                    <a16:rowId xmlns:a16="http://schemas.microsoft.com/office/drawing/2014/main" val="10008"/>
                  </a:ext>
                </a:extLst>
              </a:tr>
              <a:tr h="228600">
                <a:tc>
                  <a:txBody>
                    <a:bodyPr/>
                    <a:lstStyle/>
                    <a:p>
                      <a:pPr marL="0" marR="0">
                        <a:lnSpc>
                          <a:spcPct val="115000"/>
                        </a:lnSpc>
                        <a:spcBef>
                          <a:spcPts val="0"/>
                        </a:spcBef>
                        <a:spcAft>
                          <a:spcPts val="0"/>
                        </a:spcAft>
                      </a:pPr>
                      <a:r>
                        <a:rPr lang="en-US" sz="1100"/>
                        <a:t>rocks</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123</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144</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267</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0.5%</a:t>
                      </a:r>
                      <a:endParaRPr lang="en-US" sz="1100">
                        <a:latin typeface="Calibri"/>
                        <a:ea typeface="Calibri"/>
                        <a:cs typeface="Arial"/>
                      </a:endParaRPr>
                    </a:p>
                  </a:txBody>
                  <a:tcPr marL="60603" marR="60603" marT="0" marB="0"/>
                </a:tc>
                <a:extLst>
                  <a:ext uri="{0D108BD9-81ED-4DB2-BD59-A6C34878D82A}">
                    <a16:rowId xmlns:a16="http://schemas.microsoft.com/office/drawing/2014/main" val="10009"/>
                  </a:ext>
                </a:extLst>
              </a:tr>
              <a:tr h="228600">
                <a:tc>
                  <a:txBody>
                    <a:bodyPr/>
                    <a:lstStyle/>
                    <a:p>
                      <a:pPr marL="0" marR="0">
                        <a:lnSpc>
                          <a:spcPct val="115000"/>
                        </a:lnSpc>
                        <a:spcBef>
                          <a:spcPts val="0"/>
                        </a:spcBef>
                        <a:spcAft>
                          <a:spcPts val="0"/>
                        </a:spcAft>
                      </a:pPr>
                      <a:r>
                        <a:rPr lang="en-US" sz="1100"/>
                        <a:t>sand</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988</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689</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1,677</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3.0%</a:t>
                      </a:r>
                      <a:endParaRPr lang="en-US" sz="1100">
                        <a:latin typeface="Calibri"/>
                        <a:ea typeface="Calibri"/>
                        <a:cs typeface="Arial"/>
                      </a:endParaRPr>
                    </a:p>
                  </a:txBody>
                  <a:tcPr marL="60603" marR="60603" marT="0" marB="0"/>
                </a:tc>
                <a:extLst>
                  <a:ext uri="{0D108BD9-81ED-4DB2-BD59-A6C34878D82A}">
                    <a16:rowId xmlns:a16="http://schemas.microsoft.com/office/drawing/2014/main" val="10010"/>
                  </a:ext>
                </a:extLst>
              </a:tr>
              <a:tr h="228600">
                <a:tc>
                  <a:txBody>
                    <a:bodyPr/>
                    <a:lstStyle/>
                    <a:p>
                      <a:pPr marL="0" marR="0">
                        <a:lnSpc>
                          <a:spcPct val="115000"/>
                        </a:lnSpc>
                        <a:spcBef>
                          <a:spcPts val="0"/>
                        </a:spcBef>
                        <a:spcAft>
                          <a:spcPts val="0"/>
                        </a:spcAft>
                      </a:pPr>
                      <a:r>
                        <a:rPr lang="en-US" sz="1100"/>
                        <a:t>sea</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4,508</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4,435</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8,943</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16.0%</a:t>
                      </a:r>
                      <a:endParaRPr lang="en-US" sz="1100">
                        <a:latin typeface="Calibri"/>
                        <a:ea typeface="Calibri"/>
                        <a:cs typeface="Arial"/>
                      </a:endParaRPr>
                    </a:p>
                  </a:txBody>
                  <a:tcPr marL="60603" marR="60603" marT="0" marB="0"/>
                </a:tc>
                <a:extLst>
                  <a:ext uri="{0D108BD9-81ED-4DB2-BD59-A6C34878D82A}">
                    <a16:rowId xmlns:a16="http://schemas.microsoft.com/office/drawing/2014/main" val="10011"/>
                  </a:ext>
                </a:extLst>
              </a:tr>
              <a:tr h="228600">
                <a:tc>
                  <a:txBody>
                    <a:bodyPr/>
                    <a:lstStyle/>
                    <a:p>
                      <a:pPr marL="0" marR="0">
                        <a:lnSpc>
                          <a:spcPct val="115000"/>
                        </a:lnSpc>
                        <a:spcBef>
                          <a:spcPts val="0"/>
                        </a:spcBef>
                        <a:spcAft>
                          <a:spcPts val="0"/>
                        </a:spcAft>
                      </a:pPr>
                      <a:r>
                        <a:rPr lang="en-US" sz="1100"/>
                        <a:t>sky</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9,130</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9,267</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18,397</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32.9%</a:t>
                      </a:r>
                      <a:endParaRPr lang="en-US" sz="1100">
                        <a:latin typeface="Calibri"/>
                        <a:ea typeface="Calibri"/>
                        <a:cs typeface="Arial"/>
                      </a:endParaRPr>
                    </a:p>
                  </a:txBody>
                  <a:tcPr marL="60603" marR="60603" marT="0" marB="0"/>
                </a:tc>
                <a:extLst>
                  <a:ext uri="{0D108BD9-81ED-4DB2-BD59-A6C34878D82A}">
                    <a16:rowId xmlns:a16="http://schemas.microsoft.com/office/drawing/2014/main" val="10012"/>
                  </a:ext>
                </a:extLst>
              </a:tr>
              <a:tr h="228600">
                <a:tc>
                  <a:txBody>
                    <a:bodyPr/>
                    <a:lstStyle/>
                    <a:p>
                      <a:pPr marL="0" marR="0">
                        <a:lnSpc>
                          <a:spcPct val="115000"/>
                        </a:lnSpc>
                        <a:spcBef>
                          <a:spcPts val="0"/>
                        </a:spcBef>
                        <a:spcAft>
                          <a:spcPts val="0"/>
                        </a:spcAft>
                      </a:pPr>
                      <a:r>
                        <a:rPr lang="en-US" sz="1100"/>
                        <a:t>trees</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738</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656</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1,394</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2.5%</a:t>
                      </a:r>
                      <a:endParaRPr lang="en-US" sz="1100">
                        <a:latin typeface="Calibri"/>
                        <a:ea typeface="Calibri"/>
                        <a:cs typeface="Arial"/>
                      </a:endParaRPr>
                    </a:p>
                  </a:txBody>
                  <a:tcPr marL="60603" marR="60603" marT="0" marB="0"/>
                </a:tc>
                <a:extLst>
                  <a:ext uri="{0D108BD9-81ED-4DB2-BD59-A6C34878D82A}">
                    <a16:rowId xmlns:a16="http://schemas.microsoft.com/office/drawing/2014/main" val="10013"/>
                  </a:ext>
                </a:extLst>
              </a:tr>
              <a:tr h="228600">
                <a:tc>
                  <a:txBody>
                    <a:bodyPr/>
                    <a:lstStyle/>
                    <a:p>
                      <a:pPr marL="0" marR="0">
                        <a:lnSpc>
                          <a:spcPct val="115000"/>
                        </a:lnSpc>
                        <a:spcBef>
                          <a:spcPts val="0"/>
                        </a:spcBef>
                        <a:spcAft>
                          <a:spcPts val="0"/>
                        </a:spcAft>
                      </a:pPr>
                      <a:r>
                        <a:rPr lang="en-US" sz="1100"/>
                        <a:t>snow</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64</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85</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149</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0.3%</a:t>
                      </a:r>
                      <a:endParaRPr lang="en-US" sz="1100">
                        <a:latin typeface="Calibri"/>
                        <a:ea typeface="Calibri"/>
                        <a:cs typeface="Arial"/>
                      </a:endParaRPr>
                    </a:p>
                  </a:txBody>
                  <a:tcPr marL="60603" marR="60603" marT="0" marB="0"/>
                </a:tc>
                <a:extLst>
                  <a:ext uri="{0D108BD9-81ED-4DB2-BD59-A6C34878D82A}">
                    <a16:rowId xmlns:a16="http://schemas.microsoft.com/office/drawing/2014/main" val="10014"/>
                  </a:ext>
                </a:extLst>
              </a:tr>
              <a:tr h="457200">
                <a:tc>
                  <a:txBody>
                    <a:bodyPr/>
                    <a:lstStyle/>
                    <a:p>
                      <a:pPr marL="0" marR="0">
                        <a:lnSpc>
                          <a:spcPct val="115000"/>
                        </a:lnSpc>
                        <a:spcBef>
                          <a:spcPts val="0"/>
                        </a:spcBef>
                        <a:spcAft>
                          <a:spcPts val="0"/>
                        </a:spcAft>
                      </a:pPr>
                      <a:r>
                        <a:rPr lang="en-US" sz="1100"/>
                        <a:t>TOTAL</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dirty="0"/>
                        <a:t>27,790</a:t>
                      </a:r>
                      <a:endParaRPr lang="en-US" sz="1100" dirty="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a:t>28,171</a:t>
                      </a:r>
                      <a:endParaRPr lang="en-US" sz="110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dirty="0"/>
                        <a:t>55,961</a:t>
                      </a:r>
                      <a:endParaRPr lang="en-US" sz="1100" dirty="0">
                        <a:latin typeface="Calibri"/>
                        <a:ea typeface="Calibri"/>
                        <a:cs typeface="Arial"/>
                      </a:endParaRPr>
                    </a:p>
                  </a:txBody>
                  <a:tcPr marL="60603" marR="60603" marT="0" marB="0"/>
                </a:tc>
                <a:tc>
                  <a:txBody>
                    <a:bodyPr/>
                    <a:lstStyle/>
                    <a:p>
                      <a:pPr marL="0" marR="0" algn="r">
                        <a:lnSpc>
                          <a:spcPct val="115000"/>
                        </a:lnSpc>
                        <a:spcBef>
                          <a:spcPts val="0"/>
                        </a:spcBef>
                        <a:spcAft>
                          <a:spcPts val="0"/>
                        </a:spcAft>
                      </a:pPr>
                      <a:r>
                        <a:rPr lang="en-US" sz="1100" dirty="0"/>
                        <a:t>100.0%</a:t>
                      </a:r>
                      <a:endParaRPr lang="en-US" sz="1100" dirty="0">
                        <a:latin typeface="Calibri"/>
                        <a:ea typeface="Calibri"/>
                        <a:cs typeface="Arial"/>
                      </a:endParaRPr>
                    </a:p>
                  </a:txBody>
                  <a:tcPr marL="60603" marR="60603" marT="0" marB="0"/>
                </a:tc>
                <a:extLst>
                  <a:ext uri="{0D108BD9-81ED-4DB2-BD59-A6C34878D82A}">
                    <a16:rowId xmlns:a16="http://schemas.microsoft.com/office/drawing/2014/main" val="10015"/>
                  </a:ext>
                </a:extLst>
              </a:tr>
            </a:tbl>
          </a:graphicData>
        </a:graphic>
      </p:graphicFrame>
      <p:sp>
        <p:nvSpPr>
          <p:cNvPr id="5" name="Content Placeholder 4"/>
          <p:cNvSpPr>
            <a:spLocks noGrp="1"/>
          </p:cNvSpPr>
          <p:nvPr>
            <p:ph sz="quarter" idx="4"/>
          </p:nvPr>
        </p:nvSpPr>
        <p:spPr>
          <a:xfrm>
            <a:off x="304800" y="1371600"/>
            <a:ext cx="4041775" cy="3941763"/>
          </a:xfrm>
        </p:spPr>
        <p:txBody>
          <a:bodyPr>
            <a:normAutofit fontScale="92500" lnSpcReduction="20000"/>
          </a:bodyPr>
          <a:lstStyle/>
          <a:p>
            <a:r>
              <a:rPr lang="en-US" dirty="0" smtClean="0"/>
              <a:t>“</a:t>
            </a:r>
            <a:r>
              <a:rPr lang="en-US" dirty="0" err="1" smtClean="0"/>
              <a:t>Ourdoor</a:t>
            </a:r>
            <a:r>
              <a:rPr lang="en-US" dirty="0" smtClean="0"/>
              <a:t>” LabelMe category.</a:t>
            </a:r>
          </a:p>
          <a:p>
            <a:r>
              <a:rPr lang="en-US" dirty="0" smtClean="0"/>
              <a:t>Additional filtering of “open country”, “mountain” and  “coast” images.</a:t>
            </a:r>
          </a:p>
          <a:p>
            <a:r>
              <a:rPr lang="en-US" dirty="0" smtClean="0"/>
              <a:t>A total of </a:t>
            </a:r>
            <a:r>
              <a:rPr lang="en-US" b="1" dirty="0" smtClean="0"/>
              <a:t>1144</a:t>
            </a:r>
            <a:r>
              <a:rPr lang="en-US" dirty="0" smtClean="0"/>
              <a:t> images (256x256 pixels each).</a:t>
            </a:r>
          </a:p>
          <a:p>
            <a:r>
              <a:rPr lang="en-US" dirty="0" smtClean="0"/>
              <a:t>These images are divided to an equally sized “training set” and a “testing set”.</a:t>
            </a:r>
          </a:p>
          <a:p>
            <a:r>
              <a:rPr lang="en-US" dirty="0" smtClean="0"/>
              <a:t>Handling synonyms</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a:t>
            </a:fld>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features vectors to represent patches</a:t>
            </a:r>
          </a:p>
          <a:p>
            <a:r>
              <a:rPr lang="en-US" dirty="0" smtClean="0"/>
              <a:t>Use the multi-class SVM algorithm to learn the classes which these patches belong to</a:t>
            </a:r>
          </a:p>
          <a:p>
            <a:r>
              <a:rPr lang="en-US" dirty="0" smtClean="0"/>
              <a:t>Find the optimal parameters for the SVM algorithm</a:t>
            </a:r>
          </a:p>
          <a:p>
            <a:r>
              <a:rPr lang="en-US" dirty="0" smtClean="0"/>
              <a:t>Classify whole regions</a:t>
            </a:r>
          </a:p>
          <a:p>
            <a:r>
              <a:rPr lang="en-US" dirty="0" smtClean="0"/>
              <a:t>This project is a part of a larger study in which global context was used</a:t>
            </a:r>
          </a:p>
        </p:txBody>
      </p:sp>
      <p:sp>
        <p:nvSpPr>
          <p:cNvPr id="3" name="Title 2"/>
          <p:cNvSpPr>
            <a:spLocks noGrp="1"/>
          </p:cNvSpPr>
          <p:nvPr>
            <p:ph type="title"/>
          </p:nvPr>
        </p:nvSpPr>
        <p:spPr/>
        <p:txBody>
          <a:bodyPr/>
          <a:lstStyle/>
          <a:p>
            <a:r>
              <a:rPr lang="en-US" dirty="0" smtClean="0"/>
              <a:t>What we do…</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7</a:t>
            </a:fld>
            <a:endParaRPr kumimoji="0"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feature vector must be as discriminative as possible</a:t>
            </a:r>
          </a:p>
          <a:p>
            <a:r>
              <a:rPr lang="en-US" dirty="0" smtClean="0"/>
              <a:t>Our feature vector contains a concatenation of:</a:t>
            </a:r>
          </a:p>
          <a:p>
            <a:pPr lvl="1"/>
            <a:r>
              <a:rPr lang="en-US" dirty="0" smtClean="0"/>
              <a:t>HSV Histogram</a:t>
            </a:r>
          </a:p>
          <a:p>
            <a:pPr lvl="1"/>
            <a:r>
              <a:rPr lang="en-US" dirty="0" smtClean="0"/>
              <a:t>Edges Directions Histogram / Histogram of Oriented Gradients (</a:t>
            </a:r>
            <a:r>
              <a:rPr lang="en-US" dirty="0" err="1" smtClean="0"/>
              <a:t>HoG</a:t>
            </a:r>
            <a:r>
              <a:rPr lang="en-US" dirty="0" smtClean="0"/>
              <a:t>)</a:t>
            </a:r>
          </a:p>
          <a:p>
            <a:pPr lvl="1"/>
            <a:r>
              <a:rPr lang="en-US" dirty="0" smtClean="0"/>
              <a:t>Gray-Level Co-occurrence Matrix (GLCM)</a:t>
            </a:r>
          </a:p>
          <a:p>
            <a:r>
              <a:rPr lang="en-US" dirty="0" smtClean="0"/>
              <a:t>Based on Vogel &amp; </a:t>
            </a:r>
            <a:r>
              <a:rPr lang="en-US" dirty="0" err="1" smtClean="0"/>
              <a:t>Scheile</a:t>
            </a:r>
            <a:r>
              <a:rPr lang="en-US" dirty="0" smtClean="0"/>
              <a:t> IJCV 2007</a:t>
            </a:r>
          </a:p>
          <a:p>
            <a:endParaRPr lang="en-US" dirty="0"/>
          </a:p>
        </p:txBody>
      </p:sp>
      <p:sp>
        <p:nvSpPr>
          <p:cNvPr id="3" name="Title 2"/>
          <p:cNvSpPr>
            <a:spLocks noGrp="1"/>
          </p:cNvSpPr>
          <p:nvPr>
            <p:ph type="title"/>
          </p:nvPr>
        </p:nvSpPr>
        <p:spPr/>
        <p:txBody>
          <a:bodyPr/>
          <a:lstStyle/>
          <a:p>
            <a:r>
              <a:rPr lang="en-US" dirty="0" smtClean="0"/>
              <a:t>The feature vector(s)</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8</a:t>
            </a:fld>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Each color channel (i.e. Hue, Saturation, Value) is used to build its histogram</a:t>
            </a:r>
          </a:p>
          <a:p>
            <a:r>
              <a:rPr lang="en-US" dirty="0" smtClean="0"/>
              <a:t>These histograms are then concatenated</a:t>
            </a:r>
            <a:endParaRPr lang="en-US" dirty="0"/>
          </a:p>
        </p:txBody>
      </p:sp>
      <p:sp>
        <p:nvSpPr>
          <p:cNvPr id="3" name="Title 2"/>
          <p:cNvSpPr>
            <a:spLocks noGrp="1"/>
          </p:cNvSpPr>
          <p:nvPr>
            <p:ph type="title"/>
          </p:nvPr>
        </p:nvSpPr>
        <p:spPr/>
        <p:txBody>
          <a:bodyPr/>
          <a:lstStyle/>
          <a:p>
            <a:r>
              <a:rPr lang="en-US" dirty="0" smtClean="0"/>
              <a:t>HSV Histogram</a:t>
            </a: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9</a:t>
            </a:fld>
            <a:endParaRPr kumimoji="0"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3|7.8|3.1|11.5|9.1|2.4|4.1|17.1|10.3|9.2|2.5|6.7|1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2491</Words>
  <Application>Microsoft Office PowerPoint</Application>
  <PresentationFormat>On-screen Show (4:3)</PresentationFormat>
  <Paragraphs>1217</Paragraphs>
  <Slides>35</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Bookman Old Style</vt:lpstr>
      <vt:lpstr>Calibri</vt:lpstr>
      <vt:lpstr>Lucida Sans Unicode</vt:lpstr>
      <vt:lpstr>Times New Roman</vt:lpstr>
      <vt:lpstr>Verdana</vt:lpstr>
      <vt:lpstr>Wingdings 2</vt:lpstr>
      <vt:lpstr>Wingdings 3</vt:lpstr>
      <vt:lpstr>Concourse</vt:lpstr>
      <vt:lpstr>Equation</vt:lpstr>
      <vt:lpstr>Background Objects Identification Using Texture and Color</vt:lpstr>
      <vt:lpstr>Scenery Images</vt:lpstr>
      <vt:lpstr>The purpose of this project</vt:lpstr>
      <vt:lpstr>LabelMe Database</vt:lpstr>
      <vt:lpstr>Division to patches</vt:lpstr>
      <vt:lpstr>Dataset size</vt:lpstr>
      <vt:lpstr>What we do…</vt:lpstr>
      <vt:lpstr>The feature vector(s)</vt:lpstr>
      <vt:lpstr>HSV Histogram</vt:lpstr>
      <vt:lpstr>Edges histogram</vt:lpstr>
      <vt:lpstr>Histogram of Oriented Gradients (HOG)</vt:lpstr>
      <vt:lpstr>Gray-Level Co-occurrence Matrix (GLCM) (1) </vt:lpstr>
      <vt:lpstr>Gray-Level Co-occurrence Matrix (GLCM) (2)</vt:lpstr>
      <vt:lpstr>Gray-Level Co-occurrence Matrix (GLCM) (3)</vt:lpstr>
      <vt:lpstr>Which class this patch belong to?</vt:lpstr>
      <vt:lpstr>SVM</vt:lpstr>
      <vt:lpstr>Grid search results</vt:lpstr>
      <vt:lpstr>Patches confusion table for HSV+GLCM+Edges</vt:lpstr>
      <vt:lpstr>Patches confusion table for HSV+GLCM+HOG </vt:lpstr>
      <vt:lpstr>Discussion</vt:lpstr>
      <vt:lpstr>Regions classification</vt:lpstr>
      <vt:lpstr>Regions confusion table for a Single Vote per Patch</vt:lpstr>
      <vt:lpstr>Regions confusion table for a Weighted Vote per Patch</vt:lpstr>
      <vt:lpstr>Incorporating global context (1)</vt:lpstr>
      <vt:lpstr>Incorporating global context (2)</vt:lpstr>
      <vt:lpstr>Incorporating global context (3)</vt:lpstr>
      <vt:lpstr>PowerPoint Presentation</vt:lpstr>
      <vt:lpstr>Incorporating global context (5)</vt:lpstr>
      <vt:lpstr>PowerPoint Presentation</vt:lpstr>
      <vt:lpstr>PowerPoint Presentation</vt:lpstr>
      <vt:lpstr>Multiple Ordered Region Classification – Results</vt:lpstr>
      <vt:lpstr> Summary</vt:lpstr>
      <vt:lpstr>Future work…</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Objects Identification Using Texture and Color</dc:title>
  <dc:creator>Ilya</dc:creator>
  <cp:lastModifiedBy>Alon Gil-ad</cp:lastModifiedBy>
  <cp:revision>100</cp:revision>
  <dcterms:created xsi:type="dcterms:W3CDTF">2011-01-14T12:49:21Z</dcterms:created>
  <dcterms:modified xsi:type="dcterms:W3CDTF">2020-12-09T15:58:30Z</dcterms:modified>
</cp:coreProperties>
</file>