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4" r:id="rId2"/>
  </p:sldMasterIdLst>
  <p:notesMasterIdLst>
    <p:notesMasterId r:id="rId29"/>
  </p:notesMasterIdLst>
  <p:handoutMasterIdLst>
    <p:handoutMasterId r:id="rId30"/>
  </p:handoutMasterIdLst>
  <p:sldIdLst>
    <p:sldId id="256" r:id="rId3"/>
    <p:sldId id="268" r:id="rId4"/>
    <p:sldId id="257" r:id="rId5"/>
    <p:sldId id="259" r:id="rId6"/>
    <p:sldId id="269" r:id="rId7"/>
    <p:sldId id="270" r:id="rId8"/>
    <p:sldId id="271" r:id="rId9"/>
    <p:sldId id="287" r:id="rId10"/>
    <p:sldId id="288" r:id="rId11"/>
    <p:sldId id="289" r:id="rId12"/>
    <p:sldId id="290" r:id="rId13"/>
    <p:sldId id="291" r:id="rId14"/>
    <p:sldId id="292" r:id="rId15"/>
    <p:sldId id="272" r:id="rId16"/>
    <p:sldId id="273" r:id="rId17"/>
    <p:sldId id="274" r:id="rId18"/>
    <p:sldId id="276" r:id="rId19"/>
    <p:sldId id="277" r:id="rId20"/>
    <p:sldId id="278" r:id="rId21"/>
    <p:sldId id="279" r:id="rId22"/>
    <p:sldId id="280" r:id="rId23"/>
    <p:sldId id="281" r:id="rId24"/>
    <p:sldId id="293" r:id="rId25"/>
    <p:sldId id="284" r:id="rId26"/>
    <p:sldId id="285" r:id="rId27"/>
    <p:sldId id="286" r:id="rId2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0C062-C57F-4773-AD0D-F38255E3D28B}" type="doc">
      <dgm:prSet loTypeId="urn:microsoft.com/office/officeart/2005/8/layout/arrow2#1" loCatId="process" qsTypeId="urn:microsoft.com/office/officeart/2005/8/quickstyle/simple2#3" qsCatId="simple" csTypeId="urn:microsoft.com/office/officeart/2005/8/colors/accent3_2" csCatId="accent3" phldr="1"/>
      <dgm:spPr/>
    </dgm:pt>
    <dgm:pt modelId="{96C57C87-EB3B-4EC2-9A41-07DDB6E1CD5F}">
      <dgm:prSet phldrT="[Text]"/>
      <dgm:spPr/>
      <dgm:t>
        <a:bodyPr/>
        <a:lstStyle/>
        <a:p>
          <a:r>
            <a:rPr lang="en-US" smtClean="0">
              <a:effectLst>
                <a:outerShdw blurRad="50800" dist="50800" dir="2700000" algn="tl" rotWithShape="0">
                  <a:srgbClr val="000000">
                    <a:alpha val="43137"/>
                  </a:srgbClr>
                </a:outerShdw>
              </a:effectLst>
            </a:rPr>
            <a:t>Get </a:t>
          </a:r>
          <a:r>
            <a:rPr lang="en-US" dirty="0" smtClean="0">
              <a:effectLst>
                <a:outerShdw blurRad="50800" dist="50800" dir="2700000" algn="tl" rotWithShape="0">
                  <a:srgbClr val="000000">
                    <a:alpha val="43137"/>
                  </a:srgbClr>
                </a:outerShdw>
              </a:effectLst>
            </a:rPr>
            <a:t>familiar with existing approaches </a:t>
          </a:r>
          <a:endParaRPr lang="en-US" dirty="0">
            <a:effectLst>
              <a:outerShdw blurRad="50800" dist="50800" dir="2700000" algn="tl" rotWithShape="0">
                <a:srgbClr val="000000">
                  <a:alpha val="43137"/>
                </a:srgbClr>
              </a:outerShdw>
            </a:effectLst>
          </a:endParaRPr>
        </a:p>
      </dgm:t>
    </dgm:pt>
    <dgm:pt modelId="{5D1DC240-AF47-483E-BDD5-25D164AF9AD2}" type="parTrans" cxnId="{925307BB-5B35-431F-9DA1-13475E6C4B77}">
      <dgm:prSet/>
      <dgm:spPr/>
      <dgm:t>
        <a:bodyPr/>
        <a:lstStyle/>
        <a:p>
          <a:endParaRPr lang="ru-RU"/>
        </a:p>
      </dgm:t>
    </dgm:pt>
    <dgm:pt modelId="{22F632CD-20B4-4C6C-851D-A0DA6FD61C5D}" type="sibTrans" cxnId="{925307BB-5B35-431F-9DA1-13475E6C4B77}">
      <dgm:prSet/>
      <dgm:spPr/>
      <dgm:t>
        <a:bodyPr/>
        <a:lstStyle/>
        <a:p>
          <a:endParaRPr lang="ru-RU"/>
        </a:p>
      </dgm:t>
    </dgm:pt>
    <dgm:pt modelId="{47E7A2FA-4BD5-4DEC-9F96-BCA4BBA47DCF}">
      <dgm:prSet phldrT="[Text]"/>
      <dgm:spPr/>
      <dgm:t>
        <a:bodyPr/>
        <a:lstStyle/>
        <a:p>
          <a:r>
            <a:rPr lang="en-US" dirty="0" smtClean="0">
              <a:effectLst>
                <a:outerShdw blurRad="50800" dist="50800" dir="2700000" algn="tl" rotWithShape="0">
                  <a:srgbClr val="000000">
                    <a:alpha val="43137"/>
                  </a:srgbClr>
                </a:outerShdw>
              </a:effectLst>
            </a:rPr>
            <a:t>Implement the SSL and KNN algorithms</a:t>
          </a:r>
          <a:endParaRPr lang="en-US" dirty="0">
            <a:effectLst>
              <a:outerShdw blurRad="50800" dist="50800" dir="2700000" algn="tl" rotWithShape="0">
                <a:srgbClr val="000000">
                  <a:alpha val="43137"/>
                </a:srgbClr>
              </a:outerShdw>
            </a:effectLst>
          </a:endParaRPr>
        </a:p>
      </dgm:t>
    </dgm:pt>
    <dgm:pt modelId="{8B3FB3DE-869F-44EA-939A-EB85E6D38D01}" type="parTrans" cxnId="{34AAA809-0B3A-4EEC-AF99-BC937D6DC898}">
      <dgm:prSet/>
      <dgm:spPr/>
      <dgm:t>
        <a:bodyPr/>
        <a:lstStyle/>
        <a:p>
          <a:endParaRPr lang="ru-RU"/>
        </a:p>
      </dgm:t>
    </dgm:pt>
    <dgm:pt modelId="{996E13EC-AFA1-4AAC-A0C4-087C617FF2D9}" type="sibTrans" cxnId="{34AAA809-0B3A-4EEC-AF99-BC937D6DC898}">
      <dgm:prSet/>
      <dgm:spPr/>
      <dgm:t>
        <a:bodyPr/>
        <a:lstStyle/>
        <a:p>
          <a:endParaRPr lang="ru-RU"/>
        </a:p>
      </dgm:t>
    </dgm:pt>
    <dgm:pt modelId="{A12E24BB-B2D1-46CB-A03A-16612625C6D9}">
      <dgm:prSet phldrT="[Text]"/>
      <dgm:spPr/>
      <dgm:t>
        <a:bodyPr/>
        <a:lstStyle/>
        <a:p>
          <a:r>
            <a:rPr lang="en-US" dirty="0" smtClean="0">
              <a:solidFill>
                <a:schemeClr val="tx2">
                  <a:lumMod val="50000"/>
                </a:schemeClr>
              </a:solidFill>
              <a:effectLst>
                <a:outerShdw blurRad="50800" dist="50800" dir="2700000" algn="tl" rotWithShape="0">
                  <a:srgbClr val="000000">
                    <a:alpha val="43137"/>
                  </a:srgbClr>
                </a:outerShdw>
              </a:effectLst>
            </a:rPr>
            <a:t>Test the algorithms on toy and real data</a:t>
          </a:r>
          <a:endParaRPr lang="en-US" dirty="0">
            <a:solidFill>
              <a:schemeClr val="tx2">
                <a:lumMod val="50000"/>
              </a:schemeClr>
            </a:solidFill>
            <a:effectLst>
              <a:outerShdw blurRad="50800" dist="50800" dir="2700000" algn="tl" rotWithShape="0">
                <a:srgbClr val="000000">
                  <a:alpha val="43137"/>
                </a:srgbClr>
              </a:outerShdw>
            </a:effectLst>
          </a:endParaRPr>
        </a:p>
      </dgm:t>
    </dgm:pt>
    <dgm:pt modelId="{7B556FFC-7709-44C1-B4BC-586D0EBBD1C9}" type="parTrans" cxnId="{94D561A6-8F1D-4D66-A563-4B89F9A5BBB1}">
      <dgm:prSet/>
      <dgm:spPr/>
      <dgm:t>
        <a:bodyPr/>
        <a:lstStyle/>
        <a:p>
          <a:endParaRPr lang="ru-RU"/>
        </a:p>
      </dgm:t>
    </dgm:pt>
    <dgm:pt modelId="{9A6810F2-A473-4C4E-91CC-7ED8BF0F5902}" type="sibTrans" cxnId="{94D561A6-8F1D-4D66-A563-4B89F9A5BBB1}">
      <dgm:prSet/>
      <dgm:spPr/>
      <dgm:t>
        <a:bodyPr/>
        <a:lstStyle/>
        <a:p>
          <a:endParaRPr lang="ru-RU"/>
        </a:p>
      </dgm:t>
    </dgm:pt>
    <dgm:pt modelId="{7702F23C-8B74-4E81-878F-FC4D4E811F20}" type="pres">
      <dgm:prSet presAssocID="{C6B0C062-C57F-4773-AD0D-F38255E3D28B}" presName="arrowDiagram" presStyleCnt="0">
        <dgm:presLayoutVars>
          <dgm:chMax val="5"/>
        </dgm:presLayoutVars>
      </dgm:prSet>
      <dgm:spPr/>
    </dgm:pt>
    <dgm:pt modelId="{8D8196B2-8690-410B-88DD-58E36C1508F0}" type="pres">
      <dgm:prSet presAssocID="{C6B0C062-C57F-4773-AD0D-F38255E3D28B}" presName="arrow" presStyleLbl="bgShp" presStyleIdx="0" presStyleCnt="1"/>
      <dgm:spPr>
        <a:solidFill>
          <a:schemeClr val="accent3">
            <a:tint val="60000"/>
          </a:schemeClr>
        </a:solidFill>
      </dgm:spPr>
    </dgm:pt>
    <dgm:pt modelId="{925DF700-175B-486E-8CDB-3F5523B469B9}" type="pres">
      <dgm:prSet presAssocID="{C6B0C062-C57F-4773-AD0D-F38255E3D28B}" presName="arrowDiagram3" presStyleCnt="0"/>
      <dgm:spPr/>
    </dgm:pt>
    <dgm:pt modelId="{77EE22B3-CA06-42EE-A4F0-16D4F2D463EA}" type="pres">
      <dgm:prSet presAssocID="{96C57C87-EB3B-4EC2-9A41-07DDB6E1CD5F}" presName="textBox3a" presStyleLbl="revTx" presStyleIdx="0" presStyleCnt="3">
        <dgm:presLayoutVars>
          <dgm:bulletEnabled val="1"/>
        </dgm:presLayoutVars>
      </dgm:prSet>
      <dgm:spPr/>
      <dgm:t>
        <a:bodyPr/>
        <a:lstStyle/>
        <a:p>
          <a:endParaRPr lang="en-US"/>
        </a:p>
      </dgm:t>
    </dgm:pt>
    <dgm:pt modelId="{FD9448E3-A923-4562-82EE-2D6547A66745}" type="pres">
      <dgm:prSet presAssocID="{96C57C87-EB3B-4EC2-9A41-07DDB6E1CD5F}" presName="bullet3a" presStyleLbl="node1" presStyleIdx="0" presStyleCnt="3"/>
      <dgm:spPr/>
    </dgm:pt>
    <dgm:pt modelId="{927F647F-96BC-4E61-884C-3053C7634AF5}" type="pres">
      <dgm:prSet presAssocID="{47E7A2FA-4BD5-4DEC-9F96-BCA4BBA47DCF}" presName="textBox3b" presStyleLbl="revTx" presStyleIdx="1" presStyleCnt="3">
        <dgm:presLayoutVars>
          <dgm:bulletEnabled val="1"/>
        </dgm:presLayoutVars>
      </dgm:prSet>
      <dgm:spPr/>
      <dgm:t>
        <a:bodyPr/>
        <a:lstStyle/>
        <a:p>
          <a:endParaRPr lang="en-US"/>
        </a:p>
      </dgm:t>
    </dgm:pt>
    <dgm:pt modelId="{FE51A7F7-D190-40A1-8F89-9DF82761F331}" type="pres">
      <dgm:prSet presAssocID="{47E7A2FA-4BD5-4DEC-9F96-BCA4BBA47DCF}" presName="bullet3b" presStyleLbl="node1" presStyleIdx="1" presStyleCnt="3"/>
      <dgm:spPr/>
    </dgm:pt>
    <dgm:pt modelId="{912F4A56-954F-4116-820A-78B7D54C1BDB}" type="pres">
      <dgm:prSet presAssocID="{A12E24BB-B2D1-46CB-A03A-16612625C6D9}" presName="textBox3c" presStyleLbl="revTx" presStyleIdx="2" presStyleCnt="3">
        <dgm:presLayoutVars>
          <dgm:bulletEnabled val="1"/>
        </dgm:presLayoutVars>
      </dgm:prSet>
      <dgm:spPr/>
      <dgm:t>
        <a:bodyPr/>
        <a:lstStyle/>
        <a:p>
          <a:endParaRPr lang="en-US"/>
        </a:p>
      </dgm:t>
    </dgm:pt>
    <dgm:pt modelId="{87971A12-A6B6-4197-A0E8-04E68C73C293}" type="pres">
      <dgm:prSet presAssocID="{A12E24BB-B2D1-46CB-A03A-16612625C6D9}" presName="bullet3c" presStyleLbl="node1" presStyleIdx="2" presStyleCnt="3"/>
      <dgm:spPr/>
    </dgm:pt>
  </dgm:ptLst>
  <dgm:cxnLst>
    <dgm:cxn modelId="{DF608174-C0D6-4C61-809C-83BDD5F5EE5C}" type="presOf" srcId="{A12E24BB-B2D1-46CB-A03A-16612625C6D9}" destId="{912F4A56-954F-4116-820A-78B7D54C1BDB}" srcOrd="0" destOrd="0" presId="urn:microsoft.com/office/officeart/2005/8/layout/arrow2#1"/>
    <dgm:cxn modelId="{F72958E5-04B3-4FCA-89E9-D847BC0E004D}" type="presOf" srcId="{47E7A2FA-4BD5-4DEC-9F96-BCA4BBA47DCF}" destId="{927F647F-96BC-4E61-884C-3053C7634AF5}" srcOrd="0" destOrd="0" presId="urn:microsoft.com/office/officeart/2005/8/layout/arrow2#1"/>
    <dgm:cxn modelId="{925307BB-5B35-431F-9DA1-13475E6C4B77}" srcId="{C6B0C062-C57F-4773-AD0D-F38255E3D28B}" destId="{96C57C87-EB3B-4EC2-9A41-07DDB6E1CD5F}" srcOrd="0" destOrd="0" parTransId="{5D1DC240-AF47-483E-BDD5-25D164AF9AD2}" sibTransId="{22F632CD-20B4-4C6C-851D-A0DA6FD61C5D}"/>
    <dgm:cxn modelId="{09D818D4-DC36-458F-BAFC-9CA110970CE1}" type="presOf" srcId="{C6B0C062-C57F-4773-AD0D-F38255E3D28B}" destId="{7702F23C-8B74-4E81-878F-FC4D4E811F20}" srcOrd="0" destOrd="0" presId="urn:microsoft.com/office/officeart/2005/8/layout/arrow2#1"/>
    <dgm:cxn modelId="{94D561A6-8F1D-4D66-A563-4B89F9A5BBB1}" srcId="{C6B0C062-C57F-4773-AD0D-F38255E3D28B}" destId="{A12E24BB-B2D1-46CB-A03A-16612625C6D9}" srcOrd="2" destOrd="0" parTransId="{7B556FFC-7709-44C1-B4BC-586D0EBBD1C9}" sibTransId="{9A6810F2-A473-4C4E-91CC-7ED8BF0F5902}"/>
    <dgm:cxn modelId="{34AAA809-0B3A-4EEC-AF99-BC937D6DC898}" srcId="{C6B0C062-C57F-4773-AD0D-F38255E3D28B}" destId="{47E7A2FA-4BD5-4DEC-9F96-BCA4BBA47DCF}" srcOrd="1" destOrd="0" parTransId="{8B3FB3DE-869F-44EA-939A-EB85E6D38D01}" sibTransId="{996E13EC-AFA1-4AAC-A0C4-087C617FF2D9}"/>
    <dgm:cxn modelId="{2AEBA553-7D6F-4E82-A731-973F6C4DDA3D}" type="presOf" srcId="{96C57C87-EB3B-4EC2-9A41-07DDB6E1CD5F}" destId="{77EE22B3-CA06-42EE-A4F0-16D4F2D463EA}" srcOrd="0" destOrd="0" presId="urn:microsoft.com/office/officeart/2005/8/layout/arrow2#1"/>
    <dgm:cxn modelId="{1CAD6577-1F02-414F-A840-82C81E289594}" type="presParOf" srcId="{7702F23C-8B74-4E81-878F-FC4D4E811F20}" destId="{8D8196B2-8690-410B-88DD-58E36C1508F0}" srcOrd="0" destOrd="0" presId="urn:microsoft.com/office/officeart/2005/8/layout/arrow2#1"/>
    <dgm:cxn modelId="{E747CB3B-DFA7-4CAF-B449-7E5F47EB7B98}" type="presParOf" srcId="{7702F23C-8B74-4E81-878F-FC4D4E811F20}" destId="{925DF700-175B-486E-8CDB-3F5523B469B9}" srcOrd="1" destOrd="0" presId="urn:microsoft.com/office/officeart/2005/8/layout/arrow2#1"/>
    <dgm:cxn modelId="{A8FC42EA-1BDC-4FBA-80B9-1CB072643C89}" type="presParOf" srcId="{925DF700-175B-486E-8CDB-3F5523B469B9}" destId="{77EE22B3-CA06-42EE-A4F0-16D4F2D463EA}" srcOrd="0" destOrd="0" presId="urn:microsoft.com/office/officeart/2005/8/layout/arrow2#1"/>
    <dgm:cxn modelId="{09BD4610-98E5-4F77-A220-EE5C50E24D67}" type="presParOf" srcId="{925DF700-175B-486E-8CDB-3F5523B469B9}" destId="{FD9448E3-A923-4562-82EE-2D6547A66745}" srcOrd="1" destOrd="0" presId="urn:microsoft.com/office/officeart/2005/8/layout/arrow2#1"/>
    <dgm:cxn modelId="{7DE64C7F-88A6-4461-AC9F-11256F689D25}" type="presParOf" srcId="{925DF700-175B-486E-8CDB-3F5523B469B9}" destId="{927F647F-96BC-4E61-884C-3053C7634AF5}" srcOrd="2" destOrd="0" presId="urn:microsoft.com/office/officeart/2005/8/layout/arrow2#1"/>
    <dgm:cxn modelId="{39211DA0-3D56-473A-8149-AFBFB16169BD}" type="presParOf" srcId="{925DF700-175B-486E-8CDB-3F5523B469B9}" destId="{FE51A7F7-D190-40A1-8F89-9DF82761F331}" srcOrd="3" destOrd="0" presId="urn:microsoft.com/office/officeart/2005/8/layout/arrow2#1"/>
    <dgm:cxn modelId="{FB3F0E74-2B63-4840-83E7-AA32215F9CCD}" type="presParOf" srcId="{925DF700-175B-486E-8CDB-3F5523B469B9}" destId="{912F4A56-954F-4116-820A-78B7D54C1BDB}" srcOrd="4" destOrd="0" presId="urn:microsoft.com/office/officeart/2005/8/layout/arrow2#1"/>
    <dgm:cxn modelId="{C059F0F3-C1EE-49CE-BDF4-E09C7C5E730E}" type="presParOf" srcId="{925DF700-175B-486E-8CDB-3F5523B469B9}" destId="{87971A12-A6B6-4197-A0E8-04E68C73C293}" srcOrd="5" destOrd="0" presId="urn:microsoft.com/office/officeart/2005/8/layout/arrow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A5FBA-0CD4-45F7-95E6-053E51DC00F1}" type="doc">
      <dgm:prSet loTypeId="urn:microsoft.com/office/officeart/2005/8/layout/hList1#1" loCatId="process" qsTypeId="urn:microsoft.com/office/officeart/2005/8/quickstyle/simple2#6" qsCatId="simple" csTypeId="urn:microsoft.com/office/officeart/2005/8/colors/accent3_2" csCatId="accent3" phldr="1"/>
      <dgm:spPr/>
      <dgm:t>
        <a:bodyPr/>
        <a:lstStyle/>
        <a:p>
          <a:endParaRPr lang="en-US"/>
        </a:p>
      </dgm:t>
    </dgm:pt>
    <dgm:pt modelId="{E7E33610-67D5-41DD-9313-FBFE706D6111}">
      <dgm:prSet phldrT="[Text]"/>
      <dgm:spPr/>
      <dgm:t>
        <a:bodyPr/>
        <a:lstStyle/>
        <a:p>
          <a:r>
            <a:rPr lang="en-US" dirty="0" smtClean="0">
              <a:effectLst/>
            </a:rPr>
            <a:t>Features extraction</a:t>
          </a:r>
          <a:endParaRPr lang="en-US" dirty="0">
            <a:effectLst/>
          </a:endParaRPr>
        </a:p>
      </dgm:t>
    </dgm:pt>
    <dgm:pt modelId="{CD36C793-D286-4CA9-9952-56105E30AD4D}" type="parTrans" cxnId="{F47A6802-6338-4F7D-B176-F2AB659E7DAF}">
      <dgm:prSet/>
      <dgm:spPr/>
      <dgm:t>
        <a:bodyPr/>
        <a:lstStyle/>
        <a:p>
          <a:endParaRPr lang="ru-RU"/>
        </a:p>
      </dgm:t>
    </dgm:pt>
    <dgm:pt modelId="{4E4985B2-F539-4398-BF21-04A323AFCDC1}" type="sibTrans" cxnId="{F47A6802-6338-4F7D-B176-F2AB659E7DAF}">
      <dgm:prSet/>
      <dgm:spPr/>
      <dgm:t>
        <a:bodyPr/>
        <a:lstStyle/>
        <a:p>
          <a:endParaRPr lang="ru-RU"/>
        </a:p>
      </dgm:t>
    </dgm:pt>
    <dgm:pt modelId="{17B5C78D-FDE8-4E2E-A34B-9678666B92AA}">
      <dgm:prSet phldrT="[Text]"/>
      <dgm:spPr/>
      <dgm:t>
        <a:bodyPr/>
        <a:lstStyle/>
        <a:p>
          <a:pPr algn="just"/>
          <a:r>
            <a:rPr lang="en-US" dirty="0" smtClean="0">
              <a:effectLst/>
            </a:rPr>
            <a:t>Extracting the most important features from image. Reducing the data size by using Gist descriptor</a:t>
          </a:r>
          <a:endParaRPr lang="en-US" dirty="0">
            <a:effectLst/>
          </a:endParaRPr>
        </a:p>
      </dgm:t>
    </dgm:pt>
    <dgm:pt modelId="{11B76C51-61F1-4AD5-BC03-CFD4CEFF920B}" type="parTrans" cxnId="{2827A1A1-2350-4419-ACDE-A2D72B2384F2}">
      <dgm:prSet/>
      <dgm:spPr/>
      <dgm:t>
        <a:bodyPr/>
        <a:lstStyle/>
        <a:p>
          <a:endParaRPr lang="ru-RU"/>
        </a:p>
      </dgm:t>
    </dgm:pt>
    <dgm:pt modelId="{7EC28E33-DD03-4323-83E6-285A61FF7C69}" type="sibTrans" cxnId="{2827A1A1-2350-4419-ACDE-A2D72B2384F2}">
      <dgm:prSet/>
      <dgm:spPr/>
      <dgm:t>
        <a:bodyPr/>
        <a:lstStyle/>
        <a:p>
          <a:endParaRPr lang="ru-RU"/>
        </a:p>
      </dgm:t>
    </dgm:pt>
    <dgm:pt modelId="{E12B7344-A2AB-43E9-89E5-DF89600D168C}">
      <dgm:prSet phldrT="[Text]"/>
      <dgm:spPr/>
      <dgm:t>
        <a:bodyPr/>
        <a:lstStyle/>
        <a:p>
          <a:r>
            <a:rPr lang="en-US" dirty="0" smtClean="0">
              <a:effectLst/>
            </a:rPr>
            <a:t>Dimension reduction </a:t>
          </a:r>
          <a:endParaRPr lang="en-US" dirty="0">
            <a:effectLst/>
          </a:endParaRPr>
        </a:p>
      </dgm:t>
    </dgm:pt>
    <dgm:pt modelId="{B114A281-9381-45E6-9140-F39961E82F26}" type="parTrans" cxnId="{72A81718-9579-43BB-985E-EEC7A2636048}">
      <dgm:prSet/>
      <dgm:spPr/>
      <dgm:t>
        <a:bodyPr/>
        <a:lstStyle/>
        <a:p>
          <a:endParaRPr lang="ru-RU"/>
        </a:p>
      </dgm:t>
    </dgm:pt>
    <dgm:pt modelId="{ECA96E21-C78E-4A57-BAA9-42DFC345ABC7}" type="sibTrans" cxnId="{72A81718-9579-43BB-985E-EEC7A2636048}">
      <dgm:prSet/>
      <dgm:spPr/>
      <dgm:t>
        <a:bodyPr/>
        <a:lstStyle/>
        <a:p>
          <a:endParaRPr lang="ru-RU"/>
        </a:p>
      </dgm:t>
    </dgm:pt>
    <dgm:pt modelId="{3C0D6D7D-3A47-4555-9104-90BEECB39EA6}">
      <dgm:prSet phldrT="[Text]"/>
      <dgm:spPr/>
      <dgm:t>
        <a:bodyPr/>
        <a:lstStyle/>
        <a:p>
          <a:pPr algn="just"/>
          <a:r>
            <a:rPr lang="en-US" dirty="0" smtClean="0">
              <a:effectLst/>
            </a:rPr>
            <a:t>Normalization and reducing the size of the features vector. Using PCA to hold only the top and the most important dimensions</a:t>
          </a:r>
          <a:endParaRPr lang="en-US" dirty="0">
            <a:effectLst/>
          </a:endParaRPr>
        </a:p>
      </dgm:t>
    </dgm:pt>
    <dgm:pt modelId="{B567551D-4261-4F84-AFFF-5A4533632872}" type="parTrans" cxnId="{41AF2285-2452-4AAE-810E-6601D05BF411}">
      <dgm:prSet/>
      <dgm:spPr/>
      <dgm:t>
        <a:bodyPr/>
        <a:lstStyle/>
        <a:p>
          <a:endParaRPr lang="ru-RU"/>
        </a:p>
      </dgm:t>
    </dgm:pt>
    <dgm:pt modelId="{3640DC5C-28EE-46A6-8382-866BC9DE4B30}" type="sibTrans" cxnId="{41AF2285-2452-4AAE-810E-6601D05BF411}">
      <dgm:prSet/>
      <dgm:spPr/>
      <dgm:t>
        <a:bodyPr/>
        <a:lstStyle/>
        <a:p>
          <a:endParaRPr lang="ru-RU"/>
        </a:p>
      </dgm:t>
    </dgm:pt>
    <dgm:pt modelId="{919DE07D-47AC-40B8-A377-4242969BD3A0}">
      <dgm:prSet phldrT="[Text]"/>
      <dgm:spPr/>
      <dgm:t>
        <a:bodyPr/>
        <a:lstStyle/>
        <a:p>
          <a:r>
            <a:rPr lang="en-US" dirty="0" smtClean="0">
              <a:effectLst/>
            </a:rPr>
            <a:t>Algorithm Classification</a:t>
          </a:r>
          <a:endParaRPr lang="en-US" dirty="0">
            <a:effectLst/>
          </a:endParaRPr>
        </a:p>
      </dgm:t>
    </dgm:pt>
    <dgm:pt modelId="{31E31307-AA05-40D1-9A7A-87597CB92F72}" type="parTrans" cxnId="{4106D5C9-1A68-4CBC-A9FE-CE975D636AC9}">
      <dgm:prSet/>
      <dgm:spPr/>
      <dgm:t>
        <a:bodyPr/>
        <a:lstStyle/>
        <a:p>
          <a:endParaRPr lang="ru-RU"/>
        </a:p>
      </dgm:t>
    </dgm:pt>
    <dgm:pt modelId="{AFA58864-93D6-4537-AC34-04ABB6A95A0C}" type="sibTrans" cxnId="{4106D5C9-1A68-4CBC-A9FE-CE975D636AC9}">
      <dgm:prSet/>
      <dgm:spPr/>
      <dgm:t>
        <a:bodyPr/>
        <a:lstStyle/>
        <a:p>
          <a:endParaRPr lang="ru-RU"/>
        </a:p>
      </dgm:t>
    </dgm:pt>
    <dgm:pt modelId="{E0887AE2-8BAF-4C3A-8AF6-C6626929A408}">
      <dgm:prSet phldrT="[Text]"/>
      <dgm:spPr/>
      <dgm:t>
        <a:bodyPr/>
        <a:lstStyle/>
        <a:p>
          <a:pPr algn="just"/>
          <a:r>
            <a:rPr lang="en-US" dirty="0" smtClean="0">
              <a:effectLst/>
            </a:rPr>
            <a:t>Classifying the unlabeled data using the algorithm in order to receive classification function </a:t>
          </a:r>
          <a:endParaRPr lang="en-US" dirty="0">
            <a:effectLst/>
          </a:endParaRPr>
        </a:p>
      </dgm:t>
    </dgm:pt>
    <dgm:pt modelId="{BAACA1CA-EB6F-438E-AB4C-C4FB3D1A355D}" type="parTrans" cxnId="{D674848C-6E1C-43B9-B7F7-D6CE7F048CFC}">
      <dgm:prSet/>
      <dgm:spPr/>
      <dgm:t>
        <a:bodyPr/>
        <a:lstStyle/>
        <a:p>
          <a:endParaRPr lang="ru-RU"/>
        </a:p>
      </dgm:t>
    </dgm:pt>
    <dgm:pt modelId="{07199E6E-7066-4EBD-8D1F-949AA4432F8F}" type="sibTrans" cxnId="{D674848C-6E1C-43B9-B7F7-D6CE7F048CFC}">
      <dgm:prSet/>
      <dgm:spPr/>
      <dgm:t>
        <a:bodyPr/>
        <a:lstStyle/>
        <a:p>
          <a:endParaRPr lang="ru-RU"/>
        </a:p>
      </dgm:t>
    </dgm:pt>
    <dgm:pt modelId="{0030C8E6-E320-4102-B245-BFF37710A608}" type="pres">
      <dgm:prSet presAssocID="{79EA5FBA-0CD4-45F7-95E6-053E51DC00F1}" presName="Name0" presStyleCnt="0">
        <dgm:presLayoutVars>
          <dgm:dir/>
        </dgm:presLayoutVars>
      </dgm:prSet>
      <dgm:spPr/>
      <dgm:t>
        <a:bodyPr/>
        <a:lstStyle/>
        <a:p>
          <a:endParaRPr lang="en-US"/>
        </a:p>
      </dgm:t>
    </dgm:pt>
    <dgm:pt modelId="{BEE4862B-5132-4750-A7BE-F0697F0EC5EF}" type="pres">
      <dgm:prSet presAssocID="{E7E33610-67D5-41DD-9313-FBFE706D6111}" presName="vertFlow" presStyleCnt="0"/>
      <dgm:spPr/>
    </dgm:pt>
    <dgm:pt modelId="{B5B365FC-1166-487E-94DA-1436639AACE6}" type="pres">
      <dgm:prSet presAssocID="{E7E33610-67D5-41DD-9313-FBFE706D6111}" presName="header" presStyleLbl="node1" presStyleIdx="0" presStyleCnt="3">
        <dgm:presLayoutVars>
          <dgm:chMax val="0"/>
          <dgm:chPref val="0"/>
          <dgm:bulletEnabled val="1"/>
        </dgm:presLayoutVars>
      </dgm:prSet>
      <dgm:spPr/>
      <dgm:t>
        <a:bodyPr/>
        <a:lstStyle/>
        <a:p>
          <a:endParaRPr lang="en-US"/>
        </a:p>
      </dgm:t>
    </dgm:pt>
    <dgm:pt modelId="{2B481571-BC55-4AF7-8D2E-259FFF397CBA}" type="pres">
      <dgm:prSet presAssocID="{E7E33610-67D5-41DD-9313-FBFE706D6111}" presName="child" presStyleLbl="alignAccFollowNode1" presStyleIdx="0" presStyleCnt="3">
        <dgm:presLayoutVars>
          <dgm:chPref val="0"/>
          <dgm:bulletEnabled val="1"/>
        </dgm:presLayoutVars>
      </dgm:prSet>
      <dgm:spPr/>
      <dgm:t>
        <a:bodyPr/>
        <a:lstStyle/>
        <a:p>
          <a:endParaRPr lang="en-US"/>
        </a:p>
      </dgm:t>
    </dgm:pt>
    <dgm:pt modelId="{F96B1E40-EE11-4CC8-B3FD-1FBCD5F94125}" type="pres">
      <dgm:prSet presAssocID="{E7E33610-67D5-41DD-9313-FBFE706D6111}" presName="hSp" presStyleCnt="0"/>
      <dgm:spPr/>
    </dgm:pt>
    <dgm:pt modelId="{93677306-6E5D-4041-87CC-6F37D6858C82}" type="pres">
      <dgm:prSet presAssocID="{E12B7344-A2AB-43E9-89E5-DF89600D168C}" presName="vertFlow" presStyleCnt="0"/>
      <dgm:spPr/>
    </dgm:pt>
    <dgm:pt modelId="{2746C005-0552-405D-AFCF-F82F8762A9DA}" type="pres">
      <dgm:prSet presAssocID="{E12B7344-A2AB-43E9-89E5-DF89600D168C}" presName="header" presStyleLbl="node1" presStyleIdx="1" presStyleCnt="3">
        <dgm:presLayoutVars>
          <dgm:chMax val="0"/>
          <dgm:chPref val="0"/>
          <dgm:bulletEnabled val="1"/>
        </dgm:presLayoutVars>
      </dgm:prSet>
      <dgm:spPr/>
      <dgm:t>
        <a:bodyPr/>
        <a:lstStyle/>
        <a:p>
          <a:endParaRPr lang="en-US"/>
        </a:p>
      </dgm:t>
    </dgm:pt>
    <dgm:pt modelId="{04269632-F9A2-483A-8C2B-A47CE316A641}" type="pres">
      <dgm:prSet presAssocID="{E12B7344-A2AB-43E9-89E5-DF89600D168C}" presName="child" presStyleLbl="alignAccFollowNode1" presStyleIdx="1" presStyleCnt="3">
        <dgm:presLayoutVars>
          <dgm:chPref val="0"/>
          <dgm:bulletEnabled val="1"/>
        </dgm:presLayoutVars>
      </dgm:prSet>
      <dgm:spPr/>
      <dgm:t>
        <a:bodyPr/>
        <a:lstStyle/>
        <a:p>
          <a:endParaRPr lang="en-US"/>
        </a:p>
      </dgm:t>
    </dgm:pt>
    <dgm:pt modelId="{43F177F4-2771-4A2E-825C-E55E7987FDF6}" type="pres">
      <dgm:prSet presAssocID="{E12B7344-A2AB-43E9-89E5-DF89600D168C}" presName="hSp" presStyleCnt="0"/>
      <dgm:spPr/>
    </dgm:pt>
    <dgm:pt modelId="{3722EEA9-20D9-4A84-AA2B-614167C098B8}" type="pres">
      <dgm:prSet presAssocID="{919DE07D-47AC-40B8-A377-4242969BD3A0}" presName="vertFlow" presStyleCnt="0"/>
      <dgm:spPr/>
    </dgm:pt>
    <dgm:pt modelId="{4E782E57-9F00-40E2-B1E9-5C0A149313F4}" type="pres">
      <dgm:prSet presAssocID="{919DE07D-47AC-40B8-A377-4242969BD3A0}" presName="header" presStyleLbl="node1" presStyleIdx="2" presStyleCnt="3">
        <dgm:presLayoutVars>
          <dgm:chMax val="0"/>
          <dgm:chPref val="0"/>
          <dgm:bulletEnabled val="1"/>
        </dgm:presLayoutVars>
      </dgm:prSet>
      <dgm:spPr/>
      <dgm:t>
        <a:bodyPr/>
        <a:lstStyle/>
        <a:p>
          <a:endParaRPr lang="en-US"/>
        </a:p>
      </dgm:t>
    </dgm:pt>
    <dgm:pt modelId="{96683A46-9AA2-4E1F-9947-88113678410E}" type="pres">
      <dgm:prSet presAssocID="{919DE07D-47AC-40B8-A377-4242969BD3A0}" presName="child" presStyleLbl="alignAccFollowNode1" presStyleIdx="2" presStyleCnt="3">
        <dgm:presLayoutVars>
          <dgm:chPref val="0"/>
          <dgm:bulletEnabled val="1"/>
        </dgm:presLayoutVars>
      </dgm:prSet>
      <dgm:spPr/>
      <dgm:t>
        <a:bodyPr/>
        <a:lstStyle/>
        <a:p>
          <a:endParaRPr lang="en-US"/>
        </a:p>
      </dgm:t>
    </dgm:pt>
  </dgm:ptLst>
  <dgm:cxnLst>
    <dgm:cxn modelId="{5B44959C-6EF3-4131-903A-C247841B81A0}" type="presOf" srcId="{E0887AE2-8BAF-4C3A-8AF6-C6626929A408}" destId="{96683A46-9AA2-4E1F-9947-88113678410E}" srcOrd="0" destOrd="0" presId="urn:microsoft.com/office/officeart/2005/8/layout/hList1#1"/>
    <dgm:cxn modelId="{D674848C-6E1C-43B9-B7F7-D6CE7F048CFC}" srcId="{919DE07D-47AC-40B8-A377-4242969BD3A0}" destId="{E0887AE2-8BAF-4C3A-8AF6-C6626929A408}" srcOrd="0" destOrd="0" parTransId="{BAACA1CA-EB6F-438E-AB4C-C4FB3D1A355D}" sibTransId="{07199E6E-7066-4EBD-8D1F-949AA4432F8F}"/>
    <dgm:cxn modelId="{F47A6802-6338-4F7D-B176-F2AB659E7DAF}" srcId="{79EA5FBA-0CD4-45F7-95E6-053E51DC00F1}" destId="{E7E33610-67D5-41DD-9313-FBFE706D6111}" srcOrd="0" destOrd="0" parTransId="{CD36C793-D286-4CA9-9952-56105E30AD4D}" sibTransId="{4E4985B2-F539-4398-BF21-04A323AFCDC1}"/>
    <dgm:cxn modelId="{4106D5C9-1A68-4CBC-A9FE-CE975D636AC9}" srcId="{79EA5FBA-0CD4-45F7-95E6-053E51DC00F1}" destId="{919DE07D-47AC-40B8-A377-4242969BD3A0}" srcOrd="2" destOrd="0" parTransId="{31E31307-AA05-40D1-9A7A-87597CB92F72}" sibTransId="{AFA58864-93D6-4537-AC34-04ABB6A95A0C}"/>
    <dgm:cxn modelId="{17F34E73-0EE4-4D8A-831D-481012EA7875}" type="presOf" srcId="{79EA5FBA-0CD4-45F7-95E6-053E51DC00F1}" destId="{0030C8E6-E320-4102-B245-BFF37710A608}" srcOrd="0" destOrd="0" presId="urn:microsoft.com/office/officeart/2005/8/layout/hList1#1"/>
    <dgm:cxn modelId="{2827A1A1-2350-4419-ACDE-A2D72B2384F2}" srcId="{E7E33610-67D5-41DD-9313-FBFE706D6111}" destId="{17B5C78D-FDE8-4E2E-A34B-9678666B92AA}" srcOrd="0" destOrd="0" parTransId="{11B76C51-61F1-4AD5-BC03-CFD4CEFF920B}" sibTransId="{7EC28E33-DD03-4323-83E6-285A61FF7C69}"/>
    <dgm:cxn modelId="{5F3E627D-1982-48B1-970D-7A2F6593D595}" type="presOf" srcId="{17B5C78D-FDE8-4E2E-A34B-9678666B92AA}" destId="{2B481571-BC55-4AF7-8D2E-259FFF397CBA}" srcOrd="0" destOrd="0" presId="urn:microsoft.com/office/officeart/2005/8/layout/hList1#1"/>
    <dgm:cxn modelId="{7C9EECD1-5C8C-4332-8648-6188A439C5A6}" type="presOf" srcId="{3C0D6D7D-3A47-4555-9104-90BEECB39EA6}" destId="{04269632-F9A2-483A-8C2B-A47CE316A641}" srcOrd="0" destOrd="0" presId="urn:microsoft.com/office/officeart/2005/8/layout/hList1#1"/>
    <dgm:cxn modelId="{474842E0-C5D0-4BCA-9455-5A033032AA1A}" type="presOf" srcId="{E7E33610-67D5-41DD-9313-FBFE706D6111}" destId="{B5B365FC-1166-487E-94DA-1436639AACE6}" srcOrd="0" destOrd="0" presId="urn:microsoft.com/office/officeart/2005/8/layout/hList1#1"/>
    <dgm:cxn modelId="{41AF2285-2452-4AAE-810E-6601D05BF411}" srcId="{E12B7344-A2AB-43E9-89E5-DF89600D168C}" destId="{3C0D6D7D-3A47-4555-9104-90BEECB39EA6}" srcOrd="0" destOrd="0" parTransId="{B567551D-4261-4F84-AFFF-5A4533632872}" sibTransId="{3640DC5C-28EE-46A6-8382-866BC9DE4B30}"/>
    <dgm:cxn modelId="{E9D7499C-87F2-455E-857D-F9CD53D129A7}" type="presOf" srcId="{E12B7344-A2AB-43E9-89E5-DF89600D168C}" destId="{2746C005-0552-405D-AFCF-F82F8762A9DA}" srcOrd="0" destOrd="0" presId="urn:microsoft.com/office/officeart/2005/8/layout/hList1#1"/>
    <dgm:cxn modelId="{72A81718-9579-43BB-985E-EEC7A2636048}" srcId="{79EA5FBA-0CD4-45F7-95E6-053E51DC00F1}" destId="{E12B7344-A2AB-43E9-89E5-DF89600D168C}" srcOrd="1" destOrd="0" parTransId="{B114A281-9381-45E6-9140-F39961E82F26}" sibTransId="{ECA96E21-C78E-4A57-BAA9-42DFC345ABC7}"/>
    <dgm:cxn modelId="{99EE84EA-BE6A-4D5B-B6DF-21F6396890D1}" type="presOf" srcId="{919DE07D-47AC-40B8-A377-4242969BD3A0}" destId="{4E782E57-9F00-40E2-B1E9-5C0A149313F4}" srcOrd="0" destOrd="0" presId="urn:microsoft.com/office/officeart/2005/8/layout/hList1#1"/>
    <dgm:cxn modelId="{F1DFE546-539B-4AF7-BF73-3FED80687412}" type="presParOf" srcId="{0030C8E6-E320-4102-B245-BFF37710A608}" destId="{BEE4862B-5132-4750-A7BE-F0697F0EC5EF}" srcOrd="0" destOrd="0" presId="urn:microsoft.com/office/officeart/2005/8/layout/hList1#1"/>
    <dgm:cxn modelId="{731A007F-868F-4571-8C96-CE2BBC375D95}" type="presParOf" srcId="{BEE4862B-5132-4750-A7BE-F0697F0EC5EF}" destId="{B5B365FC-1166-487E-94DA-1436639AACE6}" srcOrd="0" destOrd="0" presId="urn:microsoft.com/office/officeart/2005/8/layout/hList1#1"/>
    <dgm:cxn modelId="{6BD7459E-618D-420C-9101-9C4018B5D76D}" type="presParOf" srcId="{BEE4862B-5132-4750-A7BE-F0697F0EC5EF}" destId="{2B481571-BC55-4AF7-8D2E-259FFF397CBA}" srcOrd="1" destOrd="0" presId="urn:microsoft.com/office/officeart/2005/8/layout/hList1#1"/>
    <dgm:cxn modelId="{1128C5F9-6FD3-4F30-815D-CE934E59F256}" type="presParOf" srcId="{0030C8E6-E320-4102-B245-BFF37710A608}" destId="{F96B1E40-EE11-4CC8-B3FD-1FBCD5F94125}" srcOrd="1" destOrd="0" presId="urn:microsoft.com/office/officeart/2005/8/layout/hList1#1"/>
    <dgm:cxn modelId="{5B665EF4-5269-4522-B92B-23F3FAA29BF6}" type="presParOf" srcId="{0030C8E6-E320-4102-B245-BFF37710A608}" destId="{93677306-6E5D-4041-87CC-6F37D6858C82}" srcOrd="2" destOrd="0" presId="urn:microsoft.com/office/officeart/2005/8/layout/hList1#1"/>
    <dgm:cxn modelId="{464C4366-3C39-42B3-9E2E-EBCC658F84E1}" type="presParOf" srcId="{93677306-6E5D-4041-87CC-6F37D6858C82}" destId="{2746C005-0552-405D-AFCF-F82F8762A9DA}" srcOrd="0" destOrd="0" presId="urn:microsoft.com/office/officeart/2005/8/layout/hList1#1"/>
    <dgm:cxn modelId="{DFFC63A2-432D-44D3-8A1D-EC73E52551B7}" type="presParOf" srcId="{93677306-6E5D-4041-87CC-6F37D6858C82}" destId="{04269632-F9A2-483A-8C2B-A47CE316A641}" srcOrd="1" destOrd="0" presId="urn:microsoft.com/office/officeart/2005/8/layout/hList1#1"/>
    <dgm:cxn modelId="{F65A10F0-8067-49C4-8B36-409A2A718B67}" type="presParOf" srcId="{0030C8E6-E320-4102-B245-BFF37710A608}" destId="{43F177F4-2771-4A2E-825C-E55E7987FDF6}" srcOrd="3" destOrd="0" presId="urn:microsoft.com/office/officeart/2005/8/layout/hList1#1"/>
    <dgm:cxn modelId="{73C76351-FDE1-43C5-8BA2-0B02482EE531}" type="presParOf" srcId="{0030C8E6-E320-4102-B245-BFF37710A608}" destId="{3722EEA9-20D9-4A84-AA2B-614167C098B8}" srcOrd="4" destOrd="0" presId="urn:microsoft.com/office/officeart/2005/8/layout/hList1#1"/>
    <dgm:cxn modelId="{BD703906-1A2D-4D8D-B84F-4288C3F984FD}" type="presParOf" srcId="{3722EEA9-20D9-4A84-AA2B-614167C098B8}" destId="{4E782E57-9F00-40E2-B1E9-5C0A149313F4}" srcOrd="0" destOrd="0" presId="urn:microsoft.com/office/officeart/2005/8/layout/hList1#1"/>
    <dgm:cxn modelId="{5A8263E5-AA40-4B4E-8A7C-C995DD686DF2}" type="presParOf" srcId="{3722EEA9-20D9-4A84-AA2B-614167C098B8}" destId="{96683A46-9AA2-4E1F-9947-88113678410E}" srcOrd="1" destOrd="0" presId="urn:microsoft.com/office/officeart/2005/8/layout/hList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143E1-48C9-44ED-A069-16E17D9BB7CC}" type="doc">
      <dgm:prSet loTypeId="urn:microsoft.com/office/officeart/2005/8/layout/arrow6#1" loCatId="relationship" qsTypeId="urn:microsoft.com/office/officeart/2005/8/quickstyle/simple2#13" qsCatId="simple" csTypeId="urn:microsoft.com/office/officeart/2005/8/colors/accent3_2" csCatId="accent3" phldr="1"/>
      <dgm:spPr/>
      <dgm:t>
        <a:bodyPr/>
        <a:lstStyle/>
        <a:p>
          <a:endParaRPr lang="en-US"/>
        </a:p>
      </dgm:t>
    </dgm:pt>
    <dgm:pt modelId="{EEE85625-F37E-45A7-8CEE-D3201CD8B84F}">
      <dgm:prSet phldrT="[Text]"/>
      <dgm:spPr/>
      <dgm:t>
        <a:bodyPr/>
        <a:lstStyle/>
        <a:p>
          <a:r>
            <a:rPr lang="en-US" dirty="0" smtClean="0">
              <a:effectLst>
                <a:outerShdw blurRad="50800" dist="50800" dir="2700000" algn="tl" rotWithShape="0">
                  <a:srgbClr val="000000">
                    <a:alpha val="43137"/>
                  </a:srgbClr>
                </a:outerShdw>
              </a:effectLst>
            </a:rPr>
            <a:t>KNN</a:t>
          </a:r>
          <a:endParaRPr lang="en-US" dirty="0">
            <a:effectLst>
              <a:outerShdw blurRad="50800" dist="50800" dir="2700000" algn="tl" rotWithShape="0">
                <a:srgbClr val="000000">
                  <a:alpha val="43137"/>
                </a:srgbClr>
              </a:outerShdw>
            </a:effectLst>
          </a:endParaRPr>
        </a:p>
      </dgm:t>
    </dgm:pt>
    <dgm:pt modelId="{9BFC236A-5616-461A-A044-F72967DFA77E}" type="parTrans" cxnId="{A0C8A536-103F-4F2E-84B8-C587F2BAF06E}">
      <dgm:prSet/>
      <dgm:spPr/>
      <dgm:t>
        <a:bodyPr/>
        <a:lstStyle/>
        <a:p>
          <a:endParaRPr lang="ru-RU"/>
        </a:p>
      </dgm:t>
    </dgm:pt>
    <dgm:pt modelId="{30DF64B1-5FC8-4522-ABEB-EABA9D56C917}" type="sibTrans" cxnId="{A0C8A536-103F-4F2E-84B8-C587F2BAF06E}">
      <dgm:prSet/>
      <dgm:spPr/>
      <dgm:t>
        <a:bodyPr/>
        <a:lstStyle/>
        <a:p>
          <a:endParaRPr lang="ru-RU"/>
        </a:p>
      </dgm:t>
    </dgm:pt>
    <dgm:pt modelId="{31B3D56C-025C-4C4C-BA39-C233DC0E91E8}">
      <dgm:prSet phldrT="[Text]"/>
      <dgm:spPr/>
      <dgm:t>
        <a:bodyPr/>
        <a:lstStyle/>
        <a:p>
          <a:r>
            <a:rPr lang="en-US" dirty="0" smtClean="0">
              <a:effectLst>
                <a:outerShdw blurRad="50800" dist="50800" dir="2700000" algn="tl" rotWithShape="0">
                  <a:srgbClr val="000000">
                    <a:alpha val="43137"/>
                  </a:srgbClr>
                </a:outerShdw>
              </a:effectLst>
            </a:rPr>
            <a:t>SSL</a:t>
          </a:r>
          <a:endParaRPr lang="en-US" dirty="0">
            <a:effectLst>
              <a:outerShdw blurRad="50800" dist="50800" dir="2700000" algn="tl" rotWithShape="0">
                <a:srgbClr val="000000">
                  <a:alpha val="43137"/>
                </a:srgbClr>
              </a:outerShdw>
            </a:effectLst>
          </a:endParaRPr>
        </a:p>
      </dgm:t>
    </dgm:pt>
    <dgm:pt modelId="{83F98CB4-1281-4284-8C66-0C2D2E8E8D8B}" type="parTrans" cxnId="{E8F41794-3EE8-4B91-BF21-817205914EB7}">
      <dgm:prSet/>
      <dgm:spPr/>
      <dgm:t>
        <a:bodyPr/>
        <a:lstStyle/>
        <a:p>
          <a:endParaRPr lang="ru-RU"/>
        </a:p>
      </dgm:t>
    </dgm:pt>
    <dgm:pt modelId="{E4F6CF89-A923-4697-B1FA-32C88B667337}" type="sibTrans" cxnId="{E8F41794-3EE8-4B91-BF21-817205914EB7}">
      <dgm:prSet/>
      <dgm:spPr/>
      <dgm:t>
        <a:bodyPr/>
        <a:lstStyle/>
        <a:p>
          <a:endParaRPr lang="ru-RU"/>
        </a:p>
      </dgm:t>
    </dgm:pt>
    <dgm:pt modelId="{C0F56F11-0371-4B52-81D5-069D9D7FA0FE}" type="pres">
      <dgm:prSet presAssocID="{9BF143E1-48C9-44ED-A069-16E17D9BB7CC}" presName="compositeShape" presStyleCnt="0">
        <dgm:presLayoutVars>
          <dgm:chMax val="2"/>
          <dgm:dir/>
        </dgm:presLayoutVars>
      </dgm:prSet>
      <dgm:spPr/>
      <dgm:t>
        <a:bodyPr/>
        <a:lstStyle/>
        <a:p>
          <a:endParaRPr lang="en-US"/>
        </a:p>
      </dgm:t>
    </dgm:pt>
    <dgm:pt modelId="{2AB00E57-5187-4EAE-B59F-0006C5ADD5EB}" type="pres">
      <dgm:prSet presAssocID="{9BF143E1-48C9-44ED-A069-16E17D9BB7CC}" presName="ribbon" presStyleLbl="node1" presStyleIdx="0" presStyleCnt="1" custScaleX="49123" custScaleY="31113" custLinFactNeighborY="49570"/>
      <dgm:spPr>
        <a:solidFill>
          <a:schemeClr val="accent3">
            <a:shade val="75000"/>
          </a:schemeClr>
        </a:solidFill>
      </dgm:spPr>
      <dgm:t>
        <a:bodyPr/>
        <a:lstStyle/>
        <a:p>
          <a:endParaRPr lang="en-US"/>
        </a:p>
      </dgm:t>
    </dgm:pt>
    <dgm:pt modelId="{27122C9D-A928-46D7-9DEE-4693607B47D1}" type="pres">
      <dgm:prSet presAssocID="{9BF143E1-48C9-44ED-A069-16E17D9BB7CC}" presName="leftArrowText" presStyleLbl="node1" presStyleIdx="0" presStyleCnt="1" custScaleX="43620" custScaleY="18741" custLinFactY="14787" custLinFactNeighborX="32702" custLinFactNeighborY="100000">
        <dgm:presLayoutVars>
          <dgm:chMax val="0"/>
          <dgm:bulletEnabled val="1"/>
        </dgm:presLayoutVars>
      </dgm:prSet>
      <dgm:spPr/>
      <dgm:t>
        <a:bodyPr/>
        <a:lstStyle/>
        <a:p>
          <a:endParaRPr lang="en-US"/>
        </a:p>
      </dgm:t>
    </dgm:pt>
    <dgm:pt modelId="{D206D9EF-D0A2-4009-8BD0-5FF5F7498297}" type="pres">
      <dgm:prSet presAssocID="{9BF143E1-48C9-44ED-A069-16E17D9BB7CC}" presName="rightArrowText" presStyleLbl="node1" presStyleIdx="0" presStyleCnt="1" custScaleX="52452" custScaleY="24541" custLinFactNeighborX="-24702" custLinFactNeighborY="91821">
        <dgm:presLayoutVars>
          <dgm:chMax val="0"/>
          <dgm:bulletEnabled val="1"/>
        </dgm:presLayoutVars>
      </dgm:prSet>
      <dgm:spPr/>
      <dgm:t>
        <a:bodyPr/>
        <a:lstStyle/>
        <a:p>
          <a:endParaRPr lang="en-US"/>
        </a:p>
      </dgm:t>
    </dgm:pt>
  </dgm:ptLst>
  <dgm:cxnLst>
    <dgm:cxn modelId="{A0C8A536-103F-4F2E-84B8-C587F2BAF06E}" srcId="{9BF143E1-48C9-44ED-A069-16E17D9BB7CC}" destId="{EEE85625-F37E-45A7-8CEE-D3201CD8B84F}" srcOrd="0" destOrd="0" parTransId="{9BFC236A-5616-461A-A044-F72967DFA77E}" sibTransId="{30DF64B1-5FC8-4522-ABEB-EABA9D56C917}"/>
    <dgm:cxn modelId="{E8F41794-3EE8-4B91-BF21-817205914EB7}" srcId="{9BF143E1-48C9-44ED-A069-16E17D9BB7CC}" destId="{31B3D56C-025C-4C4C-BA39-C233DC0E91E8}" srcOrd="1" destOrd="0" parTransId="{83F98CB4-1281-4284-8C66-0C2D2E8E8D8B}" sibTransId="{E4F6CF89-A923-4697-B1FA-32C88B667337}"/>
    <dgm:cxn modelId="{4F478D71-A7E0-418F-9659-A078E8AE8E64}" type="presOf" srcId="{9BF143E1-48C9-44ED-A069-16E17D9BB7CC}" destId="{C0F56F11-0371-4B52-81D5-069D9D7FA0FE}" srcOrd="0" destOrd="0" presId="urn:microsoft.com/office/officeart/2005/8/layout/arrow6#1"/>
    <dgm:cxn modelId="{2CBE0045-FF15-43CF-AC75-2274CEBE76DF}" type="presOf" srcId="{31B3D56C-025C-4C4C-BA39-C233DC0E91E8}" destId="{D206D9EF-D0A2-4009-8BD0-5FF5F7498297}" srcOrd="0" destOrd="0" presId="urn:microsoft.com/office/officeart/2005/8/layout/arrow6#1"/>
    <dgm:cxn modelId="{CEEB5CAD-2044-45BA-9161-F57BC96A81B1}" type="presOf" srcId="{EEE85625-F37E-45A7-8CEE-D3201CD8B84F}" destId="{27122C9D-A928-46D7-9DEE-4693607B47D1}" srcOrd="0" destOrd="0" presId="urn:microsoft.com/office/officeart/2005/8/layout/arrow6#1"/>
    <dgm:cxn modelId="{7087D5D5-3B61-4FA8-8A31-A9B9BC4084DB}" type="presParOf" srcId="{C0F56F11-0371-4B52-81D5-069D9D7FA0FE}" destId="{2AB00E57-5187-4EAE-B59F-0006C5ADD5EB}" srcOrd="0" destOrd="0" presId="urn:microsoft.com/office/officeart/2005/8/layout/arrow6#1"/>
    <dgm:cxn modelId="{7E8C56E2-AF81-4409-8A12-0CDDEAC5D49B}" type="presParOf" srcId="{C0F56F11-0371-4B52-81D5-069D9D7FA0FE}" destId="{27122C9D-A928-46D7-9DEE-4693607B47D1}" srcOrd="1" destOrd="0" presId="urn:microsoft.com/office/officeart/2005/8/layout/arrow6#1"/>
    <dgm:cxn modelId="{6A592855-9AD6-4228-87A2-457D888C8B21}" type="presParOf" srcId="{C0F56F11-0371-4B52-81D5-069D9D7FA0FE}" destId="{D206D9EF-D0A2-4009-8BD0-5FF5F7498297}" srcOrd="2" destOrd="0" presId="urn:microsoft.com/office/officeart/2005/8/layout/arrow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1" minVer="12.0">
  <dgm:title val=""/>
  <dgm:desc val=""/>
  <dgm:catLst>
    <dgm:cat type="process" pri="9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varLst>
    <dgm:alg type="composite">
      <dgm:param type="vertAlign" val="none"/>
      <dgm:param type="horzAlign" val="none"/>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choose name="Name0">
      <dgm:if name="Name1" axis="ch" ptType="node" func="cnt" op="gte" val="1">
        <dgm:layoutNode name="arrow" styleLbl="bgShp">
          <dgm:alg type="sp"/>
          <dgm:shape xmlns:r="http://schemas.openxmlformats.org/officeDocument/2006/relationships" type="swooshArrow" r:blip="">
            <dgm:adjLst/>
          </dgm:shape>
          <dgm:presOf/>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w" val="250"/>
                <dgm:constr type="h" val="250"/>
                <dgm:constr type="l" for="ch" forName="textBox1" refType="w" fact="0.43525"/>
                <dgm:constr type="t" for="ch" forName="textBox1" refType="h" fact="0.41625"/>
                <dgm:constr type="w" for="ch" forName="textBox1" refType="w" fact="0.4"/>
                <dgm:constr type="h" for="ch" forName="textBox1" refType="h" fact="0.4"/>
                <dgm:constr type="ctrX" for="ch" forName="bullet1" refType="l" refFor="ch" refForName="textBox1"/>
                <dgm:constr type="ctrY" for="ch" forName="bullet1" refType="t" refFor="ch" refForName="textBox1"/>
                <dgm:constr type="w" for="ch" forName="bullet1" refType="w" fact="0.0325"/>
                <dgm:constr type="h" for="ch" forName="bullet1" refType="w" refFor="ch" refForName="bullet1"/>
                <dgm:constr type="primFontSz" for="ch" ptType="node" val="36"/>
                <dgm:constr type="primFontSz" for="ch" ptType="node" op="equ"/>
              </dgm:constrLst>
              <dgm:forEach name="Name5" axis="ch" ptType="node" cnt="1">
                <dgm:layoutNode name="textBox1"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1" styleLbl="node1">
                  <dgm:alg type="sp"/>
                  <dgm:shape xmlns:r="http://schemas.openxmlformats.org/officeDocument/2006/relationships" type="ellipse" r:blip="">
                    <dgm:adjLst/>
                  </dgm:shape>
                  <dgm:presOf/>
                  <dgm:constr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onstrLst>
                <dgm:constr type="w" val="250"/>
                <dgm:constr type="h" val="250"/>
                <dgm:constr type="l" for="ch" forName="textBox2a" refType="w" fact="0.2735"/>
                <dgm:constr type="t" for="ch" forName="textBox2a" refType="h" fact="0.5565"/>
                <dgm:constr type="w" for="ch" forName="textBox2a" refType="w" fact="0.325"/>
                <dgm:constr type="h" for="ch" forName="textBox2a" refType="h" fact="0.4"/>
                <dgm:constr type="ctrX" for="ch" forName="bullet2a" refType="l" refFor="ch" refForName="textBox2a"/>
                <dgm:constr type="ctrY" for="ch" forName="bullet2a" refType="t" refFor="ch" refForName="textBox2a"/>
                <dgm:constr type="w" for="ch" forName="bullet2a" refType="w" fact="0.025"/>
                <dgm:constr type="h" for="ch" forName="bullet2a" refType="w" refFor="ch" refForName="bullet2a"/>
                <dgm:constr type="l" for="ch" forName="textBox2b" refType="w" fact="0.6145"/>
                <dgm:constr type="t" for="ch" forName="textBox2b" refType="h" fact="0.3085"/>
                <dgm:constr type="w" for="ch" forName="textBox2b" refType="w" fact="0.325"/>
                <dgm:constr type="h" for="ch" forName="textBox2b" refType="h" fact="0.4"/>
                <dgm:constr type="ctrX" for="ch" forName="bullet2b" refType="l" refFor="ch" refForName="textBox2b"/>
                <dgm:constr type="ctrY" for="ch" forName="bullet2b" refType="t" refFor="ch" refForName="textBox2b"/>
                <dgm:constr type="w" for="ch" forName="bullet2b" refType="w" fact="0.035"/>
                <dgm:constr type="h" for="ch" forName="bullet2b" refType="w" refFor="ch" refForName="bullet2b"/>
                <dgm:constr type="primFontSz" for="ch" ptType="node" val="36"/>
                <dgm:constr type="primFontSz" for="ch" ptType="node" op="equ"/>
              </dgm:constrLst>
              <dgm:forEach name="Name7" axis="ch" ptType="node" cnt="1">
                <dgm:layoutNode name="textBox2a"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2a" styleLbl="node1">
                  <dgm:alg type="sp"/>
                  <dgm:shape xmlns:r="http://schemas.openxmlformats.org/officeDocument/2006/relationships" type="ellipse" r:blip="">
                    <dgm:adjLst/>
                  </dgm:shape>
                  <dgm:presOf/>
                </dgm:layoutNode>
              </dgm:forEach>
              <dgm:forEach name="Name8" axis="ch" ptType="node" st="2" cnt="1">
                <dgm:layoutNode name="textBox2b"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2b" styleLbl="node1">
                  <dgm:alg type="sp"/>
                  <dgm:shape xmlns:r="http://schemas.openxmlformats.org/officeDocument/2006/relationships" type="ellipse" r:blip="">
                    <dgm:adjLst/>
                  </dgm:shape>
                  <dgm:presOf/>
                </dgm:layoutNode>
              </dgm:forEach>
            </dgm:layoutNode>
          </dgm:if>
          <dgm:if name="Name9" axis="ch" ptType="node" func="cnt" op="equ" val="3">
            <dgm:layoutNode name="arrowDiagram3">
              <dgm:alg type="composite">
                <dgm:param type="vertAlign" val="none"/>
                <dgm:param type="horzAlign" val="none"/>
              </dgm:alg>
              <dgm:shape xmlns:r="http://schemas.openxmlformats.org/officeDocument/2006/relationships" r:blip="">
                <dgm:adjLst/>
              </dgm:shape>
              <dgm:presOf/>
              <dgm:constrLst>
                <dgm:constr type="w" val="250"/>
                <dgm:constr type="h" val="250"/>
                <dgm:constr type="l" for="ch" forName="textBox3a" refType="w" fact="0.176"/>
                <dgm:constr type="t" for="ch" forName="textBox3a" refType="h" fact="0.668"/>
                <dgm:constr type="w" for="ch" forName="textBox3a" refType="w" fact="0.25"/>
                <dgm:constr type="h" for="ch" forName="textBox3a" refType="h" fact="0.26"/>
                <dgm:constr type="ctrX" for="ch" forName="bullet3a" refType="l" refFor="ch" refForName="textBox3a"/>
                <dgm:constr type="ctrY" for="ch" forName="bullet3a" refType="t" refFor="ch" refForName="textBox3a"/>
                <dgm:constr type="w" for="ch" forName="bullet3a" refType="w" fact="0.02"/>
                <dgm:constr type="h" for="ch" forName="bullet3a" refType="w" refFor="ch" refForName="bullet3a"/>
                <dgm:constr type="l" for="ch" forName="textBox3b" refType="w" fact="0.43525"/>
                <dgm:constr type="t" for="ch" forName="textBox3b" refType="h" fact="0.41625"/>
                <dgm:constr type="w" for="ch" forName="textBox3b" refType="w" fact="0.25"/>
                <dgm:constr type="h" for="ch" forName="textBox3b" refType="h" fact="0.26"/>
                <dgm:constr type="ctrX" for="ch" forName="bullet3b" refType="l" refFor="ch" refForName="textBox3b"/>
                <dgm:constr type="ctrY" for="ch" forName="bullet3b" refType="t" refFor="ch" refForName="textBox3b"/>
                <dgm:constr type="w" for="ch" forName="bullet3b" refType="w" fact="0.0325"/>
                <dgm:constr type="h" for="ch" forName="bullet3b" refType="w" refFor="ch" refForName="bullet3b"/>
                <dgm:constr type="l" for="ch" forName="textBox3c" refType="w" fact="0.73675"/>
                <dgm:constr type="t" for="ch" forName="textBox3c" refType="h" fact="0.25475"/>
                <dgm:constr type="w" for="ch" forName="textBox3c" refType="w" fact="0.25"/>
                <dgm:constr type="h" for="ch" forName="textBox3c" refType="h" fact="0.26"/>
                <dgm:constr type="ctrX" for="ch" forName="bullet3c" refType="l" refFor="ch" refForName="textBox3c"/>
                <dgm:constr type="ctrY" for="ch" forName="bullet3c" refType="t" refFor="ch" refForName="textBox3c"/>
                <dgm:constr type="w" for="ch" forName="bullet3c" refType="w" fact="0.0375"/>
                <dgm:constr type="h" for="ch" forName="bullet3c" refType="w" refFor="ch" refForName="bullet3c"/>
                <dgm:constr type="primFontSz" for="ch" ptType="node" val="36"/>
                <dgm:constr type="primFontSz" for="ch" ptType="node" op="equ"/>
              </dgm:constrLst>
              <dgm:forEach name="Name10" axis="ch" ptType="node" cnt="1">
                <dgm:layoutNode name="textBox3a"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3a" styleLbl="node1">
                  <dgm:alg type="sp"/>
                  <dgm:shape xmlns:r="http://schemas.openxmlformats.org/officeDocument/2006/relationships" type="ellipse" r:blip="">
                    <dgm:adjLst/>
                  </dgm:shape>
                  <dgm:presOf/>
                </dgm:layoutNode>
              </dgm:forEach>
              <dgm:forEach name="Name11" axis="ch" ptType="node" st="2" cnt="1">
                <dgm:layoutNode name="textBox3b"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3b" styleLbl="node1">
                  <dgm:alg type="sp"/>
                  <dgm:shape xmlns:r="http://schemas.openxmlformats.org/officeDocument/2006/relationships" type="ellipse" r:blip="">
                    <dgm:adjLst/>
                  </dgm:shape>
                  <dgm:presOf/>
                </dgm:layoutNode>
              </dgm:forEach>
              <dgm:forEach name="Name12" axis="ch" ptType="node" st="3" cnt="1">
                <dgm:layoutNode name="textBox3c"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3c" styleLbl="node1">
                  <dgm:alg type="sp"/>
                  <dgm:shape xmlns:r="http://schemas.openxmlformats.org/officeDocument/2006/relationships" type="ellipse" r:blip="">
                    <dgm:adjLst/>
                  </dgm:shape>
                  <dgm:presOf/>
                </dgm:layoutNode>
              </dgm:forEach>
            </dgm:layoutNode>
          </dgm:if>
          <dgm:if name="Name13" axis="ch" ptType="node" func="cnt" op="equ" val="4">
            <dgm:layoutNode name="arrowDiagram4">
              <dgm:alg type="composite">
                <dgm:param type="vertAlign" val="none"/>
                <dgm:param type="horzAlign" val="none"/>
              </dgm:alg>
              <dgm:shape xmlns:r="http://schemas.openxmlformats.org/officeDocument/2006/relationships" r:blip="">
                <dgm:adjLst/>
              </dgm:shape>
              <dgm:presOf/>
              <dgm:constrLst>
                <dgm:constr type="w" val="250"/>
                <dgm:constr type="h" val="250"/>
                <dgm:constr type="l" for="ch" forName="textBox4a" refType="w" fact="0.139"/>
                <dgm:constr type="t" for="ch" forName="textBox4a" refType="h" fact="0.72"/>
                <dgm:constr type="w" for="ch" forName="textBox4a" refType="w" fact="0.175"/>
                <dgm:constr type="h" for="ch" forName="textBox4a" refType="h" fact="0.26"/>
                <dgm:constr type="ctrX" for="ch" forName="bullet4a" refType="l" refFor="ch" refForName="textBox4a"/>
                <dgm:constr type="ctrY" for="ch" forName="bullet4a" refType="t" refFor="ch" refForName="textBox4a"/>
                <dgm:constr type="w" for="ch" forName="bullet4a" refType="w" fact="0.02"/>
                <dgm:constr type="h" for="ch" forName="bullet4a" refType="w" refFor="ch" refForName="bullet4a"/>
                <dgm:constr type="l" for="ch" forName="textBox4b" refType="w" fact="0.33075"/>
                <dgm:constr type="t" for="ch" forName="textBox4b" refType="h" fact="0.49775"/>
                <dgm:constr type="w" for="ch" forName="textBox4b" refType="w" fact="0.175"/>
                <dgm:constr type="h" for="ch" forName="textBox4b" refType="h" fact="0.26"/>
                <dgm:constr type="ctrX" for="ch" forName="bullet4b" refType="l" refFor="ch" refForName="textBox4b"/>
                <dgm:constr type="ctrY" for="ch" forName="bullet4b" refType="t" refFor="ch" refForName="textBox4b"/>
                <dgm:constr type="w" for="ch" forName="bullet4b" refType="w" fact="0.0275"/>
                <dgm:constr type="h" for="ch" forName="bullet4b" refType="w" refFor="ch" refForName="bullet4b"/>
                <dgm:constr type="l" for="ch" forName="textBox4c" refType="w" fact="0.55925"/>
                <dgm:constr type="t" for="ch" forName="textBox4c" refType="h" fact="0.33325"/>
                <dgm:constr type="w" for="ch" forName="textBox4c" refType="w" fact="0.175"/>
                <dgm:constr type="h" for="ch" forName="textBox4c" refType="h" fact="0.26"/>
                <dgm:constr type="ctrX" for="ch" forName="bullet4c" refType="l" refFor="ch" refForName="textBox4c"/>
                <dgm:constr type="ctrY" for="ch" forName="bullet4c" refType="t" refFor="ch" refForName="textBox4c"/>
                <dgm:constr type="w" for="ch" forName="bullet4c" refType="w" fact="0.0325"/>
                <dgm:constr type="h" for="ch" forName="bullet4c" refType="w" refFor="ch" refForName="bullet4c"/>
                <dgm:constr type="l" for="ch" forName="textBox4d" refType="w" fact="0.79675"/>
                <dgm:constr type="t" for="ch" forName="textBox4d" refType="h" fact="0.23575"/>
                <dgm:constr type="w" for="ch" forName="textBox4d" refType="w" fact="0.175"/>
                <dgm:constr type="h" for="ch" forName="textBox4d" refType="h" fact="0.26"/>
                <dgm:constr type="ctrX" for="ch" forName="bullet4d" refType="l" refFor="ch" refForName="textBox4d"/>
                <dgm:constr type="ctrY" for="ch" forName="bullet4d" refType="t" refFor="ch" refForName="textBox4d"/>
                <dgm:constr type="w" for="ch" forName="bullet4d" refType="w" fact="0.0375"/>
                <dgm:constr type="h" for="ch" forName="bullet4d" refType="w" refFor="ch" refForName="bullet4d"/>
                <dgm:constr type="primFontSz" for="ch" ptType="node" val="36"/>
                <dgm:constr type="primFontSz" for="ch" ptType="node" op="equ"/>
              </dgm:constrLst>
              <dgm:forEach name="Name14" axis="ch" ptType="node" cnt="1">
                <dgm:layoutNode name="textBox4a"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4a" styleLbl="node1">
                  <dgm:alg type="sp"/>
                  <dgm:shape xmlns:r="http://schemas.openxmlformats.org/officeDocument/2006/relationships" type="ellipse" r:blip="">
                    <dgm:adjLst/>
                  </dgm:shape>
                  <dgm:presOf/>
                </dgm:layoutNode>
              </dgm:forEach>
              <dgm:forEach name="Name15" axis="ch" ptType="node" st="2" cnt="1">
                <dgm:layoutNode name="textBox4b"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4b" styleLbl="node1">
                  <dgm:alg type="sp"/>
                  <dgm:shape xmlns:r="http://schemas.openxmlformats.org/officeDocument/2006/relationships" type="ellipse" r:blip="">
                    <dgm:adjLst/>
                  </dgm:shape>
                  <dgm:presOf/>
                </dgm:layoutNode>
              </dgm:forEach>
              <dgm:forEach name="Name16" axis="ch" ptType="node" st="3" cnt="1">
                <dgm:layoutNode name="textBox4c"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4c" styleLbl="node1">
                  <dgm:alg type="sp"/>
                  <dgm:shape xmlns:r="http://schemas.openxmlformats.org/officeDocument/2006/relationships" type="ellipse" r:blip="">
                    <dgm:adjLst/>
                  </dgm:shape>
                  <dgm:presOf/>
                </dgm:layoutNode>
              </dgm:forEach>
              <dgm:forEach name="Name17" axis="ch" ptType="node" st="4" cnt="1">
                <dgm:layoutNode name="textBox4d"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4d" styleLbl="node1">
                  <dgm:alg type="sp"/>
                  <dgm:shape xmlns:r="http://schemas.openxmlformats.org/officeDocument/2006/relationships" type="ellipse" r:blip="">
                    <dgm:adjLst/>
                  </dgm:shape>
                  <dgm:presOf/>
                </dgm:layoutNode>
              </dgm:forEach>
            </dgm:layoutNode>
          </dgm:if>
          <dgm:else name="Name18">
            <dgm:layoutNode name="arrowDiagram5">
              <dgm:alg type="composite">
                <dgm:param type="vertAlign" val="none"/>
                <dgm:param type="horzAlign" val="none"/>
              </dgm:alg>
              <dgm:shape xmlns:r="http://schemas.openxmlformats.org/officeDocument/2006/relationships" r:blip="">
                <dgm:adjLst/>
              </dgm:shape>
              <dgm:presOf/>
              <dgm:constrLst>
                <dgm:constr type="w" val="250"/>
                <dgm:constr type="h" val="250"/>
                <dgm:constr type="l" for="ch" forName="textBox5a" refType="w" fact="0.139"/>
                <dgm:constr type="t" for="ch" forName="textBox5a" refType="h" fact="0.72"/>
                <dgm:constr type="w" for="ch" forName="textBox5a" refType="w" fact="0.125"/>
                <dgm:constr type="h" for="ch" forName="textBox5a" refType="h" fact="0.26"/>
                <dgm:constr type="ctrX" for="ch" forName="bullet5a" refType="l" refFor="ch" refForName="textBox5a"/>
                <dgm:constr type="ctrY" for="ch" forName="bullet5a" refType="t" refFor="ch" refForName="textBox5a"/>
                <dgm:constr type="w" for="ch" forName="bullet5a" refType="w" fact="0.02"/>
                <dgm:constr type="h" for="ch" forName="bullet5a" refType="w" refFor="ch" refForName="bullet5a"/>
                <dgm:constr type="l" for="ch" forName="textBox5b" refType="w" fact="0.2735"/>
                <dgm:constr type="t" for="ch" forName="textBox5b" refType="h" fact="0.5565"/>
                <dgm:constr type="w" for="ch" forName="textBox5b" refType="w" fact="0.125"/>
                <dgm:constr type="h" for="ch" forName="textBox5b" refType="h" fact="0.26"/>
                <dgm:constr type="ctrX" for="ch" forName="bullet5b" refType="l" refFor="ch" refForName="textBox5b"/>
                <dgm:constr type="ctrY" for="ch" forName="bullet5b" refType="t" refFor="ch" refForName="textBox5b"/>
                <dgm:constr type="w" for="ch" forName="bullet5b" refType="w" fact="0.025"/>
                <dgm:constr type="h" for="ch" forName="bullet5b" refType="w" refFor="ch" refForName="bullet5b"/>
                <dgm:constr type="l" for="ch" forName="textBox5c" refType="w" fact="0.43525"/>
                <dgm:constr type="t" for="ch" forName="textBox5c" refType="h" fact="0.41625"/>
                <dgm:constr type="w" for="ch" forName="textBox5c" refType="w" fact="0.125"/>
                <dgm:constr type="h" for="ch" forName="textBox5c" refType="h" fact="0.26"/>
                <dgm:constr type="ctrX" for="ch" forName="bullet5c" refType="l" refFor="ch" refForName="textBox5c"/>
                <dgm:constr type="ctrY" for="ch" forName="bullet5c" refType="t" refFor="ch" refForName="textBox5c"/>
                <dgm:constr type="w" for="ch" forName="bullet5c" refType="w" fact="0.0325"/>
                <dgm:constr type="h" for="ch" forName="bullet5c" refType="w" refFor="ch" refForName="bullet5c"/>
                <dgm:constr type="l" for="ch" forName="textBox5d" refType="w" fact="0.6145"/>
                <dgm:constr type="t" for="ch" forName="textBox5d" refType="h" fact="0.3085"/>
                <dgm:constr type="w" for="ch" forName="textBox5d" refType="w" fact="0.125"/>
                <dgm:constr type="h" for="ch" forName="textBox5d" refType="h" fact="0.26"/>
                <dgm:constr type="ctrX" for="ch" forName="bullet5d" refType="l" refFor="ch" refForName="textBox5d"/>
                <dgm:constr type="ctrY" for="ch" forName="bullet5d" refType="t" refFor="ch" refForName="textBox5d"/>
                <dgm:constr type="w" for="ch" forName="bullet5d" refType="w" fact="0.035"/>
                <dgm:constr type="h" for="ch" forName="bullet5d" refType="w" refFor="ch" refForName="bullet5d"/>
                <dgm:constr type="l" for="ch" forName="textBox5e" refType="w" fact="0.79675"/>
                <dgm:constr type="t" for="ch" forName="textBox5e" refType="h" fact="0.23575"/>
                <dgm:constr type="w" for="ch" forName="textBox5e" refType="w" fact="0.125"/>
                <dgm:constr type="h" for="ch" forName="textBox5e" refType="h" fact="0.26"/>
                <dgm:constr type="ctrX" for="ch" forName="bullet5e" refType="l" refFor="ch" refForName="textBox5e"/>
                <dgm:constr type="ctrY" for="ch" forName="bullet5e" refType="t" refFor="ch" refForName="textBox5e"/>
                <dgm:constr type="w" for="ch" forName="bullet5e" refType="w" fact="0.0375"/>
                <dgm:constr type="h" for="ch" forName="bullet5e" refType="w" refFor="ch" refForName="bullet5e"/>
                <dgm:constr type="primFontSz" for="ch" ptType="node" val="36"/>
                <dgm:constr type="primFontSz" for="ch" ptType="node" op="equ"/>
              </dgm:constrLst>
              <dgm:forEach name="Name19" axis="ch" ptType="node" cnt="1">
                <dgm:layoutNode name="textBox5a"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5a" styleLbl="node1">
                  <dgm:alg type="sp"/>
                  <dgm:shape xmlns:r="http://schemas.openxmlformats.org/officeDocument/2006/relationships" type="ellipse" r:blip="">
                    <dgm:adjLst/>
                  </dgm:shape>
                  <dgm:presOf/>
                </dgm:layoutNode>
              </dgm:forEach>
              <dgm:forEach name="Name20" axis="ch" ptType="node" st="2" cnt="1">
                <dgm:layoutNode name="textBox5b"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5b" styleLbl="node1">
                  <dgm:alg type="sp"/>
                  <dgm:shape xmlns:r="http://schemas.openxmlformats.org/officeDocument/2006/relationships" type="ellipse" r:blip="">
                    <dgm:adjLst/>
                  </dgm:shape>
                  <dgm:presOf/>
                </dgm:layoutNode>
              </dgm:forEach>
              <dgm:forEach name="Name21" axis="ch" ptType="node" st="3" cnt="1">
                <dgm:layoutNode name="textBox5c"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5c" styleLbl="node1">
                  <dgm:alg type="sp"/>
                  <dgm:shape xmlns:r="http://schemas.openxmlformats.org/officeDocument/2006/relationships" type="ellipse" r:blip="">
                    <dgm:adjLst/>
                  </dgm:shape>
                  <dgm:presOf/>
                </dgm:layoutNode>
              </dgm:forEach>
              <dgm:forEach name="Name22" axis="ch" ptType="node" st="4" cnt="1">
                <dgm:layoutNode name="textBox5d"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5d" styleLbl="node1">
                  <dgm:alg type="sp"/>
                  <dgm:shape xmlns:r="http://schemas.openxmlformats.org/officeDocument/2006/relationships" type="ellipse" r:blip="">
                    <dgm:adjLst/>
                  </dgm:shape>
                  <dgm:presOf/>
                </dgm:layoutNode>
              </dgm:forEach>
              <dgm:forEach name="Name23" axis="ch" ptType="node" st="5" cnt="1">
                <dgm:layoutNode name="textBox5e" styleLbl="revTx">
                  <dgm:varLst>
                    <dgm:bulletEnabled val="1"/>
                  </dgm:varLst>
                  <dgm:alg type="tx">
                    <dgm:param type="txAnchorVert" val="t"/>
                    <dgm:param type="parTxLTRAlign" val="l"/>
                  </dgm:alg>
                  <dgm:shape xmlns:r="http://schemas.openxmlformats.org/officeDocument/2006/relationships" type="rect" r:blip="">
                    <dgm:adjLst/>
                  </dgm:shape>
                  <dgm:presOf axis="desOrSelf" ptType="node"/>
                  <dgm:constrLst>
                    <dgm:constr type="w" val="250"/>
                    <dgm:constr type="h" val="250"/>
                    <dgm:constr type="primFontSz" val="36"/>
                  </dgm:constrLst>
                  <dgm:ruleLst>
                    <dgm:rule type="primFontSz" val="2" fact="NaN" max="NaN"/>
                  </dgm:ruleLst>
                </dgm:layoutNode>
                <dgm:layoutNode name="bullet5e" styleLbl="node1">
                  <dgm:alg type="sp"/>
                  <dgm:shape xmlns:r="http://schemas.openxmlformats.org/officeDocument/2006/relationships" type="ellipse" r:blip="">
                    <dgm:adjLst/>
                  </dgm:shape>
                  <dgm:presOf/>
                </dgm:layoutNode>
              </dgm:forEach>
            </dgm:layoutNode>
          </dgm:else>
        </dgm:choose>
      </dgm:if>
      <dgm:else name="Name24"/>
    </dgm:choose>
  </dgm:layoutNode>
</dgm:layoutDef>
</file>

<file path=ppt/diagrams/layout2.xml><?xml version="1.0" encoding="utf-8"?>
<dgm:layoutDef xmlns:dgm="http://schemas.openxmlformats.org/drawingml/2006/diagram" xmlns:a="http://schemas.openxmlformats.org/drawingml/2006/main" uniqueId="urn:microsoft.com/office/officeart/2005/8/layout/hList1#1" minVer="12.0">
  <dgm:title val=""/>
  <dgm:desc val=""/>
  <dgm:catLst>
    <dgm:cat type="process" pri="9000"/>
  </dgm:catLst>
  <dgm:sampData>
    <dgm:dataModel>
      <dgm:ptLst>
        <dgm:pt modelId="0" type="doc">
          <dgm:prSet phldr="1"/>
        </dgm:pt>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varLst>
    <dgm:choose name="Name1">
      <dgm:if name="Name2" func="var" arg="dir" op="equ" val="norm">
        <dgm:alg type="lin">
          <dgm:param type="linDir" val="fromL"/>
          <dgm:param type="vertAlign" val="mid"/>
          <dgm:param type="nodeHorzAlign" val="l"/>
          <dgm:param type="nodeVertAlign" val="t"/>
          <dgm:param type="fallback" val="1D"/>
        </dgm:alg>
      </dgm:if>
      <dgm:else name="Name3">
        <dgm:alg type="lin">
          <dgm:param type="linDir" val="fromR"/>
          <dgm:param type="vertAlign" val="mid"/>
          <dgm:param type="nodeHorzAlign" val="r"/>
          <dgm:param type="nodeVertAlign" val="t"/>
          <dgm:param type="fallback" val="1D"/>
        </dgm:alg>
      </dgm:else>
    </dgm:choose>
    <dgm:shape xmlns:r="http://schemas.openxmlformats.org/officeDocument/2006/relationships" r:blip="">
      <dgm:adjLst/>
    </dgm:shape>
    <dgm:constrLst>
      <dgm:constr type="w" for="des" forName="header" refType="w"/>
      <dgm:constr type="h" for="des" forName="header" op="equ" val="10"/>
      <dgm:constr type="w" for="ch" forName="vertFlow" refType="w"/>
      <dgm:constr type="h" for="des" forName="child" op="equ" val="20"/>
      <dgm:constr type="w" for="ch" forName="hSp" refType="w" refFor="des" refForName="header" op="equ" fact="0.14"/>
      <dgm:constr type="primFontSz" for="des" forName="child" op="equ"/>
      <dgm:constr type="primFontSz" for="des" forName="header" op="equ"/>
      <dgm:constr type="primFontSz" for="des" forName="header" refType="primFontSz" refFor="des" refForName="child" op="gte"/>
      <dgm:constr type="primFontSz" for="des" forName="header" refType="primFontSz" refFor="des" refForName="child" op="lte" fact="2"/>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1D"/>
            </dgm:alg>
          </dgm:if>
          <dgm:else name="Name7">
            <dgm:alg type="lin">
              <dgm:param type="linDir" val="fromT"/>
              <dgm:param type="nodeHorzAlign" val="ctr"/>
              <dgm:param type="nodeVertAlign" val="t"/>
              <dgm:param type="fallback" val="1D"/>
            </dgm:alg>
          </dgm:else>
        </dgm:choose>
        <dgm:constrLst>
          <dgm:constr type="w" for="ch" refType="w"/>
        </dgm:constrLst>
        <dgm:ruleLst/>
        <dgm:layoutNode name="header" styleLbl="node1">
          <dgm:varLst>
            <dgm:chMax val="0"/>
            <dgm:chPref val="0"/>
            <dgm:bulletEnabled val="1"/>
          </dgm:varLst>
          <dgm:alg type="tx"/>
          <dgm:shape xmlns:r="http://schemas.openxmlformats.org/officeDocument/2006/relationships" type="rect" r:blip="">
            <dgm:adjLst/>
          </dgm:shape>
          <dgm:presOf axis="self" ptType="node"/>
          <dgm:constrLst>
            <dgm:constr type="primFontSz" val="36"/>
            <dgm:constr type="tMarg" refType="primFontSz" fact="0.32"/>
            <dgm:constr type="bMarg" refType="primFontSz" fact="0.32"/>
          </dgm:constrLst>
          <dgm:ruleLst>
            <dgm:rule type="h" val="INF" fact="NaN" max="NaN"/>
            <dgm:rule type="primFontSz" val="2" fact="NaN" max="NaN"/>
          </dgm:ruleLst>
        </dgm:layoutNode>
        <dgm:layoutNode name="child" styleLbl="alignAccFollowNode1">
          <dgm:varLst>
            <dgm:chPref val="0"/>
            <dgm:bulletEnabled val="1"/>
          </dgm:varLst>
          <dgm:alg type="tx">
            <dgm:param type="stBulletLvl" val="1"/>
          </dgm:alg>
          <dgm:shape xmlns:r="http://schemas.openxmlformats.org/officeDocument/2006/relationships" type="rect" r:blip="" zOrderOff="-2">
            <dgm:adjLst/>
          </dgm:shape>
          <dgm:presOf axis="des" ptType="node"/>
          <dgm:constrLst>
            <dgm:constr type="primFontSz" val="36"/>
            <dgm:constr type="lMarg" refType="primFontSz" fact="0.42"/>
            <dgm:constr type="tMarg" refType="primFontSz" fact="0.42"/>
            <dgm:constr type="bMarg" refType="primFontSz" fact="0.63"/>
          </dgm:constrLst>
          <dgm:ruleLst>
            <dgm:rule type="h" val="INF" fact="NaN" max="NaN"/>
            <dgm:rule type="primFontSz" val="2" fact="NaN" max="NaN"/>
          </dgm:ruleLst>
        </dgm:layoutNode>
      </dgm:layoutNode>
      <dgm:choose name="Name8">
        <dgm:if name="Name9" axis="self" ptType="node" func="revPos" op="gte" val="2">
          <dgm:layoutNode name="hSp">
            <dgm:alg type="sp"/>
            <dgm:shape xmlns:r="http://schemas.openxmlformats.org/officeDocument/2006/relationships" r:blip="">
              <dgm:adjLst/>
            </dgm:shape>
          </dgm:layoutNode>
        </dgm:if>
        <dgm:else name="Name10"/>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1" minVer="12.0">
  <dgm:title val=""/>
  <dgm:desc val=""/>
  <dgm:catLst>
    <dgm:cat type="relationship" pri="4500"/>
  </dgm:catLst>
  <dgm:sampData>
    <dgm:dataModel>
      <dgm:ptLst>
        <dgm:pt modelId="0" type="doc">
          <dgm:prSet phldr="1"/>
        </dgm:pt>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varLst>
    <dgm:alg type="composite">
      <dgm:param type="horzAlign" val="ctr"/>
      <dgm:param type="vertAlign" val="mid"/>
      <dgm:param type="ar" val="2.5"/>
    </dgm:alg>
    <dgm:shape xmlns:r="http://schemas.openxmlformats.org/officeDocument/2006/relationships" r:blip="">
      <dgm:adjLst/>
    </dgm:shape>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choose name="Name0">
      <dgm:if name="Name1" axis="ch" ptType="node" func="cnt" op="gte" val="1">
        <dgm:layoutNode name="ribbon" styleLbl="node1">
          <dgm:alg type="sp"/>
          <dgm:shape xmlns:r="http://schemas.openxmlformats.org/officeDocument/2006/relationships" type="leftRightRibbon" r:blip="">
            <dgm:adjLst/>
          </dgm:shape>
          <dgm:presOf/>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100"/>
            <dgm:constr type="tMarg" refType="primFontSz" fact="0.28"/>
            <dgm:constr type="lMarg"/>
            <dgm:constr type="bMarg" refType="primFontSz" fact="0.3"/>
            <dgm:constr type="rMarg"/>
          </dgm:constrLst>
          <dgm:ruleLst>
            <dgm:rule type="primFontSz" val="36" fact="NaN" max="NaN"/>
            <dgm:rule type="primFontSz" val="2"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100"/>
            <dgm:constr type="tMarg" refType="primFontSz" fact="0.28"/>
            <dgm:constr type="lMarg"/>
            <dgm:constr type="bMarg" refType="primFontSz" fact="0.3"/>
            <dgm:constr type="rMarg"/>
          </dgm:constrLst>
          <dgm:ruleLst>
            <dgm:rule type="primFontSz" val="36" fact="NaN" max="NaN"/>
            <dgm:rule type="primFontSz" val="2"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3">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6">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13">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03170175-C3ED-4C72-B085-79CCCD670CC9}" type="datetimeFigureOut">
              <a:rPr lang="en-US" smtClean="0"/>
              <a:pPr/>
              <a:t>18/6/2012</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92977F1F-E40B-4E53-8E11-28ED506983A2}" type="slidenum">
              <a:rPr lang="en-US" smtClean="0"/>
              <a:pPr/>
              <a:t>‹#›</a:t>
            </a:fld>
            <a:endParaRPr lang="en-US"/>
          </a:p>
        </p:txBody>
      </p:sp>
    </p:spTree>
    <p:extLst>
      <p:ext uri="{BB962C8B-B14F-4D97-AF65-F5344CB8AC3E}">
        <p14:creationId xmlns:p14="http://schemas.microsoft.com/office/powerpoint/2010/main" val="129966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p>
            <a:fld id="{2D9FB51A-E05F-4494-ADA5-A77EAE266FCF}" type="datetimeFigureOut">
              <a:rPr lang="en-US" smtClean="0"/>
              <a:pPr/>
              <a:t>18/6/2012</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CD1B0D-083E-4DA2-81AD-16B7E971189E}" type="slidenum">
              <a:rPr lang="en-US" smtClean="0"/>
              <a:pPr/>
              <a:t>‹#›</a:t>
            </a:fld>
            <a:endParaRPr lang="en-US"/>
          </a:p>
        </p:txBody>
      </p:sp>
    </p:spTree>
    <p:extLst>
      <p:ext uri="{BB962C8B-B14F-4D97-AF65-F5344CB8AC3E}">
        <p14:creationId xmlns:p14="http://schemas.microsoft.com/office/powerpoint/2010/main" val="213771526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18/6/2012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16</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17</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18</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19</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20</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21</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22</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2</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18/6/2012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3</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18/6/2012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4</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5</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6</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7</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14</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solidFill>
                  <a:prstClr val="black"/>
                </a:solidFill>
              </a:rPr>
              <a:pPr/>
              <a:t>18/6/2012</a:t>
            </a:fld>
            <a:endParaRPr lang="en-US">
              <a:solidFill>
                <a:prstClr val="black"/>
              </a:solidFill>
            </a:endParaRPr>
          </a:p>
        </p:txBody>
      </p:sp>
      <p:sp>
        <p:nvSpPr>
          <p:cNvPr id="5" name="Rectangle 5"/>
          <p:cNvSpPr>
            <a:spLocks noGrp="1"/>
          </p:cNvSpPr>
          <p:nvPr>
            <p:ph type="ftr" sz="quarter" idx="11"/>
          </p:nvPr>
        </p:nvSpPr>
        <p:spPr/>
        <p:txBody>
          <a:bodyPr/>
          <a:lstStyle/>
          <a:p>
            <a:endParaRPr lang="en-US">
              <a:solidFill>
                <a:prstClr val="black"/>
              </a:solidFill>
            </a:endParaRPr>
          </a:p>
        </p:txBody>
      </p:sp>
      <p:sp>
        <p:nvSpPr>
          <p:cNvPr id="6" name="Rectangle 6"/>
          <p:cNvSpPr>
            <a:spLocks noGrp="1"/>
          </p:cNvSpPr>
          <p:nvPr>
            <p:ph type="sldNum" sz="quarter" idx="12"/>
          </p:nvPr>
        </p:nvSpPr>
        <p:spPr/>
        <p:txBody>
          <a:bodyPr/>
          <a:lstStyle/>
          <a:p>
            <a:fld id="{13CD1B0D-083E-4DA2-81AD-16B7E971189E}" type="slidenum">
              <a:rPr lang="en-US" smtClean="0">
                <a:solidFill>
                  <a:prstClr val="black"/>
                </a:solidFill>
              </a:rPr>
              <a:pPr/>
              <a:t>15</a:t>
            </a:fld>
            <a:endParaRPr lang="en-US">
              <a:solidFill>
                <a:prstClr val="black"/>
              </a:solidFill>
            </a:endParaRPr>
          </a:p>
        </p:txBody>
      </p:sp>
      <p:sp>
        <p:nvSpPr>
          <p:cNvPr id="7" name="Rectangle 7"/>
          <p:cNvSpPr>
            <a:spLocks noGrp="1"/>
          </p:cNvSpPr>
          <p:nvPr>
            <p:ph type="hdr" sz="quarter" idx="13"/>
          </p:nvPr>
        </p:nvSpPr>
        <p:spPr/>
        <p:txBody>
          <a:bodyPr/>
          <a:lstStyle/>
          <a:p>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dirty="0" smtClean="0"/>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6" name="Date Placeholder 15"/>
          <p:cNvSpPr>
            <a:spLocks noGrp="1"/>
          </p:cNvSpPr>
          <p:nvPr>
            <p:ph type="dt" sz="half" idx="10"/>
          </p:nvPr>
        </p:nvSpPr>
        <p:spPr/>
        <p:txBody>
          <a:bodyPr/>
          <a:lstStyle/>
          <a:p>
            <a:fld id="{2B10AB5E-65B2-470F-A90D-8944CCF2250D}" type="datetime2">
              <a:rPr lang="en-US" smtClean="0"/>
              <a:pPr/>
              <a:t>Monday, June 18, 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Date Placeholder 24"/>
          <p:cNvSpPr>
            <a:spLocks noGrp="1"/>
          </p:cNvSpPr>
          <p:nvPr>
            <p:ph type="dt" sz="half" idx="10"/>
          </p:nvPr>
        </p:nvSpPr>
        <p:spPr/>
        <p:txBody>
          <a:bodyPr/>
          <a:lstStyle/>
          <a:p>
            <a:fld id="{B5F4066D-E18E-46CA-ADDB-DC7D9F287FCD}" type="datetime2">
              <a:rPr lang="en-US" smtClean="0"/>
              <a:pPr/>
              <a:t>Monday, June 18, 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p>
            <a:fld id="{8E2E5AB2-AD30-4274-ADEE-77A916493B5C}" type="datetime2">
              <a:rPr lang="en-US" smtClean="0"/>
              <a:pPr/>
              <a:t>Monday, June 18, 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76396-5064-41C5-A285-015EE0047001}" type="datetime2">
              <a:rPr lang="en-US" smtClean="0"/>
              <a:pPr/>
              <a:t>Monday, June 18, 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p:txBody>
          <a:bodyPr/>
          <a:lstStyle/>
          <a:p>
            <a:fld id="{F83034B0-3E89-40BA-B086-97296A422E36}" type="datetimeFigureOut">
              <a:rPr lang="en-US" smtClean="0"/>
              <a:pPr/>
              <a:t>18/6/2012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idx="1"/>
          </p:nvPr>
        </p:nvSpPr>
        <p:spPr/>
        <p:txBody>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dt" sz="half" idx="10"/>
          </p:nvPr>
        </p:nvSpPr>
        <p:spPr/>
        <p:txBody>
          <a:bodyPr/>
          <a:lstStyle/>
          <a:p>
            <a:fld id="{F83034B0-3E89-40BA-B086-97296A422E36}" type="datetimeFigureOut">
              <a:rPr lang="en-US" smtClean="0"/>
              <a:pPr/>
              <a:t>18/6/2012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p:txBody>
          <a:bodyPr/>
          <a:lstStyle/>
          <a:p>
            <a:fld id="{F83034B0-3E89-40BA-B086-97296A422E36}" type="datetimeFigureOut">
              <a:rPr lang="en-US" smtClean="0"/>
              <a:pPr/>
              <a:t>18/6/2012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a:defRPr sz="1200">
                <a:solidFill>
                  <a:schemeClr val="accent1">
                    <a:shade val="75000"/>
                  </a:schemeClr>
                </a:solidFill>
              </a:defRPr>
            </a:lvl1pPr>
          </a:lstStyle>
          <a:p>
            <a:pPr algn="l"/>
            <a:fld id="{4C8A7A92-D244-4C94-97DC-00C50A8E32A7}" type="datetime2">
              <a:rPr lang="en-US" smtClean="0"/>
              <a:pPr algn="l"/>
              <a:t>Monday, June 18, 2012</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a:defRPr sz="1200">
                <a:solidFill>
                  <a:schemeClr val="accent1">
                    <a:shade val="75000"/>
                  </a:schemeClr>
                </a:solidFill>
              </a:defRPr>
            </a:lvl1pPr>
          </a:lstStyle>
          <a:p>
            <a:pPr algn="r"/>
            <a:endParaRPr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rtl="0" latinLnBrk="0">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latinLnBrk="0">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latinLnBrk="0">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latinLnBrk="0">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latinLnBrk="0">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latinLnBrk="0">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latinLnBrk="0">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latinLnBrk="0">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latinLnBrk="0">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latinLnBrk="0">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p>
            <a:r>
              <a:rPr lang="en-US" dirty="0" smtClean="0"/>
              <a:t>Project Presentation</a:t>
            </a:r>
            <a:endParaRPr lang="en-US" dirty="0"/>
          </a:p>
        </p:txBody>
      </p:sp>
      <p:sp>
        <p:nvSpPr>
          <p:cNvPr id="3" name="Rectangle 3"/>
          <p:cNvSpPr>
            <a:spLocks noGrp="1"/>
          </p:cNvSpPr>
          <p:nvPr>
            <p:ph type="subTitle" idx="1"/>
          </p:nvPr>
        </p:nvSpPr>
        <p:spPr>
          <a:xfrm>
            <a:off x="457200" y="1905000"/>
            <a:ext cx="8458200" cy="1371600"/>
          </a:xfrm>
          <a:scene3d>
            <a:camera prst="obliqueTopRight"/>
            <a:lightRig rig="threePt" dir="t"/>
          </a:scene3d>
          <a:sp3d>
            <a:bevelT/>
          </a:sp3d>
        </p:spPr>
        <p:txBody>
          <a:bodyPr>
            <a:normAutofit fontScale="92500" lnSpcReduction="20000"/>
          </a:bodyPr>
          <a:lstStyle/>
          <a:p>
            <a:pPr algn="ctr"/>
            <a:r>
              <a:rPr lang="en-US" sz="5200" b="1" dirty="0">
                <a:solidFill>
                  <a:schemeClr val="tx1">
                    <a:lumMod val="75000"/>
                    <a:lumOff val="25000"/>
                  </a:schemeClr>
                </a:solidFill>
              </a:rPr>
              <a:t>Large Databases for Object Recognition</a:t>
            </a:r>
            <a:endParaRPr lang="en-US" sz="5200" b="1" dirty="0" smtClean="0">
              <a:solidFill>
                <a:schemeClr val="tx1">
                  <a:lumMod val="75000"/>
                  <a:lumOff val="25000"/>
                </a:schemeClr>
              </a:solidFill>
            </a:endParaRPr>
          </a:p>
          <a:p>
            <a:endParaRPr lang="en-US" dirty="0"/>
          </a:p>
        </p:txBody>
      </p:sp>
      <p:sp>
        <p:nvSpPr>
          <p:cNvPr id="4" name="TextBox 3"/>
          <p:cNvSpPr txBox="1"/>
          <p:nvPr/>
        </p:nvSpPr>
        <p:spPr>
          <a:xfrm>
            <a:off x="332096" y="3962400"/>
            <a:ext cx="4495800" cy="1107996"/>
          </a:xfrm>
          <a:prstGeom prst="rect">
            <a:avLst/>
          </a:prstGeom>
          <a:noFill/>
        </p:spPr>
        <p:txBody>
          <a:bodyPr wrap="square" rtlCol="0">
            <a:spAutoFit/>
          </a:bodyPr>
          <a:lstStyle/>
          <a:p>
            <a:r>
              <a:rPr lang="en-US" sz="1600" dirty="0">
                <a:solidFill>
                  <a:schemeClr val="tx1">
                    <a:lumMod val="75000"/>
                    <a:lumOff val="25000"/>
                  </a:schemeClr>
                </a:solidFill>
              </a:rPr>
              <a:t>Project by: </a:t>
            </a:r>
            <a:r>
              <a:rPr lang="en-US" sz="1600" dirty="0" err="1">
                <a:solidFill>
                  <a:schemeClr val="tx1">
                    <a:lumMod val="75000"/>
                    <a:lumOff val="25000"/>
                  </a:schemeClr>
                </a:solidFill>
              </a:rPr>
              <a:t>Cirill</a:t>
            </a:r>
            <a:r>
              <a:rPr lang="en-US" sz="1600" dirty="0">
                <a:solidFill>
                  <a:schemeClr val="tx1">
                    <a:lumMod val="75000"/>
                    <a:lumOff val="25000"/>
                  </a:schemeClr>
                </a:solidFill>
              </a:rPr>
              <a:t> </a:t>
            </a:r>
            <a:r>
              <a:rPr lang="en-US" sz="1600" dirty="0" err="1">
                <a:solidFill>
                  <a:schemeClr val="tx1">
                    <a:lumMod val="75000"/>
                    <a:lumOff val="25000"/>
                  </a:schemeClr>
                </a:solidFill>
              </a:rPr>
              <a:t>Aizenberg</a:t>
            </a:r>
            <a:r>
              <a:rPr lang="en-US" sz="1600" dirty="0">
                <a:solidFill>
                  <a:schemeClr val="tx1">
                    <a:lumMod val="75000"/>
                    <a:lumOff val="25000"/>
                  </a:schemeClr>
                </a:solidFill>
              </a:rPr>
              <a:t>, </a:t>
            </a:r>
            <a:r>
              <a:rPr lang="en-US" sz="1600" dirty="0" err="1">
                <a:solidFill>
                  <a:schemeClr val="tx1">
                    <a:lumMod val="75000"/>
                    <a:lumOff val="25000"/>
                  </a:schemeClr>
                </a:solidFill>
              </a:rPr>
              <a:t>Dima</a:t>
            </a:r>
            <a:r>
              <a:rPr lang="en-US" sz="1600" dirty="0">
                <a:solidFill>
                  <a:schemeClr val="tx1">
                    <a:lumMod val="75000"/>
                    <a:lumOff val="25000"/>
                  </a:schemeClr>
                </a:solidFill>
              </a:rPr>
              <a:t> </a:t>
            </a:r>
            <a:r>
              <a:rPr lang="en-US" sz="1600" dirty="0" err="1">
                <a:solidFill>
                  <a:schemeClr val="tx1">
                    <a:lumMod val="75000"/>
                    <a:lumOff val="25000"/>
                  </a:schemeClr>
                </a:solidFill>
              </a:rPr>
              <a:t>Altshuler</a:t>
            </a:r>
            <a:r>
              <a:rPr lang="en-US" sz="1600" dirty="0">
                <a:solidFill>
                  <a:schemeClr val="tx1">
                    <a:lumMod val="75000"/>
                    <a:lumOff val="25000"/>
                  </a:schemeClr>
                </a:solidFill>
              </a:rPr>
              <a:t> </a:t>
            </a:r>
          </a:p>
          <a:p>
            <a:endParaRPr lang="en-US" sz="1600" dirty="0">
              <a:solidFill>
                <a:schemeClr val="tx1">
                  <a:lumMod val="75000"/>
                  <a:lumOff val="25000"/>
                </a:schemeClr>
              </a:solidFill>
            </a:endParaRPr>
          </a:p>
          <a:p>
            <a:r>
              <a:rPr lang="en-US" sz="1600" dirty="0">
                <a:solidFill>
                  <a:schemeClr val="tx1">
                    <a:lumMod val="75000"/>
                    <a:lumOff val="25000"/>
                  </a:schemeClr>
                </a:solidFill>
              </a:rPr>
              <a:t>Supervisor: </a:t>
            </a:r>
            <a:r>
              <a:rPr lang="en-US" sz="1600" dirty="0" err="1">
                <a:solidFill>
                  <a:schemeClr val="tx1">
                    <a:lumMod val="75000"/>
                    <a:lumOff val="25000"/>
                  </a:schemeClr>
                </a:solidFill>
              </a:rPr>
              <a:t>Erez</a:t>
            </a:r>
            <a:r>
              <a:rPr lang="en-US" sz="1600" dirty="0">
                <a:solidFill>
                  <a:schemeClr val="tx1">
                    <a:lumMod val="75000"/>
                    <a:lumOff val="25000"/>
                  </a:schemeClr>
                </a:solidFill>
              </a:rPr>
              <a:t> </a:t>
            </a:r>
            <a:r>
              <a:rPr lang="en-US" sz="1600" dirty="0" err="1">
                <a:solidFill>
                  <a:schemeClr val="tx1">
                    <a:lumMod val="75000"/>
                    <a:lumOff val="25000"/>
                  </a:schemeClr>
                </a:solidFill>
              </a:rPr>
              <a:t>Berkovich</a:t>
            </a:r>
            <a:endParaRPr lang="ru-RU" sz="1600" dirty="0">
              <a:solidFill>
                <a:schemeClr val="tx1">
                  <a:lumMod val="75000"/>
                  <a:lumOff val="25000"/>
                </a:schemeClr>
              </a:solidFill>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effectLst/>
              </a:rPr>
              <a:t>Alternative way finding Classification </a:t>
            </a:r>
            <a:r>
              <a:rPr lang="en-US" sz="2800" b="1" dirty="0" smtClean="0">
                <a:effectLst/>
              </a:rPr>
              <a:t>function</a:t>
            </a:r>
            <a:endParaRPr lang="ru-RU" sz="2800" b="1" dirty="0">
              <a:effectLst/>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4327742"/>
                <a:ext cx="8686800" cy="2225457"/>
              </a:xfrm>
            </p:spPr>
            <p:txBody>
              <a:bodyPr>
                <a:normAutofit/>
              </a:bodyPr>
              <a:lstStyle/>
              <a:p>
                <a:pPr marL="0" indent="0">
                  <a:buNone/>
                </a:pPr>
                <a:r>
                  <a:rPr lang="en-US" sz="2700" dirty="0" smtClean="0"/>
                  <a:t>If we choose some values </a:t>
                </a:r>
                <a:r>
                  <a:rPr lang="en-US" sz="2400" dirty="0"/>
                  <a:t>for </a:t>
                </a:r>
                <a14:m>
                  <m:oMath xmlns:m="http://schemas.openxmlformats.org/officeDocument/2006/math">
                    <m:r>
                      <a:rPr lang="en-US" sz="2400">
                        <a:latin typeface="Cambria Math"/>
                      </a:rPr>
                      <m:t>𝑘</m:t>
                    </m:r>
                  </m:oMath>
                </a14:m>
                <a:r>
                  <a:rPr lang="en-US" sz="2400" dirty="0"/>
                  <a:t> like 100 the optimal </a:t>
                </a:r>
                <a14:m>
                  <m:oMath xmlns:m="http://schemas.openxmlformats.org/officeDocument/2006/math">
                    <m:r>
                      <a:rPr lang="en-US" sz="2400">
                        <a:latin typeface="Cambria Math"/>
                      </a:rPr>
                      <m:t>𝛼</m:t>
                    </m:r>
                  </m:oMath>
                </a14:m>
                <a:r>
                  <a:rPr lang="en-US" sz="2400" dirty="0"/>
                  <a:t> will be solution to</a:t>
                </a:r>
                <a14:m>
                  <m:oMath xmlns:m="http://schemas.openxmlformats.org/officeDocument/2006/math">
                    <m:r>
                      <a:rPr lang="en-US" sz="2400">
                        <a:latin typeface="Cambria Math"/>
                      </a:rPr>
                      <m:t> </m:t>
                    </m:r>
                    <m:r>
                      <a:rPr lang="en-US" sz="2400">
                        <a:latin typeface="Cambria Math"/>
                      </a:rPr>
                      <m:t>𝑘</m:t>
                    </m:r>
                    <m:r>
                      <a:rPr lang="en-US" sz="2400">
                        <a:latin typeface="Cambria Math"/>
                      </a:rPr>
                      <m:t>×</m:t>
                    </m:r>
                    <m:r>
                      <a:rPr lang="en-US" sz="2400">
                        <a:latin typeface="Cambria Math"/>
                      </a:rPr>
                      <m:t>𝑘</m:t>
                    </m:r>
                  </m:oMath>
                </a14:m>
                <a:r>
                  <a:rPr lang="en-US" sz="2400" dirty="0"/>
                  <a:t> </a:t>
                </a:r>
                <a:r>
                  <a:rPr lang="en-US" sz="2700" dirty="0"/>
                  <a:t>system </a:t>
                </a:r>
                <a14:m>
                  <m:oMath xmlns:m="http://schemas.openxmlformats.org/officeDocument/2006/math">
                    <m:d>
                      <m:dPr>
                        <m:endChr m:val=""/>
                        <m:ctrlPr>
                          <a:rPr lang="en-US" sz="2700" i="1">
                            <a:latin typeface="Cambria Math"/>
                          </a:rPr>
                        </m:ctrlPr>
                      </m:dPr>
                      <m:e>
                        <m:r>
                          <a:rPr lang="en-US" sz="2700">
                            <a:latin typeface="Cambria Math"/>
                          </a:rPr>
                          <m:t>𝛴</m:t>
                        </m:r>
                        <m:r>
                          <a:rPr lang="en-US" sz="2700">
                            <a:latin typeface="Cambria Math"/>
                          </a:rPr>
                          <m:t>+</m:t>
                        </m:r>
                        <m:sSup>
                          <m:sSupPr>
                            <m:ctrlPr>
                              <a:rPr lang="en-US" sz="2700" i="1">
                                <a:latin typeface="Cambria Math"/>
                              </a:rPr>
                            </m:ctrlPr>
                          </m:sSupPr>
                          <m:e>
                            <m:r>
                              <a:rPr lang="en-US" sz="2700">
                                <a:latin typeface="Cambria Math"/>
                              </a:rPr>
                              <m:t>𝑈</m:t>
                            </m:r>
                          </m:e>
                          <m:sup>
                            <m:r>
                              <a:rPr lang="en-US" sz="2700">
                                <a:latin typeface="Cambria Math"/>
                              </a:rPr>
                              <m:t>𝑇</m:t>
                            </m:r>
                          </m:sup>
                        </m:sSup>
                        <m:r>
                          <a:rPr lang="en-US" sz="2700">
                            <a:latin typeface="Cambria Math"/>
                          </a:rPr>
                          <m:t>𝛬</m:t>
                        </m:r>
                        <m:r>
                          <a:rPr lang="en-US" sz="2700">
                            <a:latin typeface="Cambria Math"/>
                          </a:rPr>
                          <m:t>𝑈</m:t>
                        </m:r>
                        <m:r>
                          <a:rPr lang="en-US" sz="2700">
                            <a:latin typeface="Cambria Math"/>
                          </a:rPr>
                          <m:t>)</m:t>
                        </m:r>
                        <m:r>
                          <a:rPr lang="en-US" sz="2700">
                            <a:latin typeface="Cambria Math"/>
                          </a:rPr>
                          <m:t>𝛼</m:t>
                        </m:r>
                        <m:r>
                          <a:rPr lang="en-US" sz="2700">
                            <a:latin typeface="Cambria Math"/>
                          </a:rPr>
                          <m:t>=</m:t>
                        </m:r>
                        <m:sSup>
                          <m:sSupPr>
                            <m:ctrlPr>
                              <a:rPr lang="en-US" sz="2700" i="1">
                                <a:latin typeface="Cambria Math"/>
                              </a:rPr>
                            </m:ctrlPr>
                          </m:sSupPr>
                          <m:e>
                            <m:r>
                              <a:rPr lang="en-US" sz="2700">
                                <a:latin typeface="Cambria Math"/>
                              </a:rPr>
                              <m:t>𝑈</m:t>
                            </m:r>
                          </m:e>
                          <m:sup>
                            <m:r>
                              <a:rPr lang="en-US" sz="2700">
                                <a:latin typeface="Cambria Math"/>
                              </a:rPr>
                              <m:t>𝑇</m:t>
                            </m:r>
                          </m:sup>
                        </m:sSup>
                        <m:r>
                          <a:rPr lang="en-US" sz="2700">
                            <a:latin typeface="Cambria Math"/>
                          </a:rPr>
                          <m:t>𝛬</m:t>
                        </m:r>
                        <m:r>
                          <a:rPr lang="en-US" sz="2700">
                            <a:latin typeface="Cambria Math"/>
                          </a:rPr>
                          <m:t>𝑦</m:t>
                        </m:r>
                      </m:e>
                    </m:d>
                  </m:oMath>
                </a14:m>
                <a:endParaRPr lang="en-US" sz="27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4327742"/>
                <a:ext cx="8686800" cy="2225457"/>
              </a:xfrm>
              <a:blipFill rotWithShape="1">
                <a:blip r:embed="rId2"/>
                <a:stretch>
                  <a:fillRect l="-1263" t="-21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04800" y="1219200"/>
                <a:ext cx="8610600" cy="2308324"/>
              </a:xfrm>
              <a:prstGeom prst="rect">
                <a:avLst/>
              </a:prstGeom>
              <a:noFill/>
            </p:spPr>
            <p:txBody>
              <a:bodyPr wrap="square" rtlCol="0">
                <a:spAutoFit/>
              </a:bodyPr>
              <a:lstStyle/>
              <a:p>
                <a:pPr algn="just"/>
                <a:r>
                  <a:rPr lang="en-US" sz="2400" dirty="0" smtClean="0">
                    <a:solidFill>
                      <a:schemeClr val="tx2"/>
                    </a:solidFill>
                  </a:rPr>
                  <a:t>We </a:t>
                </a:r>
                <a:r>
                  <a:rPr lang="en-US" sz="2400" dirty="0">
                    <a:solidFill>
                      <a:schemeClr val="tx2"/>
                    </a:solidFill>
                  </a:rPr>
                  <a:t>do not need to work with the whole graph Laplacian instead we can find smooth vectors that will be linear combination of eigenvectors </a:t>
                </a:r>
                <a14:m>
                  <m:oMath xmlns:m="http://schemas.openxmlformats.org/officeDocument/2006/math">
                    <m:r>
                      <a:rPr lang="en-US" sz="2400">
                        <a:solidFill>
                          <a:schemeClr val="tx2"/>
                        </a:solidFill>
                        <a:latin typeface="Cambria Math"/>
                      </a:rPr>
                      <m:t>𝑈</m:t>
                    </m:r>
                  </m:oMath>
                </a14:m>
                <a:r>
                  <a:rPr lang="en-US" sz="2400" dirty="0">
                    <a:solidFill>
                      <a:schemeClr val="tx2"/>
                    </a:solidFill>
                  </a:rPr>
                  <a:t> with small eigenvalues. We can significantly reduce the dimension of </a:t>
                </a:r>
                <a14:m>
                  <m:oMath xmlns:m="http://schemas.openxmlformats.org/officeDocument/2006/math">
                    <m:r>
                      <a:rPr lang="en-US" sz="2400">
                        <a:solidFill>
                          <a:schemeClr val="tx2"/>
                        </a:solidFill>
                        <a:latin typeface="Cambria Math"/>
                      </a:rPr>
                      <m:t>𝑓</m:t>
                    </m:r>
                  </m:oMath>
                </a14:m>
                <a:r>
                  <a:rPr lang="en-US" sz="2400" dirty="0">
                    <a:solidFill>
                      <a:schemeClr val="tx2"/>
                    </a:solidFill>
                  </a:rPr>
                  <a:t> by requiring it to be of the form </a:t>
                </a:r>
                <a14:m>
                  <m:oMath xmlns:m="http://schemas.openxmlformats.org/officeDocument/2006/math">
                    <m:r>
                      <a:rPr lang="en-US" sz="2400">
                        <a:solidFill>
                          <a:schemeClr val="tx2"/>
                        </a:solidFill>
                        <a:latin typeface="Cambria Math"/>
                      </a:rPr>
                      <m:t>𝑓</m:t>
                    </m:r>
                    <m:r>
                      <a:rPr lang="en-US" sz="2400">
                        <a:solidFill>
                          <a:schemeClr val="tx2"/>
                        </a:solidFill>
                        <a:latin typeface="Cambria Math"/>
                      </a:rPr>
                      <m:t>=</m:t>
                    </m:r>
                    <m:r>
                      <a:rPr lang="en-US" sz="2400">
                        <a:solidFill>
                          <a:schemeClr val="tx2"/>
                        </a:solidFill>
                        <a:latin typeface="Cambria Math"/>
                      </a:rPr>
                      <m:t>𝑈</m:t>
                    </m:r>
                    <m:r>
                      <a:rPr lang="en-US" sz="2400">
                        <a:solidFill>
                          <a:schemeClr val="tx2"/>
                        </a:solidFill>
                        <a:latin typeface="Cambria Math"/>
                      </a:rPr>
                      <m:t>𝛼</m:t>
                    </m:r>
                  </m:oMath>
                </a14:m>
                <a:r>
                  <a:rPr lang="en-US" sz="2400" dirty="0">
                    <a:solidFill>
                      <a:schemeClr val="tx2"/>
                    </a:solidFill>
                  </a:rPr>
                  <a:t> where </a:t>
                </a:r>
                <a14:m>
                  <m:oMath xmlns:m="http://schemas.openxmlformats.org/officeDocument/2006/math">
                    <m:r>
                      <a:rPr lang="en-US" sz="2400">
                        <a:solidFill>
                          <a:schemeClr val="tx2"/>
                        </a:solidFill>
                        <a:latin typeface="Cambria Math"/>
                      </a:rPr>
                      <m:t>𝑈</m:t>
                    </m:r>
                  </m:oMath>
                </a14:m>
                <a:r>
                  <a:rPr lang="en-US" sz="2400" dirty="0">
                    <a:solidFill>
                      <a:schemeClr val="tx2"/>
                    </a:solidFill>
                  </a:rPr>
                  <a:t> is a </a:t>
                </a:r>
                <a14:m>
                  <m:oMath xmlns:m="http://schemas.openxmlformats.org/officeDocument/2006/math">
                    <m:r>
                      <a:rPr lang="en-US" sz="2400">
                        <a:solidFill>
                          <a:schemeClr val="tx2"/>
                        </a:solidFill>
                        <a:latin typeface="Cambria Math"/>
                      </a:rPr>
                      <m:t>𝑛</m:t>
                    </m:r>
                    <m:r>
                      <a:rPr lang="en-US" sz="2400">
                        <a:solidFill>
                          <a:schemeClr val="tx2"/>
                        </a:solidFill>
                        <a:latin typeface="Cambria Math"/>
                      </a:rPr>
                      <m:t>×</m:t>
                    </m:r>
                    <m:r>
                      <a:rPr lang="en-US" sz="2400">
                        <a:solidFill>
                          <a:schemeClr val="tx2"/>
                        </a:solidFill>
                        <a:latin typeface="Cambria Math"/>
                      </a:rPr>
                      <m:t>𝑘</m:t>
                    </m:r>
                  </m:oMath>
                </a14:m>
                <a:r>
                  <a:rPr lang="en-US" sz="2400" dirty="0">
                    <a:solidFill>
                      <a:schemeClr val="tx2"/>
                    </a:solidFill>
                  </a:rPr>
                  <a:t> matrix whose columns are the </a:t>
                </a:r>
                <a14:m>
                  <m:oMath xmlns:m="http://schemas.openxmlformats.org/officeDocument/2006/math">
                    <m:r>
                      <a:rPr lang="en-US" sz="2400">
                        <a:solidFill>
                          <a:schemeClr val="tx2"/>
                        </a:solidFill>
                        <a:latin typeface="Cambria Math"/>
                      </a:rPr>
                      <m:t>𝑘</m:t>
                    </m:r>
                  </m:oMath>
                </a14:m>
                <a:r>
                  <a:rPr lang="en-US" sz="2400" dirty="0">
                    <a:solidFill>
                      <a:schemeClr val="tx2"/>
                    </a:solidFill>
                  </a:rPr>
                  <a:t> eigenvectors with smallest eigenvalue.</a:t>
                </a:r>
                <a:endParaRPr lang="ru-RU" sz="2400" dirty="0">
                  <a:solidFill>
                    <a:schemeClr val="tx2"/>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1219200"/>
                <a:ext cx="8610600" cy="2308324"/>
              </a:xfrm>
              <a:prstGeom prst="rect">
                <a:avLst/>
              </a:prstGeom>
              <a:blipFill rotWithShape="1">
                <a:blip r:embed="rId3"/>
                <a:stretch>
                  <a:fillRect l="-1062" t="-1847" r="-1982" b="-5277"/>
                </a:stretch>
              </a:blipFill>
            </p:spPr>
            <p:txBody>
              <a:bodyPr/>
              <a:lstStyle/>
              <a:p>
                <a:r>
                  <a:rPr lang="ru-RU">
                    <a:noFill/>
                  </a:rPr>
                  <a:t> </a:t>
                </a:r>
              </a:p>
            </p:txBody>
          </p:sp>
        </mc:Fallback>
      </mc:AlternateContent>
    </p:spTree>
    <p:extLst>
      <p:ext uri="{BB962C8B-B14F-4D97-AF65-F5344CB8AC3E}">
        <p14:creationId xmlns:p14="http://schemas.microsoft.com/office/powerpoint/2010/main" val="290666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effectLst/>
              </a:rPr>
              <a:t>Problem finding Classification Function   </a:t>
            </a:r>
            <a:endParaRPr lang="ru-RU" sz="3200" b="1" dirty="0">
              <a:effectLst/>
            </a:endParaRPr>
          </a:p>
        </p:txBody>
      </p:sp>
      <p:sp>
        <p:nvSpPr>
          <p:cNvPr id="4" name="TextBox 3"/>
          <p:cNvSpPr txBox="1"/>
          <p:nvPr/>
        </p:nvSpPr>
        <p:spPr>
          <a:xfrm>
            <a:off x="241110" y="1295400"/>
            <a:ext cx="8610600" cy="4939814"/>
          </a:xfrm>
          <a:prstGeom prst="rect">
            <a:avLst/>
          </a:prstGeom>
          <a:noFill/>
        </p:spPr>
        <p:txBody>
          <a:bodyPr wrap="square" rtlCol="0">
            <a:spAutoFit/>
          </a:bodyPr>
          <a:lstStyle/>
          <a:p>
            <a:pPr algn="just"/>
            <a:r>
              <a:rPr lang="en-US" sz="2400" dirty="0">
                <a:solidFill>
                  <a:schemeClr val="tx2"/>
                </a:solidFill>
              </a:rPr>
              <a:t>As we saw in previous section in order to calculate the Classification function we can choose one of two approaches</a:t>
            </a:r>
            <a:r>
              <a:rPr lang="en-US" sz="2400" dirty="0" smtClean="0">
                <a:solidFill>
                  <a:schemeClr val="tx2"/>
                </a:solidFill>
              </a:rPr>
              <a:t>.</a:t>
            </a:r>
          </a:p>
          <a:p>
            <a:pPr algn="just"/>
            <a:r>
              <a:rPr lang="en-US" sz="2400" dirty="0" smtClean="0">
                <a:solidFill>
                  <a:schemeClr val="tx2"/>
                </a:solidFill>
              </a:rPr>
              <a:t> </a:t>
            </a:r>
            <a:endParaRPr lang="ru-RU" sz="2400" dirty="0">
              <a:solidFill>
                <a:schemeClr val="tx2"/>
              </a:solidFill>
            </a:endParaRPr>
          </a:p>
          <a:p>
            <a:pPr marL="342900" lvl="0" indent="-342900">
              <a:buClr>
                <a:schemeClr val="tx1">
                  <a:lumMod val="95000"/>
                  <a:lumOff val="5000"/>
                </a:schemeClr>
              </a:buClr>
              <a:buFont typeface="Wingdings" pitchFamily="2" charset="2"/>
              <a:buChar char="q"/>
            </a:pPr>
            <a:r>
              <a:rPr lang="en-US" sz="2400" dirty="0">
                <a:solidFill>
                  <a:schemeClr val="tx2"/>
                </a:solidFill>
              </a:rPr>
              <a:t>Direct resolving – we have to invert L matrix</a:t>
            </a:r>
            <a:endParaRPr lang="ru-RU" sz="2400" dirty="0">
              <a:solidFill>
                <a:schemeClr val="tx2"/>
              </a:solidFill>
            </a:endParaRPr>
          </a:p>
          <a:p>
            <a:pPr marL="342900" lvl="0" indent="-342900">
              <a:buClr>
                <a:schemeClr val="tx1">
                  <a:lumMod val="95000"/>
                  <a:lumOff val="5000"/>
                </a:schemeClr>
              </a:buClr>
              <a:buFont typeface="Wingdings" pitchFamily="2" charset="2"/>
              <a:buChar char="q"/>
            </a:pPr>
            <a:r>
              <a:rPr lang="en-US" sz="2400" dirty="0">
                <a:solidFill>
                  <a:schemeClr val="tx2"/>
                </a:solidFill>
              </a:rPr>
              <a:t>Use of eigenvectors – we have to find the eigenvectors </a:t>
            </a:r>
            <a:r>
              <a:rPr lang="en-US" sz="2400" dirty="0" smtClean="0">
                <a:solidFill>
                  <a:schemeClr val="tx2"/>
                </a:solidFill>
              </a:rPr>
              <a:t>by </a:t>
            </a:r>
            <a:r>
              <a:rPr lang="en-US" sz="2400" dirty="0" err="1" smtClean="0">
                <a:solidFill>
                  <a:schemeClr val="tx2"/>
                </a:solidFill>
              </a:rPr>
              <a:t>diagonalizining</a:t>
            </a:r>
            <a:r>
              <a:rPr lang="en-US" sz="2400" dirty="0" smtClean="0">
                <a:solidFill>
                  <a:schemeClr val="tx2"/>
                </a:solidFill>
              </a:rPr>
              <a:t> </a:t>
            </a:r>
            <a:r>
              <a:rPr lang="en-US" sz="2400" dirty="0">
                <a:solidFill>
                  <a:schemeClr val="tx2"/>
                </a:solidFill>
              </a:rPr>
              <a:t>L </a:t>
            </a:r>
            <a:endParaRPr lang="ru-RU" sz="2400" dirty="0">
              <a:solidFill>
                <a:schemeClr val="tx2"/>
              </a:solidFill>
            </a:endParaRPr>
          </a:p>
          <a:p>
            <a:r>
              <a:rPr lang="en-US" sz="2700" dirty="0">
                <a:solidFill>
                  <a:schemeClr val="tx2"/>
                </a:solidFill>
              </a:rPr>
              <a:t> </a:t>
            </a:r>
            <a:endParaRPr lang="ru-RU" sz="2700" dirty="0">
              <a:solidFill>
                <a:schemeClr val="tx2"/>
              </a:solidFill>
            </a:endParaRPr>
          </a:p>
          <a:p>
            <a:pPr algn="just"/>
            <a:r>
              <a:rPr lang="en-US" sz="2400" dirty="0">
                <a:solidFill>
                  <a:schemeClr val="tx2"/>
                </a:solidFill>
              </a:rPr>
              <a:t>If we take for example 100 million images we will find out that it's impossible to invert or </a:t>
            </a:r>
            <a:r>
              <a:rPr lang="en-US" sz="2400" dirty="0" err="1">
                <a:solidFill>
                  <a:schemeClr val="tx2"/>
                </a:solidFill>
              </a:rPr>
              <a:t>diagonalize</a:t>
            </a:r>
            <a:r>
              <a:rPr lang="en-US" sz="2400" dirty="0">
                <a:solidFill>
                  <a:schemeClr val="tx2"/>
                </a:solidFill>
              </a:rPr>
              <a:t> 100 million x 100 million matrix. Because our algorithm developed for large scale databases, 100 million images is a reasonable number for database and this is why there is need to find another solution for finding Classification function.   </a:t>
            </a:r>
            <a:endParaRPr lang="ru-RU" sz="2400" dirty="0">
              <a:solidFill>
                <a:schemeClr val="tx2"/>
              </a:solidFill>
            </a:endParaRPr>
          </a:p>
        </p:txBody>
      </p:sp>
    </p:spTree>
    <p:extLst>
      <p:ext uri="{BB962C8B-B14F-4D97-AF65-F5344CB8AC3E}">
        <p14:creationId xmlns:p14="http://schemas.microsoft.com/office/powerpoint/2010/main" val="3852805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effectLst/>
              </a:rPr>
              <a:t>The use of </a:t>
            </a:r>
            <a:r>
              <a:rPr lang="en-US" sz="3200" b="1" dirty="0" err="1">
                <a:effectLst/>
              </a:rPr>
              <a:t>Eigenfunctions</a:t>
            </a:r>
            <a:r>
              <a:rPr lang="en-US" sz="3200" b="1" dirty="0">
                <a:effectLst/>
              </a:rPr>
              <a:t>   </a:t>
            </a:r>
            <a:endParaRPr lang="ru-RU" sz="3200" b="1" dirty="0">
              <a:effectLst/>
            </a:endParaRPr>
          </a:p>
        </p:txBody>
      </p:sp>
      <mc:AlternateContent xmlns:mc="http://schemas.openxmlformats.org/markup-compatibility/2006" xmlns:a14="http://schemas.microsoft.com/office/drawing/2010/main">
        <mc:Choice Requires="a14">
          <p:sp>
            <p:nvSpPr>
              <p:cNvPr id="4" name="TextBox 3"/>
              <p:cNvSpPr txBox="1"/>
              <p:nvPr/>
            </p:nvSpPr>
            <p:spPr>
              <a:xfrm>
                <a:off x="241110" y="1295400"/>
                <a:ext cx="8610600" cy="1938992"/>
              </a:xfrm>
              <a:prstGeom prst="rect">
                <a:avLst/>
              </a:prstGeom>
              <a:noFill/>
            </p:spPr>
            <p:txBody>
              <a:bodyPr wrap="square" rtlCol="0">
                <a:spAutoFit/>
              </a:bodyPr>
              <a:lstStyle/>
              <a:p>
                <a:pPr algn="just"/>
                <a:r>
                  <a:rPr lang="en-US" sz="2000" dirty="0" smtClean="0">
                    <a:solidFill>
                      <a:schemeClr val="tx2"/>
                    </a:solidFill>
                  </a:rPr>
                  <a:t>First we will look at the data set as the number of points goes to </a:t>
                </a:r>
              </a:p>
              <a:p>
                <a:pPr algn="just"/>
                <a:r>
                  <a:rPr lang="en-US" sz="2000" dirty="0" smtClean="0">
                    <a:solidFill>
                      <a:schemeClr val="tx2"/>
                    </a:solidFill>
                  </a:rPr>
                  <a:t>n </a:t>
                </a:r>
                <a:r>
                  <a:rPr lang="en-US" sz="2000" dirty="0" smtClean="0">
                    <a:solidFill>
                      <a:schemeClr val="tx2"/>
                    </a:solidFill>
                    <a:ea typeface="Cambria Math"/>
                  </a:rPr>
                  <a:t>→</a:t>
                </a:r>
                <a14:m>
                  <m:oMath xmlns:m="http://schemas.openxmlformats.org/officeDocument/2006/math">
                    <m:r>
                      <a:rPr lang="en-US" sz="2000" i="1" smtClean="0">
                        <a:solidFill>
                          <a:schemeClr val="tx2"/>
                        </a:solidFill>
                        <a:latin typeface="Cambria Math"/>
                        <a:ea typeface="Cambria Math"/>
                      </a:rPr>
                      <m:t>∞</m:t>
                    </m:r>
                    <m:r>
                      <a:rPr lang="en-US" sz="2000" b="0" i="1" smtClean="0">
                        <a:solidFill>
                          <a:schemeClr val="tx2"/>
                        </a:solidFill>
                        <a:latin typeface="Cambria Math"/>
                        <a:ea typeface="Cambria Math"/>
                      </a:rPr>
                      <m:t>.</m:t>
                    </m:r>
                  </m:oMath>
                </a14:m>
                <a:r>
                  <a:rPr lang="en-US" sz="2000" dirty="0" smtClean="0">
                    <a:solidFill>
                      <a:schemeClr val="tx2"/>
                    </a:solidFill>
                  </a:rPr>
                  <a:t>This </a:t>
                </a:r>
                <a:r>
                  <a:rPr lang="en-US" sz="2000" dirty="0">
                    <a:solidFill>
                      <a:schemeClr val="tx2"/>
                    </a:solidFill>
                  </a:rPr>
                  <a:t>way we will see the density of the data.   </a:t>
                </a:r>
                <a:endParaRPr lang="en-US" sz="2000" dirty="0" smtClean="0">
                  <a:solidFill>
                    <a:schemeClr val="tx2"/>
                  </a:solidFill>
                </a:endParaRPr>
              </a:p>
              <a:p>
                <a:pPr algn="just"/>
                <a:endParaRPr lang="en-US" sz="2000" dirty="0" smtClean="0">
                  <a:solidFill>
                    <a:schemeClr val="tx2"/>
                  </a:solidFill>
                </a:endParaRPr>
              </a:p>
              <a:p>
                <a:pPr algn="just"/>
                <a:r>
                  <a:rPr lang="en-US" sz="2000" dirty="0">
                    <a:solidFill>
                      <a:schemeClr val="tx2"/>
                    </a:solidFill>
                  </a:rPr>
                  <a:t>For each marginal distribution we will compute the </a:t>
                </a:r>
                <a:r>
                  <a:rPr lang="en-US" sz="2000" dirty="0" err="1">
                    <a:solidFill>
                      <a:schemeClr val="tx2"/>
                    </a:solidFill>
                  </a:rPr>
                  <a:t>eigenfunctions</a:t>
                </a:r>
                <a:r>
                  <a:rPr lang="en-US" sz="2000" dirty="0">
                    <a:solidFill>
                      <a:schemeClr val="tx2"/>
                    </a:solidFill>
                  </a:rPr>
                  <a:t>. Given a large set of data points we will create a histogram which will be an approximation to the true marginal.</a:t>
                </a:r>
                <a:endParaRPr lang="ru-RU" sz="2000" dirty="0">
                  <a:solidFill>
                    <a:schemeClr val="tx2"/>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1110" y="1295400"/>
                <a:ext cx="8610600" cy="1938992"/>
              </a:xfrm>
              <a:prstGeom prst="rect">
                <a:avLst/>
              </a:prstGeom>
              <a:blipFill rotWithShape="1">
                <a:blip r:embed="rId2"/>
                <a:stretch>
                  <a:fillRect l="-779" t="-1258" r="-1487" b="-4717"/>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1905000" y="3234392"/>
            <a:ext cx="4953000" cy="3425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182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effectLst/>
              </a:rPr>
              <a:t>The use of </a:t>
            </a:r>
            <a:r>
              <a:rPr lang="en-US" sz="3200" b="1" dirty="0" err="1">
                <a:effectLst/>
              </a:rPr>
              <a:t>Eigenfunctions</a:t>
            </a:r>
            <a:r>
              <a:rPr lang="en-US" sz="3200" b="1" dirty="0">
                <a:effectLst/>
              </a:rPr>
              <a:t> </a:t>
            </a:r>
            <a:endParaRPr lang="ru-RU" sz="3200" b="1" dirty="0">
              <a:effectLst/>
            </a:endParaRPr>
          </a:p>
        </p:txBody>
      </p:sp>
      <p:sp>
        <p:nvSpPr>
          <p:cNvPr id="4" name="TextBox 3"/>
          <p:cNvSpPr txBox="1"/>
          <p:nvPr/>
        </p:nvSpPr>
        <p:spPr>
          <a:xfrm>
            <a:off x="308212" y="1143000"/>
            <a:ext cx="8610600" cy="1323439"/>
          </a:xfrm>
          <a:prstGeom prst="rect">
            <a:avLst/>
          </a:prstGeom>
          <a:noFill/>
        </p:spPr>
        <p:txBody>
          <a:bodyPr wrap="square" rtlCol="0">
            <a:spAutoFit/>
          </a:bodyPr>
          <a:lstStyle/>
          <a:p>
            <a:pPr algn="just"/>
            <a:r>
              <a:rPr lang="en-US" sz="2000" dirty="0">
                <a:solidFill>
                  <a:schemeClr val="tx2"/>
                </a:solidFill>
              </a:rPr>
              <a:t>After we calculate all the histograms we can solve for the </a:t>
            </a:r>
            <a:r>
              <a:rPr lang="en-US" sz="2000" dirty="0" err="1">
                <a:solidFill>
                  <a:schemeClr val="tx2"/>
                </a:solidFill>
              </a:rPr>
              <a:t>eigenfunctions</a:t>
            </a:r>
            <a:r>
              <a:rPr lang="en-US" sz="2000" dirty="0">
                <a:solidFill>
                  <a:schemeClr val="tx2"/>
                </a:solidFill>
              </a:rPr>
              <a:t> of each 1D distribution. We solve for values of the </a:t>
            </a:r>
            <a:r>
              <a:rPr lang="en-US" sz="2000" dirty="0" err="1">
                <a:solidFill>
                  <a:schemeClr val="tx2"/>
                </a:solidFill>
              </a:rPr>
              <a:t>eigenfunction</a:t>
            </a:r>
            <a:r>
              <a:rPr lang="en-US" sz="2000" dirty="0">
                <a:solidFill>
                  <a:schemeClr val="tx2"/>
                </a:solidFill>
              </a:rPr>
              <a:t> and their associated eigenvalues at the locations of the bin centers. If we will chose bin number as 20 we will get small system </a:t>
            </a:r>
            <a:r>
              <a:rPr lang="en-US" sz="2000" dirty="0" smtClean="0">
                <a:solidFill>
                  <a:schemeClr val="tx2"/>
                </a:solidFill>
              </a:rPr>
              <a:t>20×20 </a:t>
            </a:r>
            <a:r>
              <a:rPr lang="en-US" sz="2000" dirty="0">
                <a:solidFill>
                  <a:schemeClr val="tx2"/>
                </a:solidFill>
              </a:rPr>
              <a:t>that is easily solved. </a:t>
            </a:r>
            <a:endParaRPr lang="ru-RU" sz="2000" dirty="0">
              <a:solidFill>
                <a:schemeClr val="tx2"/>
              </a:solidFill>
            </a:endParaRPr>
          </a:p>
        </p:txBody>
      </p:sp>
      <p:pic>
        <p:nvPicPr>
          <p:cNvPr id="2050" name="אובייקט 2"/>
          <p:cNvPicPr>
            <a:picLocks noChangeArrowheads="1"/>
          </p:cNvPicPr>
          <p:nvPr/>
        </p:nvPicPr>
        <p:blipFill>
          <a:blip r:embed="rId2">
            <a:extLst>
              <a:ext uri="{28A0092B-C50C-407E-A947-70E740481C1C}">
                <a14:useLocalDpi xmlns:a14="http://schemas.microsoft.com/office/drawing/2010/main" val="0"/>
              </a:ext>
            </a:extLst>
          </a:blip>
          <a:srcRect l="-2538" r="-1382" b="-1865"/>
          <a:stretch>
            <a:fillRect/>
          </a:stretch>
        </p:blipFill>
        <p:spPr bwMode="auto">
          <a:xfrm>
            <a:off x="1066800" y="2493735"/>
            <a:ext cx="6934200" cy="3068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4093" y="5597113"/>
            <a:ext cx="8610600" cy="1015663"/>
          </a:xfrm>
          <a:prstGeom prst="rect">
            <a:avLst/>
          </a:prstGeom>
          <a:noFill/>
        </p:spPr>
        <p:txBody>
          <a:bodyPr wrap="square" rtlCol="0">
            <a:spAutoFit/>
          </a:bodyPr>
          <a:lstStyle/>
          <a:p>
            <a:pPr algn="just"/>
            <a:r>
              <a:rPr lang="en-US" sz="2000" dirty="0">
                <a:solidFill>
                  <a:schemeClr val="tx2"/>
                </a:solidFill>
              </a:rPr>
              <a:t>After we have all the </a:t>
            </a:r>
            <a:r>
              <a:rPr lang="en-US" sz="2000" dirty="0" err="1">
                <a:solidFill>
                  <a:schemeClr val="tx2"/>
                </a:solidFill>
              </a:rPr>
              <a:t>eigenfunction</a:t>
            </a:r>
            <a:r>
              <a:rPr lang="en-US" sz="2000" dirty="0">
                <a:solidFill>
                  <a:schemeClr val="tx2"/>
                </a:solidFill>
              </a:rPr>
              <a:t> for each dimension we can easily find the approximation for the eigenvectors. For each data point we will do a 1D interpolation in the </a:t>
            </a:r>
            <a:r>
              <a:rPr lang="en-US" sz="2000" dirty="0" err="1">
                <a:solidFill>
                  <a:schemeClr val="tx2"/>
                </a:solidFill>
              </a:rPr>
              <a:t>eigenfunction</a:t>
            </a:r>
            <a:r>
              <a:rPr lang="en-US" sz="2000" dirty="0">
                <a:solidFill>
                  <a:schemeClr val="tx2"/>
                </a:solidFill>
              </a:rPr>
              <a:t> to find the eigenvector value. </a:t>
            </a:r>
            <a:endParaRPr lang="ru-RU" sz="2000" dirty="0">
              <a:solidFill>
                <a:schemeClr val="tx2"/>
              </a:solidFill>
            </a:endParaRPr>
          </a:p>
        </p:txBody>
      </p:sp>
    </p:spTree>
    <p:extLst>
      <p:ext uri="{BB962C8B-B14F-4D97-AF65-F5344CB8AC3E}">
        <p14:creationId xmlns:p14="http://schemas.microsoft.com/office/powerpoint/2010/main" val="2029574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p>
            <a:r>
              <a:rPr lang="en-US" dirty="0" smtClean="0"/>
              <a:t>Ssl algorithm summary</a:t>
            </a:r>
            <a:endParaRPr lang="en-US" dirty="0"/>
          </a:p>
        </p:txBody>
      </p:sp>
      <p:sp>
        <p:nvSpPr>
          <p:cNvPr id="3" name="Rectangle 3"/>
          <p:cNvSpPr>
            <a:spLocks noGrp="1"/>
          </p:cNvSpPr>
          <p:nvPr>
            <p:ph type="body" idx="1"/>
          </p:nvPr>
        </p:nvSpPr>
        <p:spPr>
          <a:xfrm>
            <a:off x="304800" y="1554162"/>
            <a:ext cx="8458200" cy="4570413"/>
          </a:xfrm>
        </p:spPr>
        <p:txBody>
          <a:bodyPr>
            <a:normAutofit fontScale="92500" lnSpcReduction="20000"/>
          </a:bodyPr>
          <a:lstStyle/>
          <a:p>
            <a:pPr marL="514350" lvl="0" indent="-514350" algn="just">
              <a:buClr>
                <a:schemeClr val="tx1">
                  <a:lumMod val="95000"/>
                  <a:lumOff val="5000"/>
                </a:schemeClr>
              </a:buClr>
              <a:buFont typeface="+mj-lt"/>
              <a:buAutoNum type="arabicPeriod"/>
            </a:pPr>
            <a:r>
              <a:rPr lang="en-US" sz="2700" dirty="0"/>
              <a:t>For each image from input data base create Gist descriptor</a:t>
            </a:r>
            <a:endParaRPr lang="ru-RU" sz="2700" dirty="0"/>
          </a:p>
          <a:p>
            <a:pPr marL="514350" lvl="0" indent="-514350" algn="just">
              <a:buClr>
                <a:schemeClr val="tx1">
                  <a:lumMod val="95000"/>
                  <a:lumOff val="5000"/>
                </a:schemeClr>
              </a:buClr>
              <a:buFont typeface="+mj-lt"/>
              <a:buAutoNum type="arabicPeriod"/>
            </a:pPr>
            <a:r>
              <a:rPr lang="en-US" sz="2700" dirty="0"/>
              <a:t>For each Gist descriptor vector rotate the data to maximize separabillity (using PCA) </a:t>
            </a:r>
            <a:endParaRPr lang="ru-RU" sz="2700" dirty="0"/>
          </a:p>
          <a:p>
            <a:pPr marL="514350" indent="-514350" algn="just">
              <a:buClr>
                <a:schemeClr val="tx1">
                  <a:lumMod val="95000"/>
                  <a:lumOff val="5000"/>
                </a:schemeClr>
              </a:buClr>
              <a:buFont typeface="+mj-lt"/>
              <a:buAutoNum type="arabicPeriod"/>
            </a:pPr>
            <a:r>
              <a:rPr lang="en-US" sz="2700" dirty="0"/>
              <a:t>For each of the input </a:t>
            </a:r>
            <a:r>
              <a:rPr lang="en-US" sz="2700" dirty="0" smtClean="0"/>
              <a:t>dimensions, </a:t>
            </a:r>
            <a:r>
              <a:rPr lang="en-US" sz="2700" dirty="0"/>
              <a:t>Construct 1D </a:t>
            </a:r>
            <a:r>
              <a:rPr lang="en-US" sz="2700" dirty="0" smtClean="0"/>
              <a:t>histogram, </a:t>
            </a:r>
            <a:r>
              <a:rPr lang="en-US" sz="2700" dirty="0"/>
              <a:t>Solve numerically for eigenfunction and values</a:t>
            </a:r>
            <a:endParaRPr lang="ru-RU" sz="2700" dirty="0"/>
          </a:p>
          <a:p>
            <a:pPr marL="514350" lvl="0" indent="-514350" algn="just">
              <a:buClr>
                <a:schemeClr val="tx1">
                  <a:lumMod val="95000"/>
                  <a:lumOff val="5000"/>
                </a:schemeClr>
              </a:buClr>
              <a:buFont typeface="+mj-lt"/>
              <a:buAutoNum type="arabicPeriod"/>
            </a:pPr>
            <a:r>
              <a:rPr lang="en-US" sz="2700" dirty="0"/>
              <a:t>Order eigenfunctions from all dimensions by increasing eigenvalue and take the first </a:t>
            </a:r>
            <a:r>
              <a:rPr lang="en-US" sz="2700" dirty="0" smtClean="0"/>
              <a:t>k</a:t>
            </a:r>
          </a:p>
          <a:p>
            <a:pPr marL="514350" indent="-514350" algn="just">
              <a:buClr>
                <a:schemeClr val="tx1">
                  <a:lumMod val="95000"/>
                  <a:lumOff val="5000"/>
                </a:schemeClr>
              </a:buClr>
              <a:buFont typeface="+mj-lt"/>
              <a:buAutoNum type="arabicPeriod"/>
            </a:pPr>
            <a:r>
              <a:rPr lang="en-US" sz="2700" dirty="0"/>
              <a:t>Interpolate data into k eigenfunctions  yields approximate eigenvectors of Laplacian</a:t>
            </a:r>
            <a:endParaRPr lang="ru-RU" sz="2700" dirty="0"/>
          </a:p>
          <a:p>
            <a:pPr marL="514350" lvl="0" indent="-514350" algn="just">
              <a:buClr>
                <a:schemeClr val="tx1">
                  <a:lumMod val="95000"/>
                  <a:lumOff val="5000"/>
                </a:schemeClr>
              </a:buClr>
              <a:buFont typeface="+mj-lt"/>
              <a:buAutoNum type="arabicPeriod"/>
            </a:pPr>
            <a:r>
              <a:rPr lang="en-US" sz="2700" dirty="0" smtClean="0"/>
              <a:t>Solve k x k system </a:t>
            </a:r>
            <a:r>
              <a:rPr lang="en-US" sz="2700" dirty="0"/>
              <a:t>to give Classification function</a:t>
            </a:r>
            <a:endParaRPr lang="ru-RU" sz="2700" dirty="0"/>
          </a:p>
        </p:txBody>
      </p:sp>
    </p:spTree>
    <p:extLst>
      <p:ext uri="{BB962C8B-B14F-4D97-AF65-F5344CB8AC3E}">
        <p14:creationId xmlns:p14="http://schemas.microsoft.com/office/powerpoint/2010/main" val="243787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a:xfrm>
            <a:off x="228600" y="2133600"/>
            <a:ext cx="8686800" cy="838200"/>
          </a:xfrm>
        </p:spPr>
        <p:txBody>
          <a:bodyPr>
            <a:normAutofit fontScale="90000"/>
          </a:bodyPr>
          <a:lstStyle/>
          <a:p>
            <a:pPr algn="ctr"/>
            <a:r>
              <a:rPr lang="en-US" sz="8000" dirty="0" smtClean="0"/>
              <a:t>Results</a:t>
            </a:r>
            <a:endParaRPr lang="en-US" sz="8000" dirty="0"/>
          </a:p>
        </p:txBody>
      </p:sp>
    </p:spTree>
    <p:extLst>
      <p:ext uri="{BB962C8B-B14F-4D97-AF65-F5344CB8AC3E}">
        <p14:creationId xmlns:p14="http://schemas.microsoft.com/office/powerpoint/2010/main" val="259867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p:txBody>
          <a:bodyPr/>
          <a:lstStyle/>
          <a:p>
            <a:r>
              <a:rPr lang="en-US" dirty="0" smtClean="0"/>
              <a:t>Testing on Toy data</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67000"/>
            <a:ext cx="4987391"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3"/>
          <p:cNvSpPr>
            <a:spLocks noGrp="1"/>
          </p:cNvSpPr>
          <p:nvPr>
            <p:ph type="body" idx="1"/>
          </p:nvPr>
        </p:nvSpPr>
        <p:spPr>
          <a:xfrm>
            <a:off x="304800" y="1524000"/>
            <a:ext cx="8458200" cy="1228725"/>
          </a:xfrm>
        </p:spPr>
        <p:txBody>
          <a:bodyPr>
            <a:normAutofit/>
          </a:bodyPr>
          <a:lstStyle/>
          <a:p>
            <a:pPr algn="just"/>
            <a:r>
              <a:rPr lang="en-US" sz="2800" dirty="0" smtClean="0"/>
              <a:t>First we tested on simple two dimension data in order to see graphical results.</a:t>
            </a:r>
          </a:p>
        </p:txBody>
      </p:sp>
    </p:spTree>
    <p:extLst>
      <p:ext uri="{BB962C8B-B14F-4D97-AF65-F5344CB8AC3E}">
        <p14:creationId xmlns:p14="http://schemas.microsoft.com/office/powerpoint/2010/main" val="203229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a:t>Testing on Toy </a:t>
            </a:r>
            <a:r>
              <a:rPr lang="en-US" dirty="0" smtClean="0"/>
              <a:t>data</a:t>
            </a:r>
            <a:endParaRPr lang="en-US" dirty="0"/>
          </a:p>
        </p:txBody>
      </p:sp>
      <p:graphicFrame>
        <p:nvGraphicFramePr>
          <p:cNvPr id="4" name="Diagram 4"/>
          <p:cNvGraphicFramePr>
            <a:graphicFrameLocks noGrp="1"/>
          </p:cNvGraphicFramePr>
          <p:nvPr>
            <p:ph idx="1"/>
            <p:extLst>
              <p:ext uri="{D42A27DB-BD31-4B8C-83A1-F6EECF244321}">
                <p14:modId xmlns:p14="http://schemas.microsoft.com/office/powerpoint/2010/main" val="2376794763"/>
              </p:ext>
            </p:extLst>
          </p:nvPr>
        </p:nvGraphicFramePr>
        <p:xfrm>
          <a:off x="304800" y="17827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5" y="1676400"/>
            <a:ext cx="447675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1525" y="1676400"/>
            <a:ext cx="4410075"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70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p:txBody>
          <a:bodyPr/>
          <a:lstStyle/>
          <a:p>
            <a:r>
              <a:rPr lang="en-US" dirty="0" smtClean="0"/>
              <a:t>Testing on real data</a:t>
            </a:r>
            <a:endParaRPr lang="en-US" dirty="0"/>
          </a:p>
        </p:txBody>
      </p:sp>
      <p:sp>
        <p:nvSpPr>
          <p:cNvPr id="7" name="Rectangle 3"/>
          <p:cNvSpPr>
            <a:spLocks noGrp="1"/>
          </p:cNvSpPr>
          <p:nvPr>
            <p:ph type="body" idx="1"/>
          </p:nvPr>
        </p:nvSpPr>
        <p:spPr>
          <a:xfrm>
            <a:off x="304800" y="1524000"/>
            <a:ext cx="8458200" cy="4648200"/>
          </a:xfrm>
        </p:spPr>
        <p:txBody>
          <a:bodyPr>
            <a:normAutofit fontScale="92500" lnSpcReduction="10000"/>
          </a:bodyPr>
          <a:lstStyle/>
          <a:p>
            <a:pPr algn="just"/>
            <a:r>
              <a:rPr lang="en-US" dirty="0"/>
              <a:t>W</a:t>
            </a:r>
            <a:r>
              <a:rPr lang="en-US" dirty="0" smtClean="0"/>
              <a:t>e </a:t>
            </a:r>
            <a:r>
              <a:rPr lang="en-US" dirty="0"/>
              <a:t>have chosen online image database called </a:t>
            </a:r>
            <a:r>
              <a:rPr lang="en-US" dirty="0" smtClean="0"/>
              <a:t>CIFAR-10. </a:t>
            </a:r>
            <a:r>
              <a:rPr lang="en-US" dirty="0"/>
              <a:t>This database contains thousands of labeled images but all of them categorized only to ten categories. This database will allow us easy testing because we have limited set of categories and more importantly they all were labeled manually by human. Because the SSL algorithm returns binary classification function each execution we can find images from one of the categories</a:t>
            </a:r>
            <a:endParaRPr lang="en-US" dirty="0" smtClean="0"/>
          </a:p>
        </p:txBody>
      </p:sp>
    </p:spTree>
    <p:extLst>
      <p:ext uri="{BB962C8B-B14F-4D97-AF65-F5344CB8AC3E}">
        <p14:creationId xmlns:p14="http://schemas.microsoft.com/office/powerpoint/2010/main" val="678770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p:txBody>
          <a:bodyPr/>
          <a:lstStyle/>
          <a:p>
            <a:r>
              <a:rPr lang="en-US" dirty="0" smtClean="0"/>
              <a:t>Testing on real data</a:t>
            </a:r>
            <a:endParaRPr lang="en-US" dirty="0"/>
          </a:p>
        </p:txBody>
      </p:sp>
      <p:sp>
        <p:nvSpPr>
          <p:cNvPr id="7" name="Rectangle 3"/>
          <p:cNvSpPr>
            <a:spLocks noGrp="1"/>
          </p:cNvSpPr>
          <p:nvPr>
            <p:ph type="body" idx="1"/>
          </p:nvPr>
        </p:nvSpPr>
        <p:spPr>
          <a:xfrm>
            <a:off x="304800" y="1524000"/>
            <a:ext cx="8458200" cy="3581400"/>
          </a:xfrm>
        </p:spPr>
        <p:txBody>
          <a:bodyPr>
            <a:normAutofit/>
          </a:bodyPr>
          <a:lstStyle/>
          <a:p>
            <a:pPr marL="0" indent="0" algn="ctr">
              <a:buNone/>
            </a:pPr>
            <a:r>
              <a:rPr lang="en-US" dirty="0" smtClean="0"/>
              <a:t>Correctness of the Classification function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3476625" cy="2771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2819399"/>
            <a:ext cx="3379019" cy="2771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5715000"/>
            <a:ext cx="3476624" cy="646331"/>
          </a:xfrm>
          <a:prstGeom prst="rect">
            <a:avLst/>
          </a:prstGeom>
        </p:spPr>
        <p:txBody>
          <a:bodyPr wrap="square">
            <a:spAutoFit/>
          </a:bodyPr>
          <a:lstStyle/>
          <a:p>
            <a:pPr algn="just"/>
            <a:r>
              <a:rPr lang="en-US" sz="1200" dirty="0"/>
              <a:t>classification results of class “airplane”. Labeled samples contained 50 positives and 100 negatives</a:t>
            </a:r>
            <a:endParaRPr lang="ru-RU" sz="1200" dirty="0"/>
          </a:p>
        </p:txBody>
      </p:sp>
      <p:sp>
        <p:nvSpPr>
          <p:cNvPr id="8" name="Rectangle 7"/>
          <p:cNvSpPr/>
          <p:nvPr/>
        </p:nvSpPr>
        <p:spPr>
          <a:xfrm>
            <a:off x="4855394" y="5714999"/>
            <a:ext cx="3476624" cy="646331"/>
          </a:xfrm>
          <a:prstGeom prst="rect">
            <a:avLst/>
          </a:prstGeom>
        </p:spPr>
        <p:txBody>
          <a:bodyPr wrap="square">
            <a:spAutoFit/>
          </a:bodyPr>
          <a:lstStyle/>
          <a:p>
            <a:pPr algn="just"/>
            <a:r>
              <a:rPr lang="en-US" sz="1200" dirty="0"/>
              <a:t>classification results of class “airplane”. Labeled samples contained </a:t>
            </a:r>
            <a:r>
              <a:rPr lang="en-US" sz="1200" dirty="0" smtClean="0"/>
              <a:t>700 positives </a:t>
            </a:r>
            <a:r>
              <a:rPr lang="en-US" sz="1200" dirty="0"/>
              <a:t>and </a:t>
            </a:r>
            <a:r>
              <a:rPr lang="en-US" sz="1200" dirty="0" smtClean="0"/>
              <a:t>2500 </a:t>
            </a:r>
            <a:r>
              <a:rPr lang="en-US" sz="1200" dirty="0"/>
              <a:t>negatives</a:t>
            </a:r>
            <a:endParaRPr lang="ru-RU" sz="1200" dirty="0"/>
          </a:p>
        </p:txBody>
      </p:sp>
    </p:spTree>
    <p:extLst>
      <p:ext uri="{BB962C8B-B14F-4D97-AF65-F5344CB8AC3E}">
        <p14:creationId xmlns:p14="http://schemas.microsoft.com/office/powerpoint/2010/main" val="191966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Introduction</a:t>
            </a:r>
            <a:endParaRPr lang="en-US" dirty="0"/>
          </a:p>
        </p:txBody>
      </p:sp>
      <p:sp>
        <p:nvSpPr>
          <p:cNvPr id="3" name="Rectangle 3"/>
          <p:cNvSpPr>
            <a:spLocks noGrp="1"/>
          </p:cNvSpPr>
          <p:nvPr>
            <p:ph type="body" idx="1"/>
          </p:nvPr>
        </p:nvSpPr>
        <p:spPr/>
        <p:txBody>
          <a:bodyPr>
            <a:noAutofit/>
          </a:bodyPr>
          <a:lstStyle/>
          <a:p>
            <a:pPr algn="just">
              <a:buClr>
                <a:schemeClr val="tx1">
                  <a:lumMod val="95000"/>
                  <a:lumOff val="5000"/>
                </a:schemeClr>
              </a:buClr>
            </a:pPr>
            <a:r>
              <a:rPr lang="en-US" sz="2000" dirty="0"/>
              <a:t>In the recent years everyone knows that Internet contains infinite amount of free data that can be used for large number of applications. Along all the free data out there, we can find billions of images that can be widely used. But there are two major problems that preventing easy access to this reach incredible database, one is that we need a technique to recognize the visual content of the images and the second is the ability for fast search of the huge </a:t>
            </a:r>
            <a:r>
              <a:rPr lang="en-US" sz="2000" dirty="0" smtClean="0"/>
              <a:t>amount </a:t>
            </a:r>
            <a:r>
              <a:rPr lang="en-US" sz="2000" dirty="0"/>
              <a:t>of images</a:t>
            </a:r>
            <a:r>
              <a:rPr lang="en-US" sz="2000" dirty="0" smtClean="0"/>
              <a:t>.</a:t>
            </a:r>
          </a:p>
          <a:p>
            <a:pPr algn="just">
              <a:buClr>
                <a:schemeClr val="tx1">
                  <a:lumMod val="95000"/>
                  <a:lumOff val="5000"/>
                </a:schemeClr>
              </a:buClr>
            </a:pPr>
            <a:endParaRPr lang="ru-RU" sz="2000" dirty="0"/>
          </a:p>
          <a:p>
            <a:pPr algn="just">
              <a:buClr>
                <a:schemeClr val="tx1">
                  <a:lumMod val="95000"/>
                  <a:lumOff val="5000"/>
                </a:schemeClr>
              </a:buClr>
            </a:pPr>
            <a:r>
              <a:rPr lang="en-US" sz="2000" dirty="0"/>
              <a:t>In our project we implemented one of the </a:t>
            </a:r>
            <a:r>
              <a:rPr lang="en-US" sz="2000" dirty="0" smtClean="0"/>
              <a:t>new </a:t>
            </a:r>
            <a:r>
              <a:rPr lang="en-US" sz="2000" dirty="0"/>
              <a:t>and the promising algorithms </a:t>
            </a:r>
            <a:r>
              <a:rPr lang="en-US" sz="2000" dirty="0" smtClean="0"/>
              <a:t>that </a:t>
            </a:r>
            <a:r>
              <a:rPr lang="en-US" sz="2000" dirty="0"/>
              <a:t>can be found in the computer science community, we will review all the steps of the algorithm, describe the logic behind each step and finally compare the results to other available simple approaches.</a:t>
            </a:r>
            <a:endParaRPr lang="ru-RU" sz="2000" dirty="0"/>
          </a:p>
        </p:txBody>
      </p:sp>
    </p:spTree>
    <p:extLst>
      <p:ext uri="{BB962C8B-B14F-4D97-AF65-F5344CB8AC3E}">
        <p14:creationId xmlns:p14="http://schemas.microsoft.com/office/powerpoint/2010/main" val="2224886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p:txBody>
          <a:bodyPr/>
          <a:lstStyle/>
          <a:p>
            <a:r>
              <a:rPr lang="en-US" dirty="0" smtClean="0"/>
              <a:t>Testing on real data</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8000" y="1958400"/>
            <a:ext cx="5940874" cy="46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3"/>
          <p:cNvSpPr txBox="1">
            <a:spLocks/>
          </p:cNvSpPr>
          <p:nvPr/>
        </p:nvSpPr>
        <p:spPr>
          <a:xfrm>
            <a:off x="1600200" y="1600200"/>
            <a:ext cx="6172200" cy="381000"/>
          </a:xfrm>
          <a:prstGeom prst="rect">
            <a:avLst/>
          </a:prstGeom>
        </p:spPr>
        <p:txBody>
          <a:bodyPr vert="horz">
            <a:normAutofit fontScale="70000" lnSpcReduction="20000"/>
          </a:bodyPr>
          <a:lstStyle>
            <a:lvl1pPr marL="342900" indent="-342900" algn="l" rtl="0" latinLnBrk="0">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latinLnBrk="0">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latinLnBrk="0">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latinLnBrk="0">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latinLnBrk="0">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latinLnBrk="0">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latinLnBrk="0">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latinLnBrk="0">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latinLnBrk="0">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ctr">
              <a:buNone/>
            </a:pPr>
            <a:r>
              <a:rPr lang="en-US" b="1" dirty="0" smtClean="0">
                <a:solidFill>
                  <a:schemeClr val="tx1">
                    <a:lumMod val="65000"/>
                    <a:lumOff val="35000"/>
                  </a:schemeClr>
                </a:solidFill>
              </a:rPr>
              <a:t>All classes classification</a:t>
            </a:r>
          </a:p>
        </p:txBody>
      </p:sp>
    </p:spTree>
    <p:extLst>
      <p:ext uri="{BB962C8B-B14F-4D97-AF65-F5344CB8AC3E}">
        <p14:creationId xmlns:p14="http://schemas.microsoft.com/office/powerpoint/2010/main" val="3257054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p:txBody>
          <a:bodyPr/>
          <a:lstStyle/>
          <a:p>
            <a:r>
              <a:rPr lang="en-US" dirty="0" smtClean="0"/>
              <a:t>Testing on real data</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7999" y="1957904"/>
            <a:ext cx="5682856" cy="46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3"/>
          <p:cNvSpPr>
            <a:spLocks noGrp="1"/>
          </p:cNvSpPr>
          <p:nvPr>
            <p:ph type="body" idx="1"/>
          </p:nvPr>
        </p:nvSpPr>
        <p:spPr>
          <a:xfrm>
            <a:off x="1727999" y="1576904"/>
            <a:ext cx="5682856" cy="381000"/>
          </a:xfrm>
        </p:spPr>
        <p:txBody>
          <a:bodyPr>
            <a:normAutofit fontScale="70000" lnSpcReduction="20000"/>
          </a:bodyPr>
          <a:lstStyle/>
          <a:p>
            <a:pPr marL="0" indent="0" algn="ctr">
              <a:buNone/>
            </a:pPr>
            <a:r>
              <a:rPr lang="en-US" b="1" dirty="0" smtClean="0">
                <a:solidFill>
                  <a:schemeClr val="tx1">
                    <a:lumMod val="65000"/>
                    <a:lumOff val="35000"/>
                  </a:schemeClr>
                </a:solidFill>
              </a:rPr>
              <a:t>SSL vs. KNN</a:t>
            </a:r>
          </a:p>
        </p:txBody>
      </p:sp>
    </p:spTree>
    <p:extLst>
      <p:ext uri="{BB962C8B-B14F-4D97-AF65-F5344CB8AC3E}">
        <p14:creationId xmlns:p14="http://schemas.microsoft.com/office/powerpoint/2010/main" val="309080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p:txBody>
          <a:bodyPr/>
          <a:lstStyle/>
          <a:p>
            <a:r>
              <a:rPr lang="en-US" dirty="0" smtClean="0"/>
              <a:t>Testing on real data</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06560"/>
            <a:ext cx="5486400" cy="4247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3"/>
          <p:cNvSpPr>
            <a:spLocks noGrp="1"/>
          </p:cNvSpPr>
          <p:nvPr>
            <p:ph type="body" idx="1"/>
          </p:nvPr>
        </p:nvSpPr>
        <p:spPr>
          <a:xfrm>
            <a:off x="1828800" y="1600200"/>
            <a:ext cx="5351400" cy="381000"/>
          </a:xfrm>
        </p:spPr>
        <p:txBody>
          <a:bodyPr>
            <a:normAutofit fontScale="70000" lnSpcReduction="20000"/>
          </a:bodyPr>
          <a:lstStyle/>
          <a:p>
            <a:pPr marL="0" indent="0" algn="ctr">
              <a:buNone/>
            </a:pPr>
            <a:r>
              <a:rPr lang="en-US" b="1" dirty="0" smtClean="0">
                <a:solidFill>
                  <a:schemeClr val="tx1">
                    <a:lumMod val="65000"/>
                    <a:lumOff val="35000"/>
                  </a:schemeClr>
                </a:solidFill>
              </a:rPr>
              <a:t>SSL vs. KNN (zoomed in)</a:t>
            </a:r>
          </a:p>
        </p:txBody>
      </p:sp>
    </p:spTree>
    <p:extLst>
      <p:ext uri="{BB962C8B-B14F-4D97-AF65-F5344CB8AC3E}">
        <p14:creationId xmlns:p14="http://schemas.microsoft.com/office/powerpoint/2010/main" val="1549851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362200"/>
            <a:ext cx="8686800" cy="1676400"/>
          </a:xfrm>
          <a:scene3d>
            <a:camera prst="obliqueTopRight"/>
            <a:lightRig rig="threePt" dir="t"/>
          </a:scene3d>
        </p:spPr>
        <p:txBody>
          <a:bodyPr>
            <a:normAutofit fontScale="70000" lnSpcReduction="20000"/>
          </a:bodyPr>
          <a:lstStyle/>
          <a:p>
            <a:pPr marL="0" indent="0" algn="ctr">
              <a:buNone/>
            </a:pPr>
            <a:endParaRPr lang="en-US" b="1" dirty="0" smtClean="0"/>
          </a:p>
          <a:p>
            <a:pPr marL="0" indent="0" algn="ctr">
              <a:buNone/>
            </a:pPr>
            <a:r>
              <a:rPr lang="en-US" sz="5000" b="1" dirty="0" smtClean="0">
                <a:solidFill>
                  <a:schemeClr val="tx2">
                    <a:lumMod val="75000"/>
                  </a:schemeClr>
                </a:solidFill>
              </a:rPr>
              <a:t>We will now see life presentation</a:t>
            </a:r>
            <a:endParaRPr lang="en-US" sz="5000" b="1" dirty="0">
              <a:solidFill>
                <a:schemeClr val="tx2">
                  <a:lumMod val="75000"/>
                </a:schemeClr>
              </a:solidFill>
            </a:endParaRPr>
          </a:p>
          <a:p>
            <a:pPr marL="0" indent="0" algn="ctr">
              <a:buNone/>
            </a:pPr>
            <a:r>
              <a:rPr lang="en-US" sz="5000" b="1" dirty="0" smtClean="0">
                <a:solidFill>
                  <a:schemeClr val="tx2">
                    <a:lumMod val="75000"/>
                  </a:schemeClr>
                </a:solidFill>
              </a:rPr>
              <a:t>Of the both the algorithms in MATLAB</a:t>
            </a:r>
            <a:endParaRPr lang="en-US" sz="5000" b="1" dirty="0">
              <a:solidFill>
                <a:schemeClr val="tx2">
                  <a:lumMod val="75000"/>
                </a:schemeClr>
              </a:solidFill>
            </a:endParaRPr>
          </a:p>
        </p:txBody>
      </p:sp>
    </p:spTree>
    <p:extLst>
      <p:ext uri="{BB962C8B-B14F-4D97-AF65-F5344CB8AC3E}">
        <p14:creationId xmlns:p14="http://schemas.microsoft.com/office/powerpoint/2010/main" val="4011553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normAutofit fontScale="77500" lnSpcReduction="20000"/>
          </a:bodyPr>
          <a:lstStyle/>
          <a:p>
            <a:pPr lvl="0" algn="just">
              <a:buClr>
                <a:schemeClr val="tx2">
                  <a:lumMod val="50000"/>
                </a:schemeClr>
              </a:buClr>
              <a:buFont typeface="Wingdings" pitchFamily="2" charset="2"/>
              <a:buChar char="q"/>
            </a:pPr>
            <a:r>
              <a:rPr lang="en-US" dirty="0"/>
              <a:t>Classification algorithm that is based on KNN calculation is not </a:t>
            </a:r>
            <a:r>
              <a:rPr lang="en-US" dirty="0" smtClean="0"/>
              <a:t>complete. It doesn’t </a:t>
            </a:r>
            <a:r>
              <a:rPr lang="en-US" dirty="0"/>
              <a:t>take into consideration the density and the smoothness of the data, thus </a:t>
            </a:r>
            <a:r>
              <a:rPr lang="en-US" dirty="0" smtClean="0"/>
              <a:t>it’s </a:t>
            </a:r>
            <a:r>
              <a:rPr lang="en-US" dirty="0"/>
              <a:t>correctness is damaged.</a:t>
            </a:r>
          </a:p>
          <a:p>
            <a:pPr marL="0" indent="0" algn="just">
              <a:buClr>
                <a:schemeClr val="tx2">
                  <a:lumMod val="50000"/>
                </a:schemeClr>
              </a:buClr>
              <a:buNone/>
            </a:pPr>
            <a:endParaRPr lang="en-US" dirty="0" smtClean="0"/>
          </a:p>
          <a:p>
            <a:pPr lvl="0" algn="just">
              <a:buClr>
                <a:schemeClr val="tx2">
                  <a:lumMod val="50000"/>
                </a:schemeClr>
              </a:buClr>
              <a:buFont typeface="Wingdings" pitchFamily="2" charset="2"/>
              <a:buChar char="q"/>
            </a:pPr>
            <a:r>
              <a:rPr lang="en-US" dirty="0" smtClean="0"/>
              <a:t>Effectiveness </a:t>
            </a:r>
            <a:r>
              <a:rPr lang="en-US" dirty="0"/>
              <a:t>of </a:t>
            </a:r>
            <a:r>
              <a:rPr lang="en-US" dirty="0" smtClean="0"/>
              <a:t>SSL </a:t>
            </a:r>
            <a:r>
              <a:rPr lang="en-US" dirty="0"/>
              <a:t>(based on Eigen-Functions</a:t>
            </a:r>
            <a:r>
              <a:rPr lang="en-US" dirty="0" smtClean="0"/>
              <a:t>) </a:t>
            </a:r>
            <a:r>
              <a:rPr lang="en-US" dirty="0"/>
              <a:t>could be increased, by taking bigger amount of positive and negative samples.</a:t>
            </a:r>
          </a:p>
          <a:p>
            <a:pPr marL="0" indent="0" algn="just">
              <a:buClr>
                <a:schemeClr val="tx2">
                  <a:lumMod val="50000"/>
                </a:schemeClr>
              </a:buClr>
              <a:buNone/>
            </a:pPr>
            <a:endParaRPr lang="en-US" dirty="0"/>
          </a:p>
          <a:p>
            <a:pPr lvl="0" algn="just">
              <a:buClr>
                <a:schemeClr val="tx2">
                  <a:lumMod val="50000"/>
                </a:schemeClr>
              </a:buClr>
              <a:buFont typeface="Wingdings" pitchFamily="2" charset="2"/>
              <a:buChar char="q"/>
            </a:pPr>
            <a:r>
              <a:rPr lang="en-US" dirty="0"/>
              <a:t>Eigen-Function algorithm can retrieve higher positive true percentage if the systems demand allows higher false positive percentage. It is flexible unlike KNN</a:t>
            </a:r>
            <a:r>
              <a:rPr lang="en-US" dirty="0" smtClean="0"/>
              <a:t>.</a:t>
            </a:r>
          </a:p>
          <a:p>
            <a:pPr marL="0" indent="0">
              <a:buNone/>
            </a:pPr>
            <a:r>
              <a:rPr lang="en-US" dirty="0"/>
              <a:t> </a:t>
            </a:r>
          </a:p>
          <a:p>
            <a:endParaRPr lang="en-US" dirty="0"/>
          </a:p>
        </p:txBody>
      </p:sp>
    </p:spTree>
    <p:extLst>
      <p:ext uri="{BB962C8B-B14F-4D97-AF65-F5344CB8AC3E}">
        <p14:creationId xmlns:p14="http://schemas.microsoft.com/office/powerpoint/2010/main" val="3896922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(CONTINUE)</a:t>
            </a:r>
            <a:endParaRPr lang="en-US" dirty="0"/>
          </a:p>
        </p:txBody>
      </p:sp>
      <p:sp>
        <p:nvSpPr>
          <p:cNvPr id="3" name="Text Placeholder 2"/>
          <p:cNvSpPr>
            <a:spLocks noGrp="1"/>
          </p:cNvSpPr>
          <p:nvPr>
            <p:ph type="body" idx="1"/>
          </p:nvPr>
        </p:nvSpPr>
        <p:spPr/>
        <p:txBody>
          <a:bodyPr>
            <a:normAutofit/>
          </a:bodyPr>
          <a:lstStyle/>
          <a:p>
            <a:pPr lvl="0">
              <a:buClr>
                <a:schemeClr val="tx2">
                  <a:lumMod val="50000"/>
                </a:schemeClr>
              </a:buClr>
              <a:buFont typeface="Wingdings" pitchFamily="2" charset="2"/>
              <a:buChar char="q"/>
            </a:pPr>
            <a:r>
              <a:rPr lang="en-US" sz="2500" dirty="0" smtClean="0"/>
              <a:t>Eigen-Functions </a:t>
            </a:r>
            <a:r>
              <a:rPr lang="en-US" sz="2500" dirty="0"/>
              <a:t>algorithm has low complexity than other similar </a:t>
            </a:r>
            <a:r>
              <a:rPr lang="en-US" sz="2500" dirty="0" smtClean="0"/>
              <a:t>algorithms. Which could </a:t>
            </a:r>
            <a:r>
              <a:rPr lang="en-US" sz="2500" dirty="0"/>
              <a:t>enhance classification on large databases.</a:t>
            </a:r>
          </a:p>
          <a:p>
            <a:pPr marL="0" indent="0" algn="just">
              <a:buClr>
                <a:schemeClr val="tx2">
                  <a:lumMod val="50000"/>
                </a:schemeClr>
              </a:buClr>
              <a:buNone/>
            </a:pPr>
            <a:endParaRPr lang="en-US" sz="2500" dirty="0"/>
          </a:p>
          <a:p>
            <a:pPr lvl="0">
              <a:buClr>
                <a:schemeClr val="tx2">
                  <a:lumMod val="50000"/>
                </a:schemeClr>
              </a:buClr>
              <a:buFont typeface="Wingdings" pitchFamily="2" charset="2"/>
              <a:buChar char="q"/>
            </a:pPr>
            <a:r>
              <a:rPr lang="en-US" sz="2500" dirty="0"/>
              <a:t>Every class of data is </a:t>
            </a:r>
            <a:r>
              <a:rPr lang="en-US" sz="2500" dirty="0" smtClean="0"/>
              <a:t>different, </a:t>
            </a:r>
            <a:r>
              <a:rPr lang="en-US" sz="2500" dirty="0"/>
              <a:t>thus it requires different tuning for setting the optimum threshold and choosing the most suitable amount of positive and negative </a:t>
            </a:r>
            <a:r>
              <a:rPr lang="en-US" sz="2500" dirty="0" smtClean="0"/>
              <a:t>samples.</a:t>
            </a:r>
          </a:p>
          <a:p>
            <a:pPr marL="0" lvl="0" indent="0">
              <a:buClr>
                <a:schemeClr val="tx2">
                  <a:lumMod val="50000"/>
                </a:schemeClr>
              </a:buClr>
              <a:buNone/>
            </a:pPr>
            <a:endParaRPr lang="en-US" sz="2500" dirty="0"/>
          </a:p>
          <a:p>
            <a:pPr lvl="0">
              <a:buClr>
                <a:schemeClr val="tx2">
                  <a:lumMod val="50000"/>
                </a:schemeClr>
              </a:buClr>
              <a:buFont typeface="Wingdings" pitchFamily="2" charset="2"/>
              <a:buChar char="q"/>
            </a:pPr>
            <a:r>
              <a:rPr lang="en-US" sz="2500" dirty="0"/>
              <a:t>The SSL algorithm (based on </a:t>
            </a:r>
            <a:r>
              <a:rPr lang="en-US" sz="2500" dirty="0" smtClean="0"/>
              <a:t>Eigen-Functions</a:t>
            </a:r>
            <a:r>
              <a:rPr lang="en-US" sz="2500" dirty="0"/>
              <a:t>) has low TPR values, when the allowed FPR is low.</a:t>
            </a:r>
          </a:p>
          <a:p>
            <a:endParaRPr lang="en-US" sz="2500" dirty="0"/>
          </a:p>
        </p:txBody>
      </p:sp>
    </p:spTree>
    <p:extLst>
      <p:ext uri="{BB962C8B-B14F-4D97-AF65-F5344CB8AC3E}">
        <p14:creationId xmlns:p14="http://schemas.microsoft.com/office/powerpoint/2010/main" val="79588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667000"/>
            <a:ext cx="8686800" cy="1104331"/>
          </a:xfrm>
          <a:scene3d>
            <a:camera prst="obliqueTopRight"/>
            <a:lightRig rig="threePt" dir="t"/>
          </a:scene3d>
        </p:spPr>
        <p:txBody>
          <a:bodyPr>
            <a:normAutofit fontScale="85000" lnSpcReduction="20000"/>
          </a:bodyPr>
          <a:lstStyle/>
          <a:p>
            <a:pPr marL="0" indent="0" algn="ctr">
              <a:buNone/>
            </a:pPr>
            <a:endParaRPr lang="en-US" b="1" dirty="0" smtClean="0"/>
          </a:p>
          <a:p>
            <a:pPr marL="0" indent="0" algn="ctr">
              <a:buNone/>
            </a:pPr>
            <a:r>
              <a:rPr lang="en-US" sz="5000" b="1" dirty="0" smtClean="0">
                <a:solidFill>
                  <a:schemeClr val="tx2">
                    <a:lumMod val="75000"/>
                  </a:schemeClr>
                </a:solidFill>
              </a:rPr>
              <a:t>Thank you for your attention!</a:t>
            </a:r>
            <a:endParaRPr lang="en-US" sz="5000" b="1" dirty="0">
              <a:solidFill>
                <a:schemeClr val="tx2">
                  <a:lumMod val="75000"/>
                </a:schemeClr>
              </a:solidFill>
            </a:endParaRPr>
          </a:p>
        </p:txBody>
      </p:sp>
    </p:spTree>
    <p:extLst>
      <p:ext uri="{BB962C8B-B14F-4D97-AF65-F5344CB8AC3E}">
        <p14:creationId xmlns:p14="http://schemas.microsoft.com/office/powerpoint/2010/main" val="3429337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Project Goals</a:t>
            </a:r>
            <a:endParaRPr lang="en-US" dirty="0"/>
          </a:p>
        </p:txBody>
      </p:sp>
      <p:graphicFrame>
        <p:nvGraphicFramePr>
          <p:cNvPr id="4" name="Diagram 4"/>
          <p:cNvGraphicFramePr>
            <a:graphicFrameLocks noGrp="1"/>
          </p:cNvGraphicFramePr>
          <p:nvPr>
            <p:ph idx="1"/>
            <p:extLst>
              <p:ext uri="{D42A27DB-BD31-4B8C-83A1-F6EECF244321}">
                <p14:modId xmlns:p14="http://schemas.microsoft.com/office/powerpoint/2010/main" val="1612169055"/>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p>
            <a:r>
              <a:rPr lang="en-US" dirty="0" smtClean="0"/>
              <a:t>Image recognition process</a:t>
            </a:r>
            <a:endParaRPr lang="ru-RU" b="1" i="1" dirty="0">
              <a:effectLst/>
            </a:endParaRPr>
          </a:p>
        </p:txBody>
      </p:sp>
      <p:graphicFrame>
        <p:nvGraphicFramePr>
          <p:cNvPr id="4" name="Diagram 4"/>
          <p:cNvGraphicFramePr>
            <a:graphicFrameLocks noGrp="1"/>
          </p:cNvGraphicFramePr>
          <p:nvPr>
            <p:ph idx="1"/>
            <p:extLst>
              <p:ext uri="{D42A27DB-BD31-4B8C-83A1-F6EECF244321}">
                <p14:modId xmlns:p14="http://schemas.microsoft.com/office/powerpoint/2010/main" val="2936250258"/>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6000750" y="3952874"/>
            <a:ext cx="381000" cy="46672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5" name="Right Arrow 4"/>
          <p:cNvSpPr/>
          <p:nvPr/>
        </p:nvSpPr>
        <p:spPr>
          <a:xfrm>
            <a:off x="2971800" y="3962400"/>
            <a:ext cx="381000" cy="4572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p>
            <a:r>
              <a:rPr lang="en-US" dirty="0" smtClean="0"/>
              <a:t>Summary of the process</a:t>
            </a:r>
            <a:endParaRPr lang="ru-RU" b="1" i="1" dirty="0">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4869978" cy="554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7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p>
            <a:r>
              <a:rPr lang="en-US" dirty="0" smtClean="0"/>
              <a:t>Implementation of the KNN algorithm</a:t>
            </a:r>
            <a:endParaRPr lang="en-US" dirty="0"/>
          </a:p>
        </p:txBody>
      </p:sp>
      <p:sp>
        <p:nvSpPr>
          <p:cNvPr id="3" name="Rectangle 3"/>
          <p:cNvSpPr>
            <a:spLocks noGrp="1"/>
          </p:cNvSpPr>
          <p:nvPr>
            <p:ph type="body" idx="1"/>
          </p:nvPr>
        </p:nvSpPr>
        <p:spPr>
          <a:xfrm>
            <a:off x="152400" y="1555778"/>
            <a:ext cx="5410200" cy="4570413"/>
          </a:xfrm>
        </p:spPr>
        <p:txBody>
          <a:bodyPr>
            <a:normAutofit fontScale="85000" lnSpcReduction="10000"/>
          </a:bodyPr>
          <a:lstStyle/>
          <a:p>
            <a:pPr algn="just"/>
            <a:r>
              <a:rPr lang="en-US" dirty="0"/>
              <a:t>K-nearest neighbor (KNN</a:t>
            </a:r>
            <a:r>
              <a:rPr lang="en-US" dirty="0" smtClean="0"/>
              <a:t>) </a:t>
            </a:r>
            <a:r>
              <a:rPr lang="en-US" dirty="0"/>
              <a:t>is very simple algorithm that can classify objects based on closest training examples in the tested dataset. In other words for each unlabeled data point in our space we will test the k nearest labeled neighbors to that point and we will determine the type of the data according to the most common type amongst the k neighbors.</a:t>
            </a:r>
            <a:endParaRPr lang="en-US" dirty="0" smtClean="0"/>
          </a:p>
        </p:txBody>
      </p:sp>
      <p:pic>
        <p:nvPicPr>
          <p:cNvPr id="2050" name="Picture 2" descr="k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3181350" cy="4024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78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p>
            <a:r>
              <a:rPr lang="en-US" dirty="0" smtClean="0"/>
              <a:t>Implementation of the SSL algorithm</a:t>
            </a:r>
            <a:endParaRPr lang="en-US" dirty="0"/>
          </a:p>
        </p:txBody>
      </p:sp>
      <p:sp>
        <p:nvSpPr>
          <p:cNvPr id="3" name="Rectangle 3"/>
          <p:cNvSpPr>
            <a:spLocks noGrp="1"/>
          </p:cNvSpPr>
          <p:nvPr>
            <p:ph type="body" idx="1"/>
          </p:nvPr>
        </p:nvSpPr>
        <p:spPr>
          <a:xfrm>
            <a:off x="304800" y="1600200"/>
            <a:ext cx="8458200" cy="4419600"/>
          </a:xfrm>
        </p:spPr>
        <p:txBody>
          <a:bodyPr>
            <a:normAutofit/>
          </a:bodyPr>
          <a:lstStyle/>
          <a:p>
            <a:pPr marL="0" indent="0" algn="just">
              <a:buNone/>
            </a:pPr>
            <a:r>
              <a:rPr lang="en-US" sz="3000" dirty="0"/>
              <a:t>The main idea behind the SSL </a:t>
            </a:r>
            <a:r>
              <a:rPr lang="en-US" sz="3000" dirty="0" smtClean="0"/>
              <a:t>algorithm is </a:t>
            </a:r>
            <a:r>
              <a:rPr lang="en-US" sz="3000" dirty="0"/>
              <a:t>that we can use </a:t>
            </a:r>
            <a:r>
              <a:rPr lang="en-US" sz="3000" b="1" i="1" dirty="0"/>
              <a:t>not only the labeled data </a:t>
            </a:r>
            <a:r>
              <a:rPr lang="en-US" sz="3000" dirty="0"/>
              <a:t>(supervised algorithms) </a:t>
            </a:r>
            <a:r>
              <a:rPr lang="en-US" sz="3000" b="1" i="1" dirty="0"/>
              <a:t>but also the unlabeled data</a:t>
            </a:r>
            <a:r>
              <a:rPr lang="en-US" sz="3000" dirty="0"/>
              <a:t>. We will see that if the algorithm will take in to the consideration the density of the whole data we can receive much better results.</a:t>
            </a:r>
            <a:endParaRPr lang="en-US" sz="3000" dirty="0" smtClean="0"/>
          </a:p>
        </p:txBody>
      </p:sp>
    </p:spTree>
    <p:extLst>
      <p:ext uri="{BB962C8B-B14F-4D97-AF65-F5344CB8AC3E}">
        <p14:creationId xmlns:p14="http://schemas.microsoft.com/office/powerpoint/2010/main" val="25064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Graph laplacian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3886199"/>
                <a:ext cx="8686800" cy="2193925"/>
              </a:xfrm>
            </p:spPr>
            <p:txBody>
              <a:bodyPr>
                <a:normAutofit fontScale="62500" lnSpcReduction="20000"/>
              </a:bodyPr>
              <a:lstStyle/>
              <a:p>
                <a14:m>
                  <m:oMath xmlns:m="http://schemas.openxmlformats.org/officeDocument/2006/math">
                    <m:r>
                      <a:rPr lang="en-US" i="1" smtClean="0">
                        <a:latin typeface="Cambria Math"/>
                      </a:rPr>
                      <m:t>𝐿</m:t>
                    </m:r>
                    <m:r>
                      <a:rPr lang="en-US">
                        <a:latin typeface="Cambria Math"/>
                      </a:rPr>
                      <m:t>=</m:t>
                    </m:r>
                    <m:r>
                      <a:rPr lang="en-US" i="1">
                        <a:latin typeface="Cambria Math"/>
                      </a:rPr>
                      <m:t>𝐷</m:t>
                    </m:r>
                    <m:r>
                      <a:rPr lang="en-US">
                        <a:latin typeface="Cambria Math"/>
                      </a:rPr>
                      <m:t>−</m:t>
                    </m:r>
                    <m:r>
                      <a:rPr lang="en-US" i="1">
                        <a:latin typeface="Cambria Math"/>
                      </a:rPr>
                      <m:t>𝑊</m:t>
                    </m:r>
                  </m:oMath>
                </a14:m>
                <a:endParaRPr lang="en-US" dirty="0" smtClean="0"/>
              </a:p>
              <a:p>
                <a:endParaRPr lang="en-US" dirty="0"/>
              </a:p>
              <a:p>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𝑊</m:t>
                            </m:r>
                          </m:e>
                          <m:sub>
                            <m:r>
                              <a:rPr lang="en-US" i="1">
                                <a:latin typeface="Cambria Math"/>
                              </a:rPr>
                              <m:t>𝑖𝑗</m:t>
                            </m:r>
                          </m:sub>
                        </m:sSub>
                        <m:r>
                          <a:rPr lang="en-US">
                            <a:latin typeface="Cambria Math"/>
                          </a:rPr>
                          <m:t>=</m:t>
                        </m:r>
                        <m:r>
                          <m:rPr>
                            <m:sty m:val="p"/>
                          </m:rPr>
                          <a:rPr lang="en-US">
                            <a:latin typeface="Cambria Math"/>
                          </a:rPr>
                          <m:t>exp</m:t>
                        </m:r>
                        <m:r>
                          <a:rPr lang="en-US">
                            <a:latin typeface="Cambria Math"/>
                          </a:rPr>
                          <m:t>(−∥</m:t>
                        </m:r>
                        <m:sSub>
                          <m:sSubPr>
                            <m:ctrlPr>
                              <a:rPr lang="en-US" i="1">
                                <a:latin typeface="Cambria Math"/>
                              </a:rPr>
                            </m:ctrlPr>
                          </m:sSubPr>
                          <m:e>
                            <m:r>
                              <a:rPr lang="en-US" i="1">
                                <a:latin typeface="Cambria Math"/>
                              </a:rPr>
                              <m:t>𝑥</m:t>
                            </m:r>
                          </m:e>
                          <m:sub>
                            <m:r>
                              <a:rPr lang="en-US" i="1">
                                <a:latin typeface="Cambria Math"/>
                              </a:rPr>
                              <m:t>𝑖</m:t>
                            </m:r>
                          </m:sub>
                        </m:sSub>
                        <m:r>
                          <a:rPr lang="en-US">
                            <a:latin typeface="Cambria Math"/>
                          </a:rPr>
                          <m:t>−</m:t>
                        </m:r>
                        <m:sSub>
                          <m:sSubPr>
                            <m:ctrlPr>
                              <a:rPr lang="en-US" i="1">
                                <a:latin typeface="Cambria Math"/>
                              </a:rPr>
                            </m:ctrlPr>
                          </m:sSubPr>
                          <m:e>
                            <m:r>
                              <a:rPr lang="en-US" i="1">
                                <a:latin typeface="Cambria Math"/>
                              </a:rPr>
                              <m:t>𝑥</m:t>
                            </m:r>
                          </m:e>
                          <m:sub>
                            <m:r>
                              <a:rPr lang="en-US" i="1">
                                <a:latin typeface="Cambria Math"/>
                              </a:rPr>
                              <m:t>𝑗</m:t>
                            </m:r>
                          </m:sub>
                        </m:sSub>
                        <m:f>
                          <m:fPr>
                            <m:type m:val="lin"/>
                            <m:ctrlPr>
                              <a:rPr lang="en-US" i="1">
                                <a:latin typeface="Cambria Math"/>
                              </a:rPr>
                            </m:ctrlPr>
                          </m:fPr>
                          <m:num>
                            <m:sSup>
                              <m:sSupPr>
                                <m:ctrlPr>
                                  <a:rPr lang="en-US" i="1">
                                    <a:latin typeface="Cambria Math"/>
                                  </a:rPr>
                                </m:ctrlPr>
                              </m:sSupPr>
                              <m:e>
                                <m:r>
                                  <a:rPr lang="en-US">
                                    <a:latin typeface="Cambria Math"/>
                                  </a:rPr>
                                  <m:t>∥</m:t>
                                </m:r>
                              </m:e>
                              <m:sup>
                                <m:r>
                                  <a:rPr lang="en-US">
                                    <a:latin typeface="Cambria Math"/>
                                  </a:rPr>
                                  <m:t>2</m:t>
                                </m:r>
                              </m:sup>
                            </m:sSup>
                          </m:num>
                          <m:den>
                            <m:r>
                              <a:rPr lang="en-US">
                                <a:latin typeface="Cambria Math"/>
                              </a:rPr>
                              <m:t>2</m:t>
                            </m:r>
                          </m:den>
                        </m:f>
                        <m:sSup>
                          <m:sSupPr>
                            <m:ctrlPr>
                              <a:rPr lang="en-US" i="1">
                                <a:latin typeface="Cambria Math"/>
                              </a:rPr>
                            </m:ctrlPr>
                          </m:sSupPr>
                          <m:e>
                            <m:r>
                              <a:rPr lang="en-US" i="1">
                                <a:latin typeface="Cambria Math"/>
                              </a:rPr>
                              <m:t>𝜀</m:t>
                            </m:r>
                          </m:e>
                          <m:sup>
                            <m:r>
                              <a:rPr lang="en-US">
                                <a:latin typeface="Cambria Math"/>
                              </a:rPr>
                              <m:t>2</m:t>
                            </m:r>
                          </m:sup>
                        </m:sSup>
                      </m:e>
                    </m:d>
                    <m:r>
                      <a:rPr lang="en-US" b="0" i="0" smtClean="0">
                        <a:latin typeface="Cambria Math"/>
                      </a:rPr>
                      <m:t>,</m:t>
                    </m:r>
                  </m:oMath>
                </a14:m>
                <a:r>
                  <a:rPr lang="en-US" dirty="0" smtClean="0"/>
                  <a:t> x </a:t>
                </a:r>
                <a:r>
                  <a:rPr lang="en-US" dirty="0"/>
                  <a:t>– data point</a:t>
                </a:r>
                <a:endParaRPr lang="en-US" dirty="0" smtClean="0"/>
              </a:p>
              <a:p>
                <a:endParaRPr lang="en-US" dirty="0"/>
              </a:p>
              <a:p>
                <a14:m>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𝑖𝑖</m:t>
                        </m:r>
                      </m:sub>
                    </m:sSub>
                    <m:r>
                      <a:rPr lang="en-US">
                        <a:latin typeface="Cambria Math"/>
                      </a:rPr>
                      <m:t>=</m:t>
                    </m:r>
                    <m:nary>
                      <m:naryPr>
                        <m:chr m:val="∑"/>
                        <m:limLoc m:val="subSup"/>
                        <m:grow m:val="on"/>
                        <m:supHide m:val="on"/>
                        <m:ctrlPr>
                          <a:rPr lang="en-US" i="1">
                            <a:latin typeface="Cambria Math"/>
                          </a:rPr>
                        </m:ctrlPr>
                      </m:naryPr>
                      <m:sub>
                        <m:r>
                          <a:rPr lang="en-US" i="1">
                            <a:latin typeface="Cambria Math"/>
                          </a:rPr>
                          <m:t>𝑗</m:t>
                        </m:r>
                      </m:sub>
                      <m:sup/>
                      <m:e>
                        <m:sSub>
                          <m:sSubPr>
                            <m:ctrlPr>
                              <a:rPr lang="en-US" i="1">
                                <a:latin typeface="Cambria Math"/>
                              </a:rPr>
                            </m:ctrlPr>
                          </m:sSubPr>
                          <m:e>
                            <m:r>
                              <a:rPr lang="en-US" i="1">
                                <a:latin typeface="Cambria Math"/>
                              </a:rPr>
                              <m:t>𝑊</m:t>
                            </m:r>
                          </m:e>
                          <m:sub>
                            <m:r>
                              <a:rPr lang="en-US" i="1">
                                <a:latin typeface="Cambria Math"/>
                              </a:rPr>
                              <m:t>𝑖𝑗</m:t>
                            </m:r>
                          </m:sub>
                        </m:sSub>
                      </m:e>
                    </m:nary>
                  </m:oMath>
                </a14:m>
                <a:endParaRPr lang="en-US" dirty="0" smtClean="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3886199"/>
                <a:ext cx="8686800" cy="2193925"/>
              </a:xfrm>
              <a:blipFill rotWithShape="1">
                <a:blip r:embed="rId2"/>
                <a:stretch>
                  <a:fillRect l="-70" t="-2500" b="-13611"/>
                </a:stretch>
              </a:blipFill>
            </p:spPr>
            <p:txBody>
              <a:bodyPr/>
              <a:lstStyle/>
              <a:p>
                <a:r>
                  <a:rPr lang="ru-RU">
                    <a:noFill/>
                  </a:rPr>
                  <a:t> </a:t>
                </a:r>
              </a:p>
            </p:txBody>
          </p:sp>
        </mc:Fallback>
      </mc:AlternateContent>
      <p:sp>
        <p:nvSpPr>
          <p:cNvPr id="4" name="TextBox 3"/>
          <p:cNvSpPr txBox="1"/>
          <p:nvPr/>
        </p:nvSpPr>
        <p:spPr>
          <a:xfrm>
            <a:off x="304800" y="1219200"/>
            <a:ext cx="8610600" cy="2862322"/>
          </a:xfrm>
          <a:prstGeom prst="rect">
            <a:avLst/>
          </a:prstGeom>
          <a:noFill/>
        </p:spPr>
        <p:txBody>
          <a:bodyPr wrap="square" rtlCol="0">
            <a:spAutoFit/>
          </a:bodyPr>
          <a:lstStyle/>
          <a:p>
            <a:pPr algn="just"/>
            <a:r>
              <a:rPr lang="en-US" sz="2700" dirty="0">
                <a:solidFill>
                  <a:schemeClr val="tx2"/>
                </a:solidFill>
              </a:rPr>
              <a:t>In order to find classification function we will use graph-based semi-supervised learning. We will define graph Laplacian L that will define a smoothness operator that takes into account the unlabeled data.</a:t>
            </a:r>
            <a:endParaRPr lang="ru-RU" sz="2700" dirty="0">
              <a:solidFill>
                <a:schemeClr val="tx2"/>
              </a:solidFill>
            </a:endParaRPr>
          </a:p>
          <a:p>
            <a:r>
              <a:rPr lang="en-US" sz="2700" dirty="0">
                <a:solidFill>
                  <a:schemeClr val="tx2"/>
                </a:solidFill>
              </a:rPr>
              <a:t> </a:t>
            </a:r>
            <a:endParaRPr lang="ru-RU" sz="2700" dirty="0">
              <a:solidFill>
                <a:schemeClr val="tx2"/>
              </a:solidFill>
            </a:endParaRPr>
          </a:p>
          <a:p>
            <a:r>
              <a:rPr lang="en-US" sz="2700" dirty="0">
                <a:solidFill>
                  <a:schemeClr val="tx2"/>
                </a:solidFill>
              </a:rPr>
              <a:t>The combinatorial graph Laplacian is defined as:</a:t>
            </a:r>
            <a:endParaRPr lang="ru-RU" sz="2700" dirty="0">
              <a:solidFill>
                <a:schemeClr val="tx2"/>
              </a:solidFill>
            </a:endParaRPr>
          </a:p>
          <a:p>
            <a:endParaRPr lang="ru-RU" dirty="0"/>
          </a:p>
        </p:txBody>
      </p:sp>
    </p:spTree>
    <p:extLst>
      <p:ext uri="{BB962C8B-B14F-4D97-AF65-F5344CB8AC3E}">
        <p14:creationId xmlns:p14="http://schemas.microsoft.com/office/powerpoint/2010/main" val="4134114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Graph laplacian</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04800" y="2286000"/>
                <a:ext cx="8686800" cy="3124200"/>
              </a:xfrm>
            </p:spPr>
            <p:txBody>
              <a:bodyPr>
                <a:noAutofit/>
              </a:bodyPr>
              <a:lstStyle/>
              <a:p>
                <a:pPr marL="0" indent="0">
                  <a:buNone/>
                </a:pPr>
                <a14:m>
                  <m:oMathPara xmlns:m="http://schemas.openxmlformats.org/officeDocument/2006/math">
                    <m:oMathParaPr>
                      <m:jc m:val="centerGroup"/>
                    </m:oMathParaPr>
                    <m:oMath xmlns:m="http://schemas.openxmlformats.org/officeDocument/2006/math">
                      <m:d>
                        <m:dPr>
                          <m:begChr m:val=""/>
                          <m:ctrlPr>
                            <a:rPr lang="en-US" sz="2000" i="1" smtClean="0">
                              <a:latin typeface="Cambria Math"/>
                            </a:rPr>
                          </m:ctrlPr>
                        </m:dPr>
                        <m:e>
                          <m:sSup>
                            <m:sSupPr>
                              <m:ctrlPr>
                                <a:rPr lang="en-US" sz="2000" i="1">
                                  <a:latin typeface="Cambria Math"/>
                                </a:rPr>
                              </m:ctrlPr>
                            </m:sSupPr>
                            <m:e>
                              <m:r>
                                <a:rPr lang="en-US" sz="2000" i="1">
                                  <a:latin typeface="Cambria Math"/>
                                </a:rPr>
                                <m:t>𝑓</m:t>
                              </m:r>
                            </m:e>
                            <m:sup>
                              <m:r>
                                <a:rPr lang="en-US" sz="2000" i="1">
                                  <a:latin typeface="Cambria Math"/>
                                </a:rPr>
                                <m:t>𝑇</m:t>
                              </m:r>
                            </m:sup>
                          </m:sSup>
                          <m:r>
                            <a:rPr lang="en-US" sz="2000" i="1">
                              <a:latin typeface="Cambria Math"/>
                            </a:rPr>
                            <m:t>𝐿𝑓</m:t>
                          </m:r>
                          <m:r>
                            <a:rPr lang="en-US" sz="2000">
                              <a:latin typeface="Cambria Math"/>
                            </a:rPr>
                            <m:t>+</m:t>
                          </m:r>
                          <m:sSup>
                            <m:sSupPr>
                              <m:ctrlPr>
                                <a:rPr lang="en-US" sz="2000" i="1">
                                  <a:latin typeface="Cambria Math"/>
                                </a:rPr>
                              </m:ctrlPr>
                            </m:sSupPr>
                            <m:e>
                              <m:d>
                                <m:dPr>
                                  <m:ctrlPr>
                                    <a:rPr lang="en-US" sz="2000" i="1">
                                      <a:latin typeface="Cambria Math"/>
                                    </a:rPr>
                                  </m:ctrlPr>
                                </m:dPr>
                                <m:e>
                                  <m:r>
                                    <a:rPr lang="en-US" sz="2000" i="1">
                                      <a:latin typeface="Cambria Math"/>
                                    </a:rPr>
                                    <m:t>𝑓</m:t>
                                  </m:r>
                                  <m:r>
                                    <a:rPr lang="en-US" sz="2000">
                                      <a:latin typeface="Cambria Math"/>
                                    </a:rPr>
                                    <m:t>−</m:t>
                                  </m:r>
                                  <m:r>
                                    <a:rPr lang="en-US" sz="2000" i="1">
                                      <a:latin typeface="Cambria Math"/>
                                    </a:rPr>
                                    <m:t>𝑦</m:t>
                                  </m:r>
                                </m:e>
                              </m:d>
                            </m:e>
                            <m:sup>
                              <m:r>
                                <a:rPr lang="en-US" sz="2000" i="1">
                                  <a:latin typeface="Cambria Math"/>
                                </a:rPr>
                                <m:t>𝑇</m:t>
                              </m:r>
                            </m:sup>
                          </m:sSup>
                          <m:r>
                            <a:rPr lang="en-US" sz="2000" i="1">
                              <a:latin typeface="Cambria Math"/>
                            </a:rPr>
                            <m:t>𝛬</m:t>
                          </m:r>
                          <m:r>
                            <a:rPr lang="en-US" sz="2000">
                              <a:latin typeface="Cambria Math"/>
                            </a:rPr>
                            <m:t>(</m:t>
                          </m:r>
                          <m:r>
                            <a:rPr lang="en-US" sz="2000" i="1">
                              <a:latin typeface="Cambria Math"/>
                            </a:rPr>
                            <m:t>𝑓</m:t>
                          </m:r>
                          <m:r>
                            <a:rPr lang="en-US" sz="2000">
                              <a:latin typeface="Cambria Math"/>
                            </a:rPr>
                            <m:t>−</m:t>
                          </m:r>
                          <m:r>
                            <a:rPr lang="en-US" sz="2000" i="1">
                              <a:latin typeface="Cambria Math"/>
                            </a:rPr>
                            <m:t>𝑦</m:t>
                          </m:r>
                        </m:e>
                      </m:d>
                    </m:oMath>
                  </m:oMathPara>
                </a14:m>
                <a:endParaRPr lang="en-US" sz="2000" dirty="0" smtClean="0"/>
              </a:p>
              <a:p>
                <a:pPr marL="0" indent="0">
                  <a:buNone/>
                </a:pPr>
                <a:endParaRPr lang="en-US" sz="2000" dirty="0"/>
              </a:p>
              <a:p>
                <a:pPr marL="0" indent="0">
                  <a:buNone/>
                </a:pPr>
                <a14:m>
                  <m:oMath xmlns:m="http://schemas.openxmlformats.org/officeDocument/2006/math">
                    <m:sSup>
                      <m:sSupPr>
                        <m:ctrlPr>
                          <a:rPr lang="en-US" sz="2000" i="1">
                            <a:latin typeface="Cambria Math"/>
                          </a:rPr>
                        </m:ctrlPr>
                      </m:sSupPr>
                      <m:e>
                        <m:r>
                          <a:rPr lang="en-US" sz="2000" i="1">
                            <a:latin typeface="Cambria Math"/>
                          </a:rPr>
                          <m:t>𝑓</m:t>
                        </m:r>
                      </m:e>
                      <m:sup>
                        <m:r>
                          <a:rPr lang="en-US" sz="2000" i="1">
                            <a:latin typeface="Cambria Math"/>
                          </a:rPr>
                          <m:t>𝑇</m:t>
                        </m:r>
                      </m:sup>
                    </m:sSup>
                    <m:r>
                      <a:rPr lang="en-US" sz="2000" i="1" smtClean="0">
                        <a:latin typeface="Cambria Math"/>
                      </a:rPr>
                      <m:t>𝐿𝑓</m:t>
                    </m:r>
                    <m:r>
                      <a:rPr lang="en-US" sz="2000" b="0" i="0" smtClean="0">
                        <a:latin typeface="Cambria Math"/>
                      </a:rPr>
                      <m:t> </m:t>
                    </m:r>
                  </m:oMath>
                </a14:m>
                <a:r>
                  <a:rPr lang="en-US" sz="2000" dirty="0" smtClean="0"/>
                  <a:t>– smoothness; </a:t>
                </a:r>
                <a14:m>
                  <m:oMath xmlns:m="http://schemas.openxmlformats.org/officeDocument/2006/math">
                    <m:d>
                      <m:dPr>
                        <m:begChr m:val=""/>
                        <m:ctrlPr>
                          <a:rPr lang="en-US" sz="2000" i="1">
                            <a:latin typeface="Cambria Math"/>
                          </a:rPr>
                        </m:ctrlPr>
                      </m:dPr>
                      <m:e>
                        <m:sSup>
                          <m:sSupPr>
                            <m:ctrlPr>
                              <a:rPr lang="en-US" sz="2000" i="1">
                                <a:latin typeface="Cambria Math"/>
                              </a:rPr>
                            </m:ctrlPr>
                          </m:sSupPr>
                          <m:e>
                            <m:d>
                              <m:dPr>
                                <m:ctrlPr>
                                  <a:rPr lang="en-US" sz="2000" i="1">
                                    <a:latin typeface="Cambria Math"/>
                                  </a:rPr>
                                </m:ctrlPr>
                              </m:dPr>
                              <m:e>
                                <m:r>
                                  <a:rPr lang="en-US" sz="2000" i="1">
                                    <a:latin typeface="Cambria Math"/>
                                  </a:rPr>
                                  <m:t>𝑓</m:t>
                                </m:r>
                                <m:r>
                                  <a:rPr lang="en-US" sz="2000">
                                    <a:latin typeface="Cambria Math"/>
                                  </a:rPr>
                                  <m:t>−</m:t>
                                </m:r>
                                <m:r>
                                  <a:rPr lang="en-US" sz="2000" i="1">
                                    <a:latin typeface="Cambria Math"/>
                                  </a:rPr>
                                  <m:t>𝑦</m:t>
                                </m:r>
                              </m:e>
                            </m:d>
                          </m:e>
                          <m:sup>
                            <m:r>
                              <a:rPr lang="en-US" sz="2000" i="1">
                                <a:latin typeface="Cambria Math"/>
                              </a:rPr>
                              <m:t>𝑇</m:t>
                            </m:r>
                          </m:sup>
                        </m:sSup>
                        <m:r>
                          <a:rPr lang="en-US" sz="2000" i="1">
                            <a:latin typeface="Cambria Math"/>
                          </a:rPr>
                          <m:t>𝛬</m:t>
                        </m:r>
                        <m:r>
                          <a:rPr lang="en-US" sz="2000">
                            <a:latin typeface="Cambria Math"/>
                          </a:rPr>
                          <m:t>(</m:t>
                        </m:r>
                        <m:r>
                          <a:rPr lang="en-US" sz="2000" i="1">
                            <a:latin typeface="Cambria Math"/>
                          </a:rPr>
                          <m:t>𝑓</m:t>
                        </m:r>
                        <m:r>
                          <a:rPr lang="en-US" sz="2000">
                            <a:latin typeface="Cambria Math"/>
                          </a:rPr>
                          <m:t>−</m:t>
                        </m:r>
                        <m:r>
                          <a:rPr lang="en-US" sz="2000" i="1">
                            <a:latin typeface="Cambria Math"/>
                          </a:rPr>
                          <m:t>𝑦</m:t>
                        </m:r>
                      </m:e>
                    </m:d>
                  </m:oMath>
                </a14:m>
                <a:r>
                  <a:rPr lang="en-US" sz="2000" dirty="0"/>
                  <a:t> – agreement with labels</a:t>
                </a:r>
              </a:p>
              <a:p>
                <a:pPr marL="0" indent="0">
                  <a:buNone/>
                </a:pPr>
                <a:r>
                  <a:rPr lang="en-US" sz="2000" dirty="0"/>
                  <a:t> </a:t>
                </a:r>
                <a:endParaRPr lang="ru-RU" sz="2000" dirty="0"/>
              </a:p>
              <a:p>
                <a:pPr marL="0" indent="0">
                  <a:buNone/>
                </a:pPr>
                <a:r>
                  <a:rPr lang="en-US" sz="2000" dirty="0"/>
                  <a:t>y – </a:t>
                </a:r>
                <a:r>
                  <a:rPr lang="en-US" sz="2000" dirty="0" smtClean="0"/>
                  <a:t>labels</a:t>
                </a:r>
              </a:p>
              <a:p>
                <a:pPr marL="0" indent="0">
                  <a:buNone/>
                </a:pPr>
                <a:endParaRPr lang="ru-RU" sz="2000" dirty="0"/>
              </a:p>
              <a:p>
                <a:pPr marL="0" indent="0">
                  <a:buNone/>
                </a:pPr>
                <a14:m>
                  <m:oMath xmlns:m="http://schemas.openxmlformats.org/officeDocument/2006/math">
                    <m:r>
                      <a:rPr lang="en-US" sz="2000" i="1">
                        <a:latin typeface="Cambria Math"/>
                      </a:rPr>
                      <m:t>𝛬</m:t>
                    </m:r>
                    <m:r>
                      <a:rPr lang="en-US" sz="2000" b="0" i="0" smtClean="0">
                        <a:latin typeface="Cambria Math"/>
                      </a:rPr>
                      <m:t> </m:t>
                    </m:r>
                  </m:oMath>
                </a14:m>
                <a:r>
                  <a:rPr lang="en-US" sz="2000" dirty="0"/>
                  <a:t>– if point is labeled </a:t>
                </a:r>
                <a14:m>
                  <m:oMath xmlns:m="http://schemas.openxmlformats.org/officeDocument/2006/math">
                    <m:sSub>
                      <m:sSubPr>
                        <m:ctrlPr>
                          <a:rPr lang="en-US" sz="2000" i="1">
                            <a:latin typeface="Cambria Math"/>
                          </a:rPr>
                        </m:ctrlPr>
                      </m:sSubPr>
                      <m:e>
                        <m:r>
                          <a:rPr lang="en-US" sz="2000" i="1">
                            <a:latin typeface="Cambria Math"/>
                          </a:rPr>
                          <m:t>𝛬</m:t>
                        </m:r>
                      </m:e>
                      <m:sub>
                        <m:r>
                          <a:rPr lang="en-US" sz="2000" i="1">
                            <a:latin typeface="Cambria Math"/>
                          </a:rPr>
                          <m:t>𝑖𝑖</m:t>
                        </m:r>
                      </m:sub>
                    </m:sSub>
                    <m:r>
                      <a:rPr lang="en-US" sz="2000">
                        <a:latin typeface="Cambria Math"/>
                      </a:rPr>
                      <m:t>=</m:t>
                    </m:r>
                    <m:r>
                      <a:rPr lang="en-US" sz="2000" i="1">
                        <a:latin typeface="Cambria Math"/>
                      </a:rPr>
                      <m:t>𝜆</m:t>
                    </m:r>
                    <m:r>
                      <a:rPr lang="en-US" sz="2000" b="0" i="0" smtClean="0">
                        <a:latin typeface="Cambria Math"/>
                      </a:rPr>
                      <m:t> </m:t>
                    </m:r>
                  </m:oMath>
                </a14:m>
                <a:r>
                  <a:rPr lang="en-US" sz="2000" dirty="0"/>
                  <a:t>otherwise </a:t>
                </a:r>
                <a14:m>
                  <m:oMath xmlns:m="http://schemas.openxmlformats.org/officeDocument/2006/math">
                    <m:sSub>
                      <m:sSubPr>
                        <m:ctrlPr>
                          <a:rPr lang="en-US" sz="2000" i="1">
                            <a:latin typeface="Cambria Math"/>
                          </a:rPr>
                        </m:ctrlPr>
                      </m:sSubPr>
                      <m:e>
                        <m:r>
                          <a:rPr lang="en-US" sz="2000" i="1">
                            <a:latin typeface="Cambria Math"/>
                          </a:rPr>
                          <m:t>𝛬</m:t>
                        </m:r>
                      </m:e>
                      <m:sub>
                        <m:r>
                          <a:rPr lang="en-US" sz="2000" i="1">
                            <a:latin typeface="Cambria Math"/>
                          </a:rPr>
                          <m:t>𝑖𝑖</m:t>
                        </m:r>
                      </m:sub>
                    </m:sSub>
                    <m:r>
                      <a:rPr lang="en-US" sz="2000">
                        <a:latin typeface="Cambria Math"/>
                      </a:rPr>
                      <m:t>=</m:t>
                    </m:r>
                  </m:oMath>
                </a14:m>
                <a:r>
                  <a:rPr lang="en-US" sz="2000" dirty="0" smtClean="0"/>
                  <a:t> 0</a:t>
                </a:r>
                <a:endParaRPr lang="ru-RU" sz="2000" dirty="0"/>
              </a:p>
              <a:p>
                <a:pPr marL="0" indent="0">
                  <a:buNone/>
                </a:pPr>
                <a:r>
                  <a:rPr lang="en-US" sz="2000" dirty="0"/>
                  <a:t> </a:t>
                </a:r>
                <a:endParaRPr lang="ru-RU" sz="2000" dirty="0"/>
              </a:p>
              <a:p>
                <a:pPr marL="0" indent="0">
                  <a:buNone/>
                </a:pPr>
                <a:r>
                  <a:rPr lang="en-US" sz="2000" dirty="0"/>
                  <a:t>The solution is: </a:t>
                </a:r>
                <a:endParaRPr lang="ru-RU" sz="2000" dirty="0"/>
              </a:p>
              <a:p>
                <a:pPr marL="0" indent="0">
                  <a:buNone/>
                </a:pPr>
                <a14:m>
                  <m:oMath xmlns:m="http://schemas.openxmlformats.org/officeDocument/2006/math">
                    <m:d>
                      <m:dPr>
                        <m:endChr m:val=""/>
                        <m:ctrlPr>
                          <a:rPr lang="en-US" sz="2000" i="1">
                            <a:latin typeface="Cambria Math"/>
                          </a:rPr>
                        </m:ctrlPr>
                      </m:dPr>
                      <m:e>
                        <m:r>
                          <a:rPr lang="en-US" sz="2000" i="1">
                            <a:latin typeface="Cambria Math"/>
                          </a:rPr>
                          <m:t>𝐿</m:t>
                        </m:r>
                        <m:r>
                          <a:rPr lang="en-US" sz="2000">
                            <a:latin typeface="Cambria Math"/>
                          </a:rPr>
                          <m:t>−</m:t>
                        </m:r>
                        <m:r>
                          <a:rPr lang="en-US" sz="2000" i="1">
                            <a:latin typeface="Cambria Math"/>
                          </a:rPr>
                          <m:t>𝛬</m:t>
                        </m:r>
                        <m:r>
                          <a:rPr lang="en-US" sz="2000">
                            <a:latin typeface="Cambria Math"/>
                          </a:rPr>
                          <m:t>)</m:t>
                        </m:r>
                        <m:r>
                          <a:rPr lang="en-US" sz="2000" i="1">
                            <a:latin typeface="Cambria Math"/>
                          </a:rPr>
                          <m:t>𝑓</m:t>
                        </m:r>
                        <m:r>
                          <a:rPr lang="en-US" sz="2000">
                            <a:latin typeface="Cambria Math"/>
                          </a:rPr>
                          <m:t>=</m:t>
                        </m:r>
                        <m:r>
                          <a:rPr lang="en-US" sz="2000" i="1">
                            <a:latin typeface="Cambria Math"/>
                          </a:rPr>
                          <m:t>𝛬</m:t>
                        </m:r>
                        <m:r>
                          <a:rPr lang="en-US" sz="2000" i="1">
                            <a:latin typeface="Cambria Math"/>
                          </a:rPr>
                          <m:t>𝑦</m:t>
                        </m:r>
                      </m:e>
                    </m:d>
                    <m:r>
                      <a:rPr lang="en-US" sz="2000" b="0" i="0" smtClean="0">
                        <a:latin typeface="Cambria Math"/>
                      </a:rPr>
                      <m:t> ;</m:t>
                    </m:r>
                    <m:r>
                      <a:rPr lang="en-US" sz="2000" i="1">
                        <a:latin typeface="Cambria Math"/>
                      </a:rPr>
                      <m:t>𝑛</m:t>
                    </m:r>
                    <m:r>
                      <a:rPr lang="en-US" sz="2000">
                        <a:latin typeface="Cambria Math"/>
                      </a:rPr>
                      <m:t>×</m:t>
                    </m:r>
                    <m:r>
                      <a:rPr lang="en-US" sz="2000" i="1">
                        <a:latin typeface="Cambria Math"/>
                      </a:rPr>
                      <m:t>𝑛</m:t>
                    </m:r>
                    <m:r>
                      <a:rPr lang="en-US" sz="2000" b="0" i="0" smtClean="0">
                        <a:latin typeface="Cambria Math"/>
                      </a:rPr>
                      <m:t> </m:t>
                    </m:r>
                  </m:oMath>
                </a14:m>
                <a:r>
                  <a:rPr lang="en-US" sz="2000" dirty="0" smtClean="0"/>
                  <a:t>system </a:t>
                </a:r>
                <a:r>
                  <a:rPr lang="en-US" sz="2000" dirty="0"/>
                  <a:t>(n is the number of points)</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04800" y="2286000"/>
                <a:ext cx="8686800" cy="3124200"/>
              </a:xfrm>
              <a:blipFill rotWithShape="1">
                <a:blip r:embed="rId2"/>
                <a:stretch>
                  <a:fillRect l="-4421" t="-15789" b="-42885"/>
                </a:stretch>
              </a:blipFill>
            </p:spPr>
            <p:txBody>
              <a:bodyPr/>
              <a:lstStyle/>
              <a:p>
                <a:r>
                  <a:rPr lang="en-US">
                    <a:noFill/>
                  </a:rPr>
                  <a:t> </a:t>
                </a:r>
              </a:p>
            </p:txBody>
          </p:sp>
        </mc:Fallback>
      </mc:AlternateContent>
      <p:sp>
        <p:nvSpPr>
          <p:cNvPr id="4" name="TextBox 3"/>
          <p:cNvSpPr txBox="1"/>
          <p:nvPr/>
        </p:nvSpPr>
        <p:spPr>
          <a:xfrm>
            <a:off x="304800" y="1219200"/>
            <a:ext cx="8610600" cy="507831"/>
          </a:xfrm>
          <a:prstGeom prst="rect">
            <a:avLst/>
          </a:prstGeom>
          <a:noFill/>
        </p:spPr>
        <p:txBody>
          <a:bodyPr wrap="square" rtlCol="0">
            <a:spAutoFit/>
          </a:bodyPr>
          <a:lstStyle/>
          <a:p>
            <a:r>
              <a:rPr lang="en-US" sz="2700" dirty="0">
                <a:solidFill>
                  <a:schemeClr val="tx2"/>
                </a:solidFill>
              </a:rPr>
              <a:t>We want to find f that minimizes:</a:t>
            </a:r>
            <a:endParaRPr lang="ru-RU" sz="2700" dirty="0">
              <a:solidFill>
                <a:schemeClr val="tx2"/>
              </a:solidFill>
            </a:endParaRPr>
          </a:p>
        </p:txBody>
      </p:sp>
    </p:spTree>
    <p:extLst>
      <p:ext uri="{BB962C8B-B14F-4D97-AF65-F5344CB8AC3E}">
        <p14:creationId xmlns:p14="http://schemas.microsoft.com/office/powerpoint/2010/main" val="1717318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3D43B"/>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1277</Words>
  <Application>Microsoft Office PowerPoint</Application>
  <PresentationFormat>On-screen Show (4:3)</PresentationFormat>
  <Paragraphs>139</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Trek</vt:lpstr>
      <vt:lpstr>Project Presentation</vt:lpstr>
      <vt:lpstr>Introduction</vt:lpstr>
      <vt:lpstr>Project Goals</vt:lpstr>
      <vt:lpstr>Image recognition process</vt:lpstr>
      <vt:lpstr>Summary of the process</vt:lpstr>
      <vt:lpstr>Implementation of the KNN algorithm</vt:lpstr>
      <vt:lpstr>Implementation of the SSL algorithm</vt:lpstr>
      <vt:lpstr>Using Graph laplacian</vt:lpstr>
      <vt:lpstr>Using Graph laplacian</vt:lpstr>
      <vt:lpstr>Alternative way finding Classification function</vt:lpstr>
      <vt:lpstr>Problem finding Classification Function   </vt:lpstr>
      <vt:lpstr>The use of Eigenfunctions   </vt:lpstr>
      <vt:lpstr>The use of Eigenfunctions </vt:lpstr>
      <vt:lpstr>Ssl algorithm summary</vt:lpstr>
      <vt:lpstr>Results</vt:lpstr>
      <vt:lpstr>Testing on Toy data</vt:lpstr>
      <vt:lpstr>Testing on Toy data</vt:lpstr>
      <vt:lpstr>Testing on real data</vt:lpstr>
      <vt:lpstr>Testing on real data</vt:lpstr>
      <vt:lpstr>Testing on real data</vt:lpstr>
      <vt:lpstr>Testing on real data</vt:lpstr>
      <vt:lpstr>Testing on real data</vt:lpstr>
      <vt:lpstr>PowerPoint Presentation</vt:lpstr>
      <vt:lpstr>Conclusions</vt:lpstr>
      <vt:lpstr>Conclusions  (CONTINUE)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 presentation</dc:title>
  <dc:creator/>
  <cp:lastModifiedBy/>
  <cp:revision>1</cp:revision>
  <dcterms:modified xsi:type="dcterms:W3CDTF">2012-06-18T14:10:20Z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